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5.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6.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7.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8.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9.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10.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11.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8" r:id="rId3"/>
    <p:sldMasterId id="2147483696" r:id="rId4"/>
    <p:sldMasterId id="2147483714" r:id="rId5"/>
    <p:sldMasterId id="2147483726" r:id="rId6"/>
    <p:sldMasterId id="2147483744" r:id="rId7"/>
    <p:sldMasterId id="2147483768" r:id="rId8"/>
    <p:sldMasterId id="2147483786" r:id="rId9"/>
    <p:sldMasterId id="2147483798" r:id="rId10"/>
    <p:sldMasterId id="2147483816" r:id="rId11"/>
    <p:sldMasterId id="2147483852" r:id="rId12"/>
  </p:sldMasterIdLst>
  <p:notesMasterIdLst>
    <p:notesMasterId r:id="rId66"/>
  </p:notesMasterIdLst>
  <p:sldIdLst>
    <p:sldId id="257" r:id="rId13"/>
    <p:sldId id="298" r:id="rId14"/>
    <p:sldId id="299" r:id="rId15"/>
    <p:sldId id="256" r:id="rId16"/>
    <p:sldId id="264" r:id="rId17"/>
    <p:sldId id="258" r:id="rId18"/>
    <p:sldId id="265" r:id="rId19"/>
    <p:sldId id="266" r:id="rId20"/>
    <p:sldId id="259" r:id="rId21"/>
    <p:sldId id="261" r:id="rId22"/>
    <p:sldId id="282" r:id="rId23"/>
    <p:sldId id="262" r:id="rId24"/>
    <p:sldId id="263" r:id="rId25"/>
    <p:sldId id="260"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3" r:id="rId42"/>
    <p:sldId id="284" r:id="rId43"/>
    <p:sldId id="285" r:id="rId44"/>
    <p:sldId id="286" r:id="rId45"/>
    <p:sldId id="287" r:id="rId46"/>
    <p:sldId id="288" r:id="rId47"/>
    <p:sldId id="289" r:id="rId48"/>
    <p:sldId id="290" r:id="rId49"/>
    <p:sldId id="291" r:id="rId50"/>
    <p:sldId id="292" r:id="rId51"/>
    <p:sldId id="297" r:id="rId52"/>
    <p:sldId id="294" r:id="rId53"/>
    <p:sldId id="295" r:id="rId54"/>
    <p:sldId id="296" r:id="rId55"/>
    <p:sldId id="300" r:id="rId56"/>
    <p:sldId id="301" r:id="rId57"/>
    <p:sldId id="302" r:id="rId58"/>
    <p:sldId id="308" r:id="rId59"/>
    <p:sldId id="309" r:id="rId60"/>
    <p:sldId id="303" r:id="rId61"/>
    <p:sldId id="304" r:id="rId62"/>
    <p:sldId id="305" r:id="rId63"/>
    <p:sldId id="306" r:id="rId64"/>
    <p:sldId id="307" r:id="rId65"/>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ta coiro" initials="mc" lastIdx="1" clrIdx="0">
    <p:extLst>
      <p:ext uri="{19B8F6BF-5375-455C-9EA6-DF929625EA0E}">
        <p15:presenceInfo xmlns:p15="http://schemas.microsoft.com/office/powerpoint/2012/main" userId="43e5ea90b86f299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ile chi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Stile medio 4 - Colore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85BE263C-DBD7-4A20-BB59-AAB30ACAA65A}" styleName="Stile medio 3 - Colore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93839" autoAdjust="0"/>
  </p:normalViewPr>
  <p:slideViewPr>
    <p:cSldViewPr snapToGrid="0">
      <p:cViewPr varScale="1">
        <p:scale>
          <a:sx n="85" d="100"/>
          <a:sy n="85" d="100"/>
        </p:scale>
        <p:origin x="571"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slide" Target="slides/slide49.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39.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commentAuthors" Target="commentAuthors.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s>
</file>

<file path=ppt/diagrams/_rels/data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4AE357-88AA-4580-99AE-578A54FC5A8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1DD09D3-FA0E-4ECF-8BC8-A913535A55DC}">
      <dgm:prSet/>
      <dgm:spPr/>
      <dgm:t>
        <a:bodyPr/>
        <a:lstStyle/>
        <a:p>
          <a:r>
            <a:rPr lang="it-IT" dirty="0"/>
            <a:t>-Entità </a:t>
          </a:r>
          <a:r>
            <a:rPr lang="it-IT" u="sng" dirty="0"/>
            <a:t>Account Utente</a:t>
          </a:r>
          <a:r>
            <a:rPr lang="it-IT" dirty="0"/>
            <a:t>: #artisti(Op5 e Op7) e #playlist musicali(Op4 e Op9)</a:t>
          </a:r>
          <a:endParaRPr lang="en-US" dirty="0"/>
        </a:p>
      </dgm:t>
    </dgm:pt>
    <dgm:pt modelId="{C50E8E73-64F4-4336-9764-880DB7B1A030}" type="parTrans" cxnId="{D262DA6F-2CAC-4088-8C19-48B639FCA2DD}">
      <dgm:prSet/>
      <dgm:spPr/>
      <dgm:t>
        <a:bodyPr/>
        <a:lstStyle/>
        <a:p>
          <a:endParaRPr lang="en-US"/>
        </a:p>
      </dgm:t>
    </dgm:pt>
    <dgm:pt modelId="{F6AFB484-5935-4858-B158-5EE358BC9E28}" type="sibTrans" cxnId="{D262DA6F-2CAC-4088-8C19-48B639FCA2DD}">
      <dgm:prSet/>
      <dgm:spPr/>
      <dgm:t>
        <a:bodyPr/>
        <a:lstStyle/>
        <a:p>
          <a:endParaRPr lang="en-US"/>
        </a:p>
      </dgm:t>
    </dgm:pt>
    <dgm:pt modelId="{735CEFFA-BFAC-44BE-9959-BB43AED0EBF9}">
      <dgm:prSet/>
      <dgm:spPr/>
      <dgm:t>
        <a:bodyPr/>
        <a:lstStyle/>
        <a:p>
          <a:r>
            <a:rPr lang="it-IT" dirty="0"/>
            <a:t>-Entità </a:t>
          </a:r>
          <a:r>
            <a:rPr lang="it-IT" u="sng" dirty="0"/>
            <a:t>Playlist</a:t>
          </a:r>
          <a:r>
            <a:rPr lang="it-IT" dirty="0"/>
            <a:t>: #brani(Op2)</a:t>
          </a:r>
          <a:endParaRPr lang="en-US" dirty="0"/>
        </a:p>
      </dgm:t>
    </dgm:pt>
    <dgm:pt modelId="{C580347C-A40E-47D4-AFC1-EAD13B324A2E}" type="parTrans" cxnId="{1B0AD903-F05E-464D-BB84-691EB3D849F9}">
      <dgm:prSet/>
      <dgm:spPr/>
      <dgm:t>
        <a:bodyPr/>
        <a:lstStyle/>
        <a:p>
          <a:endParaRPr lang="en-US"/>
        </a:p>
      </dgm:t>
    </dgm:pt>
    <dgm:pt modelId="{F9122B3E-3534-4189-BE70-BD265981A98E}" type="sibTrans" cxnId="{1B0AD903-F05E-464D-BB84-691EB3D849F9}">
      <dgm:prSet/>
      <dgm:spPr/>
      <dgm:t>
        <a:bodyPr/>
        <a:lstStyle/>
        <a:p>
          <a:endParaRPr lang="en-US"/>
        </a:p>
      </dgm:t>
    </dgm:pt>
    <dgm:pt modelId="{A43D2B71-A54A-4BA0-B599-A08160262084}">
      <dgm:prSet/>
      <dgm:spPr/>
      <dgm:t>
        <a:bodyPr/>
        <a:lstStyle/>
        <a:p>
          <a:r>
            <a:rPr lang="it-IT" dirty="0"/>
            <a:t>-Entità </a:t>
          </a:r>
          <a:r>
            <a:rPr lang="it-IT" u="sng" dirty="0"/>
            <a:t>Artista</a:t>
          </a:r>
          <a:r>
            <a:rPr lang="it-IT" dirty="0"/>
            <a:t> : #album(Op3 e Op8)</a:t>
          </a:r>
          <a:endParaRPr lang="en-US" dirty="0"/>
        </a:p>
      </dgm:t>
    </dgm:pt>
    <dgm:pt modelId="{C97E0DC9-F39D-4237-9569-26EE8BF919F4}" type="parTrans" cxnId="{50E8C812-9D26-4788-A8A3-F6D90E07E8DD}">
      <dgm:prSet/>
      <dgm:spPr/>
      <dgm:t>
        <a:bodyPr/>
        <a:lstStyle/>
        <a:p>
          <a:endParaRPr lang="en-US"/>
        </a:p>
      </dgm:t>
    </dgm:pt>
    <dgm:pt modelId="{719764FD-DBAC-4EFB-8830-B9AC799436FA}" type="sibTrans" cxnId="{50E8C812-9D26-4788-A8A3-F6D90E07E8DD}">
      <dgm:prSet/>
      <dgm:spPr/>
      <dgm:t>
        <a:bodyPr/>
        <a:lstStyle/>
        <a:p>
          <a:endParaRPr lang="en-US"/>
        </a:p>
      </dgm:t>
    </dgm:pt>
    <dgm:pt modelId="{858FED84-DAB1-4D10-AE79-47500D716B0D}" type="pres">
      <dgm:prSet presAssocID="{A54AE357-88AA-4580-99AE-578A54FC5A80}" presName="root" presStyleCnt="0">
        <dgm:presLayoutVars>
          <dgm:dir/>
          <dgm:resizeHandles val="exact"/>
        </dgm:presLayoutVars>
      </dgm:prSet>
      <dgm:spPr/>
    </dgm:pt>
    <dgm:pt modelId="{A33F6CAA-5364-4CA6-A7F1-A0F0AD1C4BDB}" type="pres">
      <dgm:prSet presAssocID="{B1DD09D3-FA0E-4ECF-8BC8-A913535A55DC}" presName="compNode" presStyleCnt="0"/>
      <dgm:spPr/>
    </dgm:pt>
    <dgm:pt modelId="{9FFC3C96-2C53-4E78-8A52-A21D7CE46933}" type="pres">
      <dgm:prSet presAssocID="{B1DD09D3-FA0E-4ECF-8BC8-A913535A55DC}" presName="bgRect" presStyleLbl="bgShp" presStyleIdx="0" presStyleCnt="3"/>
      <dgm:spPr/>
    </dgm:pt>
    <dgm:pt modelId="{5FCA03FC-1A1F-45CB-879F-EC089FF37903}" type="pres">
      <dgm:prSet presAssocID="{B1DD09D3-FA0E-4ECF-8BC8-A913535A55D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llo"/>
        </a:ext>
      </dgm:extLst>
    </dgm:pt>
    <dgm:pt modelId="{58D590CC-B43B-47BA-9A27-7E87A8D47F77}" type="pres">
      <dgm:prSet presAssocID="{B1DD09D3-FA0E-4ECF-8BC8-A913535A55DC}" presName="spaceRect" presStyleCnt="0"/>
      <dgm:spPr/>
    </dgm:pt>
    <dgm:pt modelId="{2290E4B1-C558-407D-A7CE-17F6B64742AC}" type="pres">
      <dgm:prSet presAssocID="{B1DD09D3-FA0E-4ECF-8BC8-A913535A55DC}" presName="parTx" presStyleLbl="revTx" presStyleIdx="0" presStyleCnt="3">
        <dgm:presLayoutVars>
          <dgm:chMax val="0"/>
          <dgm:chPref val="0"/>
        </dgm:presLayoutVars>
      </dgm:prSet>
      <dgm:spPr/>
    </dgm:pt>
    <dgm:pt modelId="{F146EE85-2015-41D3-92EE-EC505C22A5E5}" type="pres">
      <dgm:prSet presAssocID="{F6AFB484-5935-4858-B158-5EE358BC9E28}" presName="sibTrans" presStyleCnt="0"/>
      <dgm:spPr/>
    </dgm:pt>
    <dgm:pt modelId="{E73D392F-970D-4C0D-BF5B-FFA3566DD2DD}" type="pres">
      <dgm:prSet presAssocID="{735CEFFA-BFAC-44BE-9959-BB43AED0EBF9}" presName="compNode" presStyleCnt="0"/>
      <dgm:spPr/>
    </dgm:pt>
    <dgm:pt modelId="{3A0998E7-1383-49A6-B672-426BEE2AE44F}" type="pres">
      <dgm:prSet presAssocID="{735CEFFA-BFAC-44BE-9959-BB43AED0EBF9}" presName="bgRect" presStyleLbl="bgShp" presStyleIdx="1" presStyleCnt="3"/>
      <dgm:spPr/>
    </dgm:pt>
    <dgm:pt modelId="{7CE63CFF-2F03-451D-8ED5-5C8932567F65}" type="pres">
      <dgm:prSet presAssocID="{735CEFFA-BFAC-44BE-9959-BB43AED0EBF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eble clef"/>
        </a:ext>
      </dgm:extLst>
    </dgm:pt>
    <dgm:pt modelId="{D4B91089-2498-451E-8248-D8837F9E725F}" type="pres">
      <dgm:prSet presAssocID="{735CEFFA-BFAC-44BE-9959-BB43AED0EBF9}" presName="spaceRect" presStyleCnt="0"/>
      <dgm:spPr/>
    </dgm:pt>
    <dgm:pt modelId="{8C998ACA-9313-4A20-89C6-20D4F1DB3C0F}" type="pres">
      <dgm:prSet presAssocID="{735CEFFA-BFAC-44BE-9959-BB43AED0EBF9}" presName="parTx" presStyleLbl="revTx" presStyleIdx="1" presStyleCnt="3">
        <dgm:presLayoutVars>
          <dgm:chMax val="0"/>
          <dgm:chPref val="0"/>
        </dgm:presLayoutVars>
      </dgm:prSet>
      <dgm:spPr/>
    </dgm:pt>
    <dgm:pt modelId="{F03D7D23-C723-47FD-BA46-C958DE65101E}" type="pres">
      <dgm:prSet presAssocID="{F9122B3E-3534-4189-BE70-BD265981A98E}" presName="sibTrans" presStyleCnt="0"/>
      <dgm:spPr/>
    </dgm:pt>
    <dgm:pt modelId="{505A3CF5-9573-4B7B-86B1-91B3FB62ACFC}" type="pres">
      <dgm:prSet presAssocID="{A43D2B71-A54A-4BA0-B599-A08160262084}" presName="compNode" presStyleCnt="0"/>
      <dgm:spPr/>
    </dgm:pt>
    <dgm:pt modelId="{045564DA-1B6C-4EEC-A289-D05DFDC7F2CA}" type="pres">
      <dgm:prSet presAssocID="{A43D2B71-A54A-4BA0-B599-A08160262084}" presName="bgRect" presStyleLbl="bgShp" presStyleIdx="2" presStyleCnt="3"/>
      <dgm:spPr/>
    </dgm:pt>
    <dgm:pt modelId="{FBC7D7E9-5286-41D7-B770-5D5CFBF4AC89}" type="pres">
      <dgm:prSet presAssocID="{A43D2B71-A54A-4BA0-B599-A0816026208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rettore"/>
        </a:ext>
      </dgm:extLst>
    </dgm:pt>
    <dgm:pt modelId="{C7906E54-401D-4475-8BAE-D0BA6D449C06}" type="pres">
      <dgm:prSet presAssocID="{A43D2B71-A54A-4BA0-B599-A08160262084}" presName="spaceRect" presStyleCnt="0"/>
      <dgm:spPr/>
    </dgm:pt>
    <dgm:pt modelId="{06AB9597-CB8D-43CE-853A-6C3FCAA9C874}" type="pres">
      <dgm:prSet presAssocID="{A43D2B71-A54A-4BA0-B599-A08160262084}" presName="parTx" presStyleLbl="revTx" presStyleIdx="2" presStyleCnt="3">
        <dgm:presLayoutVars>
          <dgm:chMax val="0"/>
          <dgm:chPref val="0"/>
        </dgm:presLayoutVars>
      </dgm:prSet>
      <dgm:spPr/>
    </dgm:pt>
  </dgm:ptLst>
  <dgm:cxnLst>
    <dgm:cxn modelId="{1B0AD903-F05E-464D-BB84-691EB3D849F9}" srcId="{A54AE357-88AA-4580-99AE-578A54FC5A80}" destId="{735CEFFA-BFAC-44BE-9959-BB43AED0EBF9}" srcOrd="1" destOrd="0" parTransId="{C580347C-A40E-47D4-AFC1-EAD13B324A2E}" sibTransId="{F9122B3E-3534-4189-BE70-BD265981A98E}"/>
    <dgm:cxn modelId="{E3326D06-566B-4B8D-A565-238819013235}" type="presOf" srcId="{B1DD09D3-FA0E-4ECF-8BC8-A913535A55DC}" destId="{2290E4B1-C558-407D-A7CE-17F6B64742AC}" srcOrd="0" destOrd="0" presId="urn:microsoft.com/office/officeart/2018/2/layout/IconVerticalSolidList"/>
    <dgm:cxn modelId="{50E8C812-9D26-4788-A8A3-F6D90E07E8DD}" srcId="{A54AE357-88AA-4580-99AE-578A54FC5A80}" destId="{A43D2B71-A54A-4BA0-B599-A08160262084}" srcOrd="2" destOrd="0" parTransId="{C97E0DC9-F39D-4237-9569-26EE8BF919F4}" sibTransId="{719764FD-DBAC-4EFB-8830-B9AC799436FA}"/>
    <dgm:cxn modelId="{D262DA6F-2CAC-4088-8C19-48B639FCA2DD}" srcId="{A54AE357-88AA-4580-99AE-578A54FC5A80}" destId="{B1DD09D3-FA0E-4ECF-8BC8-A913535A55DC}" srcOrd="0" destOrd="0" parTransId="{C50E8E73-64F4-4336-9764-880DB7B1A030}" sibTransId="{F6AFB484-5935-4858-B158-5EE358BC9E28}"/>
    <dgm:cxn modelId="{C0BB3087-D2AF-455B-AA90-435137E3574C}" type="presOf" srcId="{A43D2B71-A54A-4BA0-B599-A08160262084}" destId="{06AB9597-CB8D-43CE-853A-6C3FCAA9C874}" srcOrd="0" destOrd="0" presId="urn:microsoft.com/office/officeart/2018/2/layout/IconVerticalSolidList"/>
    <dgm:cxn modelId="{62035A89-BADA-4D7A-A59E-B84D09801A86}" type="presOf" srcId="{735CEFFA-BFAC-44BE-9959-BB43AED0EBF9}" destId="{8C998ACA-9313-4A20-89C6-20D4F1DB3C0F}" srcOrd="0" destOrd="0" presId="urn:microsoft.com/office/officeart/2018/2/layout/IconVerticalSolidList"/>
    <dgm:cxn modelId="{5EF3E3AE-84F1-4F5A-82B5-CC9E952D18E5}" type="presOf" srcId="{A54AE357-88AA-4580-99AE-578A54FC5A80}" destId="{858FED84-DAB1-4D10-AE79-47500D716B0D}" srcOrd="0" destOrd="0" presId="urn:microsoft.com/office/officeart/2018/2/layout/IconVerticalSolidList"/>
    <dgm:cxn modelId="{B23CD80C-8A2F-4DF4-8D07-D68CE3A28278}" type="presParOf" srcId="{858FED84-DAB1-4D10-AE79-47500D716B0D}" destId="{A33F6CAA-5364-4CA6-A7F1-A0F0AD1C4BDB}" srcOrd="0" destOrd="0" presId="urn:microsoft.com/office/officeart/2018/2/layout/IconVerticalSolidList"/>
    <dgm:cxn modelId="{913FE6FC-D2F5-4B4C-915F-917E31CE1CBB}" type="presParOf" srcId="{A33F6CAA-5364-4CA6-A7F1-A0F0AD1C4BDB}" destId="{9FFC3C96-2C53-4E78-8A52-A21D7CE46933}" srcOrd="0" destOrd="0" presId="urn:microsoft.com/office/officeart/2018/2/layout/IconVerticalSolidList"/>
    <dgm:cxn modelId="{62102DC2-DECF-4F4A-976B-69827FDD2C0B}" type="presParOf" srcId="{A33F6CAA-5364-4CA6-A7F1-A0F0AD1C4BDB}" destId="{5FCA03FC-1A1F-45CB-879F-EC089FF37903}" srcOrd="1" destOrd="0" presId="urn:microsoft.com/office/officeart/2018/2/layout/IconVerticalSolidList"/>
    <dgm:cxn modelId="{9AEE00D0-02DD-4AA7-9E1E-8C6A964A8668}" type="presParOf" srcId="{A33F6CAA-5364-4CA6-A7F1-A0F0AD1C4BDB}" destId="{58D590CC-B43B-47BA-9A27-7E87A8D47F77}" srcOrd="2" destOrd="0" presId="urn:microsoft.com/office/officeart/2018/2/layout/IconVerticalSolidList"/>
    <dgm:cxn modelId="{D155BB37-2C4E-41C8-BB5F-EE57AC2C79D8}" type="presParOf" srcId="{A33F6CAA-5364-4CA6-A7F1-A0F0AD1C4BDB}" destId="{2290E4B1-C558-407D-A7CE-17F6B64742AC}" srcOrd="3" destOrd="0" presId="urn:microsoft.com/office/officeart/2018/2/layout/IconVerticalSolidList"/>
    <dgm:cxn modelId="{011CD862-2FDB-49BB-8168-54A7AEF7AF92}" type="presParOf" srcId="{858FED84-DAB1-4D10-AE79-47500D716B0D}" destId="{F146EE85-2015-41D3-92EE-EC505C22A5E5}" srcOrd="1" destOrd="0" presId="urn:microsoft.com/office/officeart/2018/2/layout/IconVerticalSolidList"/>
    <dgm:cxn modelId="{73B46805-7E9B-4748-9B9A-E596E866813C}" type="presParOf" srcId="{858FED84-DAB1-4D10-AE79-47500D716B0D}" destId="{E73D392F-970D-4C0D-BF5B-FFA3566DD2DD}" srcOrd="2" destOrd="0" presId="urn:microsoft.com/office/officeart/2018/2/layout/IconVerticalSolidList"/>
    <dgm:cxn modelId="{E6E292C2-ABB6-4594-8C94-ADA8452FF85E}" type="presParOf" srcId="{E73D392F-970D-4C0D-BF5B-FFA3566DD2DD}" destId="{3A0998E7-1383-49A6-B672-426BEE2AE44F}" srcOrd="0" destOrd="0" presId="urn:microsoft.com/office/officeart/2018/2/layout/IconVerticalSolidList"/>
    <dgm:cxn modelId="{23923CB0-0A70-49BF-8653-2BF6E53073AF}" type="presParOf" srcId="{E73D392F-970D-4C0D-BF5B-FFA3566DD2DD}" destId="{7CE63CFF-2F03-451D-8ED5-5C8932567F65}" srcOrd="1" destOrd="0" presId="urn:microsoft.com/office/officeart/2018/2/layout/IconVerticalSolidList"/>
    <dgm:cxn modelId="{A9CEF51E-4222-4B0D-AF99-BD96293B179B}" type="presParOf" srcId="{E73D392F-970D-4C0D-BF5B-FFA3566DD2DD}" destId="{D4B91089-2498-451E-8248-D8837F9E725F}" srcOrd="2" destOrd="0" presId="urn:microsoft.com/office/officeart/2018/2/layout/IconVerticalSolidList"/>
    <dgm:cxn modelId="{A4D1541B-2BCE-428F-AAAF-8F2EBA20836A}" type="presParOf" srcId="{E73D392F-970D-4C0D-BF5B-FFA3566DD2DD}" destId="{8C998ACA-9313-4A20-89C6-20D4F1DB3C0F}" srcOrd="3" destOrd="0" presId="urn:microsoft.com/office/officeart/2018/2/layout/IconVerticalSolidList"/>
    <dgm:cxn modelId="{A1181456-3841-459D-BA16-AD47C58690FD}" type="presParOf" srcId="{858FED84-DAB1-4D10-AE79-47500D716B0D}" destId="{F03D7D23-C723-47FD-BA46-C958DE65101E}" srcOrd="3" destOrd="0" presId="urn:microsoft.com/office/officeart/2018/2/layout/IconVerticalSolidList"/>
    <dgm:cxn modelId="{DF001560-F31F-436E-86FF-D24DEBB0F8D7}" type="presParOf" srcId="{858FED84-DAB1-4D10-AE79-47500D716B0D}" destId="{505A3CF5-9573-4B7B-86B1-91B3FB62ACFC}" srcOrd="4" destOrd="0" presId="urn:microsoft.com/office/officeart/2018/2/layout/IconVerticalSolidList"/>
    <dgm:cxn modelId="{40517EDA-BCD1-46E2-93C5-CF06E822048F}" type="presParOf" srcId="{505A3CF5-9573-4B7B-86B1-91B3FB62ACFC}" destId="{045564DA-1B6C-4EEC-A289-D05DFDC7F2CA}" srcOrd="0" destOrd="0" presId="urn:microsoft.com/office/officeart/2018/2/layout/IconVerticalSolidList"/>
    <dgm:cxn modelId="{A73D5E8E-D227-4CF3-A42F-2A555494431A}" type="presParOf" srcId="{505A3CF5-9573-4B7B-86B1-91B3FB62ACFC}" destId="{FBC7D7E9-5286-41D7-B770-5D5CFBF4AC89}" srcOrd="1" destOrd="0" presId="urn:microsoft.com/office/officeart/2018/2/layout/IconVerticalSolidList"/>
    <dgm:cxn modelId="{B7C1F6D4-CD37-4308-B887-8787D711CE2F}" type="presParOf" srcId="{505A3CF5-9573-4B7B-86B1-91B3FB62ACFC}" destId="{C7906E54-401D-4475-8BAE-D0BA6D449C06}" srcOrd="2" destOrd="0" presId="urn:microsoft.com/office/officeart/2018/2/layout/IconVerticalSolidList"/>
    <dgm:cxn modelId="{396F7E57-A021-493C-A37E-45BAE138ABD8}" type="presParOf" srcId="{505A3CF5-9573-4B7B-86B1-91B3FB62ACFC}" destId="{06AB9597-CB8D-43CE-853A-6C3FCAA9C87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FC3C96-2C53-4E78-8A52-A21D7CE46933}">
      <dsp:nvSpPr>
        <dsp:cNvPr id="0" name=""/>
        <dsp:cNvSpPr/>
      </dsp:nvSpPr>
      <dsp:spPr>
        <a:xfrm>
          <a:off x="0" y="719"/>
          <a:ext cx="6588691" cy="16843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CA03FC-1A1F-45CB-879F-EC089FF37903}">
      <dsp:nvSpPr>
        <dsp:cNvPr id="0" name=""/>
        <dsp:cNvSpPr/>
      </dsp:nvSpPr>
      <dsp:spPr>
        <a:xfrm>
          <a:off x="509522" y="379703"/>
          <a:ext cx="926404" cy="9264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90E4B1-C558-407D-A7CE-17F6B64742AC}">
      <dsp:nvSpPr>
        <dsp:cNvPr id="0" name=""/>
        <dsp:cNvSpPr/>
      </dsp:nvSpPr>
      <dsp:spPr>
        <a:xfrm>
          <a:off x="1945450" y="719"/>
          <a:ext cx="4643240" cy="1684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263" tIns="178263" rIns="178263" bIns="178263" numCol="1" spcCol="1270" anchor="ctr" anchorCtr="0">
          <a:noAutofit/>
        </a:bodyPr>
        <a:lstStyle/>
        <a:p>
          <a:pPr marL="0" lvl="0" indent="0" algn="l" defTabSz="1111250">
            <a:lnSpc>
              <a:spcPct val="90000"/>
            </a:lnSpc>
            <a:spcBef>
              <a:spcPct val="0"/>
            </a:spcBef>
            <a:spcAft>
              <a:spcPct val="35000"/>
            </a:spcAft>
            <a:buNone/>
          </a:pPr>
          <a:r>
            <a:rPr lang="it-IT" sz="2500" kern="1200" dirty="0"/>
            <a:t>-Entità </a:t>
          </a:r>
          <a:r>
            <a:rPr lang="it-IT" sz="2500" u="sng" kern="1200" dirty="0"/>
            <a:t>Account Utente</a:t>
          </a:r>
          <a:r>
            <a:rPr lang="it-IT" sz="2500" kern="1200" dirty="0"/>
            <a:t>: #artisti(Op5 e Op7) e #playlist musicali(Op4 e Op9)</a:t>
          </a:r>
          <a:endParaRPr lang="en-US" sz="2500" kern="1200" dirty="0"/>
        </a:p>
      </dsp:txBody>
      <dsp:txXfrm>
        <a:off x="1945450" y="719"/>
        <a:ext cx="4643240" cy="1684372"/>
      </dsp:txXfrm>
    </dsp:sp>
    <dsp:sp modelId="{3A0998E7-1383-49A6-B672-426BEE2AE44F}">
      <dsp:nvSpPr>
        <dsp:cNvPr id="0" name=""/>
        <dsp:cNvSpPr/>
      </dsp:nvSpPr>
      <dsp:spPr>
        <a:xfrm>
          <a:off x="0" y="2106185"/>
          <a:ext cx="6588691" cy="16843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E63CFF-2F03-451D-8ED5-5C8932567F65}">
      <dsp:nvSpPr>
        <dsp:cNvPr id="0" name=""/>
        <dsp:cNvSpPr/>
      </dsp:nvSpPr>
      <dsp:spPr>
        <a:xfrm>
          <a:off x="509522" y="2485169"/>
          <a:ext cx="926404" cy="9264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998ACA-9313-4A20-89C6-20D4F1DB3C0F}">
      <dsp:nvSpPr>
        <dsp:cNvPr id="0" name=""/>
        <dsp:cNvSpPr/>
      </dsp:nvSpPr>
      <dsp:spPr>
        <a:xfrm>
          <a:off x="1945450" y="2106185"/>
          <a:ext cx="4643240" cy="1684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263" tIns="178263" rIns="178263" bIns="178263" numCol="1" spcCol="1270" anchor="ctr" anchorCtr="0">
          <a:noAutofit/>
        </a:bodyPr>
        <a:lstStyle/>
        <a:p>
          <a:pPr marL="0" lvl="0" indent="0" algn="l" defTabSz="1111250">
            <a:lnSpc>
              <a:spcPct val="90000"/>
            </a:lnSpc>
            <a:spcBef>
              <a:spcPct val="0"/>
            </a:spcBef>
            <a:spcAft>
              <a:spcPct val="35000"/>
            </a:spcAft>
            <a:buNone/>
          </a:pPr>
          <a:r>
            <a:rPr lang="it-IT" sz="2500" kern="1200" dirty="0"/>
            <a:t>-Entità </a:t>
          </a:r>
          <a:r>
            <a:rPr lang="it-IT" sz="2500" u="sng" kern="1200" dirty="0"/>
            <a:t>Playlist</a:t>
          </a:r>
          <a:r>
            <a:rPr lang="it-IT" sz="2500" kern="1200" dirty="0"/>
            <a:t>: #brani(Op2)</a:t>
          </a:r>
          <a:endParaRPr lang="en-US" sz="2500" kern="1200" dirty="0"/>
        </a:p>
      </dsp:txBody>
      <dsp:txXfrm>
        <a:off x="1945450" y="2106185"/>
        <a:ext cx="4643240" cy="1684372"/>
      </dsp:txXfrm>
    </dsp:sp>
    <dsp:sp modelId="{045564DA-1B6C-4EEC-A289-D05DFDC7F2CA}">
      <dsp:nvSpPr>
        <dsp:cNvPr id="0" name=""/>
        <dsp:cNvSpPr/>
      </dsp:nvSpPr>
      <dsp:spPr>
        <a:xfrm>
          <a:off x="0" y="4211650"/>
          <a:ext cx="6588691" cy="16843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C7D7E9-5286-41D7-B770-5D5CFBF4AC89}">
      <dsp:nvSpPr>
        <dsp:cNvPr id="0" name=""/>
        <dsp:cNvSpPr/>
      </dsp:nvSpPr>
      <dsp:spPr>
        <a:xfrm>
          <a:off x="509522" y="4590634"/>
          <a:ext cx="926404" cy="9264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AB9597-CB8D-43CE-853A-6C3FCAA9C874}">
      <dsp:nvSpPr>
        <dsp:cNvPr id="0" name=""/>
        <dsp:cNvSpPr/>
      </dsp:nvSpPr>
      <dsp:spPr>
        <a:xfrm>
          <a:off x="1945450" y="4211650"/>
          <a:ext cx="4643240" cy="1684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263" tIns="178263" rIns="178263" bIns="178263" numCol="1" spcCol="1270" anchor="ctr" anchorCtr="0">
          <a:noAutofit/>
        </a:bodyPr>
        <a:lstStyle/>
        <a:p>
          <a:pPr marL="0" lvl="0" indent="0" algn="l" defTabSz="1111250">
            <a:lnSpc>
              <a:spcPct val="90000"/>
            </a:lnSpc>
            <a:spcBef>
              <a:spcPct val="0"/>
            </a:spcBef>
            <a:spcAft>
              <a:spcPct val="35000"/>
            </a:spcAft>
            <a:buNone/>
          </a:pPr>
          <a:r>
            <a:rPr lang="it-IT" sz="2500" kern="1200" dirty="0"/>
            <a:t>-Entità </a:t>
          </a:r>
          <a:r>
            <a:rPr lang="it-IT" sz="2500" u="sng" kern="1200" dirty="0"/>
            <a:t>Artista</a:t>
          </a:r>
          <a:r>
            <a:rPr lang="it-IT" sz="2500" kern="1200" dirty="0"/>
            <a:t> : #album(Op3 e Op8)</a:t>
          </a:r>
          <a:endParaRPr lang="en-US" sz="2500" kern="1200" dirty="0"/>
        </a:p>
      </dsp:txBody>
      <dsp:txXfrm>
        <a:off x="1945450" y="4211650"/>
        <a:ext cx="4643240" cy="168437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6D2118-BB27-4930-9201-AFD1B2869DD7}" type="datetimeFigureOut">
              <a:rPr lang="it-IT" smtClean="0"/>
              <a:t>15/02/2021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60BC45-0CBF-43AB-B193-ECB33FE7B61C}" type="slidenum">
              <a:rPr lang="it-IT" smtClean="0"/>
              <a:t>‹N›</a:t>
            </a:fld>
            <a:endParaRPr lang="it-IT"/>
          </a:p>
        </p:txBody>
      </p:sp>
    </p:spTree>
    <p:extLst>
      <p:ext uri="{BB962C8B-B14F-4D97-AF65-F5344CB8AC3E}">
        <p14:creationId xmlns:p14="http://schemas.microsoft.com/office/powerpoint/2010/main" val="3234398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160BC45-0CBF-43AB-B193-ECB33FE7B61C}" type="slidenum">
              <a:rPr lang="it-IT" smtClean="0"/>
              <a:t>6</a:t>
            </a:fld>
            <a:endParaRPr lang="it-IT"/>
          </a:p>
        </p:txBody>
      </p:sp>
    </p:spTree>
    <p:extLst>
      <p:ext uri="{BB962C8B-B14F-4D97-AF65-F5344CB8AC3E}">
        <p14:creationId xmlns:p14="http://schemas.microsoft.com/office/powerpoint/2010/main" val="3457902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160BC45-0CBF-43AB-B193-ECB33FE7B61C}" type="slidenum">
              <a:rPr lang="it-IT" smtClean="0"/>
              <a:t>8</a:t>
            </a:fld>
            <a:endParaRPr lang="it-IT"/>
          </a:p>
        </p:txBody>
      </p:sp>
    </p:spTree>
    <p:extLst>
      <p:ext uri="{BB962C8B-B14F-4D97-AF65-F5344CB8AC3E}">
        <p14:creationId xmlns:p14="http://schemas.microsoft.com/office/powerpoint/2010/main" val="2664098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160BC45-0CBF-43AB-B193-ECB33FE7B61C}" type="slidenum">
              <a:rPr lang="it-IT" smtClean="0"/>
              <a:t>41</a:t>
            </a:fld>
            <a:endParaRPr lang="it-IT"/>
          </a:p>
        </p:txBody>
      </p:sp>
    </p:spTree>
    <p:extLst>
      <p:ext uri="{BB962C8B-B14F-4D97-AF65-F5344CB8AC3E}">
        <p14:creationId xmlns:p14="http://schemas.microsoft.com/office/powerpoint/2010/main" val="4194828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160BC45-0CBF-43AB-B193-ECB33FE7B61C}" type="slidenum">
              <a:rPr lang="it-IT" smtClean="0"/>
              <a:t>49</a:t>
            </a:fld>
            <a:endParaRPr lang="it-IT"/>
          </a:p>
        </p:txBody>
      </p:sp>
    </p:spTree>
    <p:extLst>
      <p:ext uri="{BB962C8B-B14F-4D97-AF65-F5344CB8AC3E}">
        <p14:creationId xmlns:p14="http://schemas.microsoft.com/office/powerpoint/2010/main" val="2117420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C4052DB-9367-462E-B49F-983C43AAF904}"/>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79A1991F-7A91-47B8-B399-7A263C2ACE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67210272-71D3-4D77-9F82-44E630A41A96}"/>
              </a:ext>
            </a:extLst>
          </p:cNvPr>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Segnaposto piè di pagina 4">
            <a:extLst>
              <a:ext uri="{FF2B5EF4-FFF2-40B4-BE49-F238E27FC236}">
                <a16:creationId xmlns:a16="http://schemas.microsoft.com/office/drawing/2014/main" id="{BE089BC8-0244-4DB5-B420-9F243D07ECF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76A79B67-6BE0-43DA-879B-C3E6F84C4C1E}"/>
              </a:ext>
            </a:extLst>
          </p:cNvPr>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2097352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96E191-D9E1-443E-90E4-54539739CE8B}"/>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C1BBFC2E-8D9F-4EFC-9E24-6E532B35856F}"/>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7D10240-58A1-4554-9477-375D06571E46}"/>
              </a:ext>
            </a:extLst>
          </p:cNvPr>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Segnaposto piè di pagina 4">
            <a:extLst>
              <a:ext uri="{FF2B5EF4-FFF2-40B4-BE49-F238E27FC236}">
                <a16:creationId xmlns:a16="http://schemas.microsoft.com/office/drawing/2014/main" id="{49365EEF-1003-45BC-9607-614515462849}"/>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4972304-C9A9-4943-B40F-79BEC860ECFA}"/>
              </a:ext>
            </a:extLst>
          </p:cNvPr>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59827156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300632809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88770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382927493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378897971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282214125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5C3311B1-9EC5-4638-98C6-B84A085AA31F}" type="datetimeFigureOut">
              <a:rPr lang="it-IT" smtClean="0"/>
              <a:t>15/02/2021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9129547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5C3311B1-9EC5-4638-98C6-B84A085AA31F}" type="datetimeFigureOut">
              <a:rPr lang="it-IT" smtClean="0"/>
              <a:t>15/02/2021</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22322724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7" name="Date Placeholder 2"/>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3"/>
          <p:cNvSpPr>
            <a:spLocks noGrp="1"/>
          </p:cNvSpPr>
          <p:nvPr>
            <p:ph type="ftr" sz="quarter" idx="11"/>
          </p:nvPr>
        </p:nvSpPr>
        <p:spPr/>
        <p:txBody>
          <a:bodyPr/>
          <a:lstStyle/>
          <a:p>
            <a:endParaRPr lang="it-IT"/>
          </a:p>
        </p:txBody>
      </p:sp>
      <p:sp>
        <p:nvSpPr>
          <p:cNvPr id="6" name="Slide Number Placeholder 4"/>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227432553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2"/>
          <p:cNvSpPr>
            <a:spLocks noGrp="1"/>
          </p:cNvSpPr>
          <p:nvPr>
            <p:ph type="ftr" sz="quarter" idx="11"/>
          </p:nvPr>
        </p:nvSpPr>
        <p:spPr/>
        <p:txBody>
          <a:bodyPr/>
          <a:lstStyle/>
          <a:p>
            <a:endParaRPr lang="it-IT"/>
          </a:p>
        </p:txBody>
      </p:sp>
      <p:sp>
        <p:nvSpPr>
          <p:cNvPr id="6" name="Slide Number Placeholder 3"/>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170666442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7" name="Date Placeholder 4"/>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5"/>
          <p:cNvSpPr>
            <a:spLocks noGrp="1"/>
          </p:cNvSpPr>
          <p:nvPr>
            <p:ph type="ftr" sz="quarter" idx="11"/>
          </p:nvPr>
        </p:nvSpPr>
        <p:spPr/>
        <p:txBody>
          <a:bodyPr/>
          <a:lstStyle/>
          <a:p>
            <a:endParaRPr lang="it-IT"/>
          </a:p>
        </p:txBody>
      </p:sp>
      <p:sp>
        <p:nvSpPr>
          <p:cNvPr id="6" name="Slide Number Placeholder 6"/>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3905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5FB4CE52-38C5-4DA1-8104-37A1A6C6D73E}"/>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CBB06984-AF28-4BCD-B733-8B272E246D7D}"/>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76F114F-D8F2-462E-8003-3E7973AA817D}"/>
              </a:ext>
            </a:extLst>
          </p:cNvPr>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Segnaposto piè di pagina 4">
            <a:extLst>
              <a:ext uri="{FF2B5EF4-FFF2-40B4-BE49-F238E27FC236}">
                <a16:creationId xmlns:a16="http://schemas.microsoft.com/office/drawing/2014/main" id="{9B84C8EA-DD24-4325-BEAF-B4B1294C853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DA7EA3B-50FC-4987-B4CF-812911CF50B7}"/>
              </a:ext>
            </a:extLst>
          </p:cNvPr>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279310138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5C3311B1-9EC5-4638-98C6-B84A085AA31F}" type="datetimeFigureOut">
              <a:rPr lang="it-IT" smtClean="0"/>
              <a:t>15/02/2021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47658015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5C3311B1-9EC5-4638-98C6-B84A085AA31F}" type="datetimeFigureOut">
              <a:rPr lang="it-IT" smtClean="0"/>
              <a:t>15/02/2021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94759880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it-IT"/>
              <a:t>Fare clic per modificare lo stile del titolo dello schema</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282613843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it-IT"/>
              <a:t>Fare clic per modificare lo stile del titolo dello schema</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it-IT"/>
              <a:t>Fare clic per modificare gli stili del testo dello schema</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27025061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337418092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4"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3596797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4"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157424995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nchorCtr="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126812059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319420828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37CB44D-88F9-42F4-975C-DEE063B3FBAF}"/>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4B9048FB-CC44-4B8C-920A-6A9A1C814B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95324B12-8BD0-4C96-912F-1BBADC10D0ED}"/>
              </a:ext>
            </a:extLst>
          </p:cNvPr>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Segnaposto piè di pagina 4">
            <a:extLst>
              <a:ext uri="{FF2B5EF4-FFF2-40B4-BE49-F238E27FC236}">
                <a16:creationId xmlns:a16="http://schemas.microsoft.com/office/drawing/2014/main" id="{85F38922-3E75-495B-B74B-697EA0DF3E1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415A4DF1-E447-4705-9746-CA0C61D59D34}"/>
              </a:ext>
            </a:extLst>
          </p:cNvPr>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19200077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7983232" y="5037663"/>
            <a:ext cx="897467" cy="279400"/>
          </a:xfrm>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a:xfrm>
            <a:off x="2692397" y="5037663"/>
            <a:ext cx="5214635" cy="279400"/>
          </a:xfrm>
        </p:spPr>
        <p:txBody>
          <a:bodyPr/>
          <a:lstStyle/>
          <a:p>
            <a:endParaRPr lang="it-IT"/>
          </a:p>
        </p:txBody>
      </p:sp>
      <p:sp>
        <p:nvSpPr>
          <p:cNvPr id="6" name="Slide Number Placeholder 5"/>
          <p:cNvSpPr>
            <a:spLocks noGrp="1"/>
          </p:cNvSpPr>
          <p:nvPr>
            <p:ph type="sldNum" sz="quarter" idx="12"/>
          </p:nvPr>
        </p:nvSpPr>
        <p:spPr>
          <a:xfrm>
            <a:off x="8956900" y="5037663"/>
            <a:ext cx="551167" cy="279400"/>
          </a:xfrm>
        </p:spPr>
        <p:txBody>
          <a:bodyPr/>
          <a:lstStyle/>
          <a:p>
            <a:fld id="{95BBC75E-1A54-4C61-9960-40B0977C98B4}" type="slidenum">
              <a:rPr lang="it-IT" smtClean="0"/>
              <a:t>‹N›</a:t>
            </a:fld>
            <a:endParaRPr lang="it-IT"/>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107420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084D4B-E646-41C9-9FB8-9A815B3154D1}"/>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9A2B663B-EF1F-4313-95FB-78C3B20DC47A}"/>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CCCF9A8-B5BC-4153-BF85-FD25278332C1}"/>
              </a:ext>
            </a:extLst>
          </p:cNvPr>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Segnaposto piè di pagina 4">
            <a:extLst>
              <a:ext uri="{FF2B5EF4-FFF2-40B4-BE49-F238E27FC236}">
                <a16:creationId xmlns:a16="http://schemas.microsoft.com/office/drawing/2014/main" id="{3C0BB263-159A-42C5-84CA-DDAA3CBA248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79FB9ABF-58ED-4441-A54E-EC7CCB32CDE8}"/>
              </a:ext>
            </a:extLst>
          </p:cNvPr>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57743152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E0B113-4612-488B-958E-64D7FB6FCA1E}"/>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00654058-DD3D-4B24-B536-C837EC047D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6215A0F6-9AD6-4247-ACD5-A57034EBE746}"/>
              </a:ext>
            </a:extLst>
          </p:cNvPr>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Segnaposto piè di pagina 4">
            <a:extLst>
              <a:ext uri="{FF2B5EF4-FFF2-40B4-BE49-F238E27FC236}">
                <a16:creationId xmlns:a16="http://schemas.microsoft.com/office/drawing/2014/main" id="{7E9F97C8-0B6F-4834-88A1-CBA6A4D8B469}"/>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F6D0EDF-8A49-4A61-A358-6B52C4AF28C9}"/>
              </a:ext>
            </a:extLst>
          </p:cNvPr>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151183973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6AC8CD-FC2C-4A12-8B8D-A4344863B0A1}"/>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5277323C-E27D-4DBA-AD7B-C87E27D2E329}"/>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39228275-A852-4DC9-B8EF-FA59E753DF51}"/>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98D4ED61-159F-49AA-8D11-AFD95EEABB0B}"/>
              </a:ext>
            </a:extLst>
          </p:cNvPr>
          <p:cNvSpPr>
            <a:spLocks noGrp="1"/>
          </p:cNvSpPr>
          <p:nvPr>
            <p:ph type="dt" sz="half" idx="10"/>
          </p:nvPr>
        </p:nvSpPr>
        <p:spPr/>
        <p:txBody>
          <a:bodyPr/>
          <a:lstStyle/>
          <a:p>
            <a:fld id="{5C3311B1-9EC5-4638-98C6-B84A085AA31F}" type="datetimeFigureOut">
              <a:rPr lang="it-IT" smtClean="0"/>
              <a:t>15/02/2021</a:t>
            </a:fld>
            <a:endParaRPr lang="it-IT"/>
          </a:p>
        </p:txBody>
      </p:sp>
      <p:sp>
        <p:nvSpPr>
          <p:cNvPr id="6" name="Segnaposto piè di pagina 5">
            <a:extLst>
              <a:ext uri="{FF2B5EF4-FFF2-40B4-BE49-F238E27FC236}">
                <a16:creationId xmlns:a16="http://schemas.microsoft.com/office/drawing/2014/main" id="{FB85F2AC-06CF-435E-A871-7673539C39F1}"/>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C41ED897-D6BD-49AD-9BF6-05C6F472A219}"/>
              </a:ext>
            </a:extLst>
          </p:cNvPr>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133676965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0984C11-95A8-43BE-9CDE-19F1E5432FA0}"/>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E489DB4C-8CF9-4E3F-8799-566905B96D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1C0D4484-C6A1-46BA-85F2-E37A640D7443}"/>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CF1D0B04-1F11-4D47-BFA4-9DB67DB496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75A72A08-1616-49CB-AC6C-613DD4A03826}"/>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0BFA4BFF-BCA7-4CB2-9A1D-E974DA730653}"/>
              </a:ext>
            </a:extLst>
          </p:cNvPr>
          <p:cNvSpPr>
            <a:spLocks noGrp="1"/>
          </p:cNvSpPr>
          <p:nvPr>
            <p:ph type="dt" sz="half" idx="10"/>
          </p:nvPr>
        </p:nvSpPr>
        <p:spPr/>
        <p:txBody>
          <a:bodyPr/>
          <a:lstStyle/>
          <a:p>
            <a:fld id="{5C3311B1-9EC5-4638-98C6-B84A085AA31F}" type="datetimeFigureOut">
              <a:rPr lang="it-IT" smtClean="0"/>
              <a:t>15/02/2021</a:t>
            </a:fld>
            <a:endParaRPr lang="it-IT"/>
          </a:p>
        </p:txBody>
      </p:sp>
      <p:sp>
        <p:nvSpPr>
          <p:cNvPr id="8" name="Segnaposto piè di pagina 7">
            <a:extLst>
              <a:ext uri="{FF2B5EF4-FFF2-40B4-BE49-F238E27FC236}">
                <a16:creationId xmlns:a16="http://schemas.microsoft.com/office/drawing/2014/main" id="{8ED7B4CC-DEA3-4C32-A658-B62AB23E5DE1}"/>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18FE95E1-9725-4845-9E18-35C8F26D2087}"/>
              </a:ext>
            </a:extLst>
          </p:cNvPr>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11798114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BC58C4-CC94-486A-847E-29C00FAB3A82}"/>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BA6B520A-A0B8-4539-ABC0-9659626E5388}"/>
              </a:ext>
            </a:extLst>
          </p:cNvPr>
          <p:cNvSpPr>
            <a:spLocks noGrp="1"/>
          </p:cNvSpPr>
          <p:nvPr>
            <p:ph type="dt" sz="half" idx="10"/>
          </p:nvPr>
        </p:nvSpPr>
        <p:spPr/>
        <p:txBody>
          <a:bodyPr/>
          <a:lstStyle/>
          <a:p>
            <a:fld id="{5C3311B1-9EC5-4638-98C6-B84A085AA31F}" type="datetimeFigureOut">
              <a:rPr lang="it-IT" smtClean="0"/>
              <a:t>15/02/2021</a:t>
            </a:fld>
            <a:endParaRPr lang="it-IT"/>
          </a:p>
        </p:txBody>
      </p:sp>
      <p:sp>
        <p:nvSpPr>
          <p:cNvPr id="4" name="Segnaposto piè di pagina 3">
            <a:extLst>
              <a:ext uri="{FF2B5EF4-FFF2-40B4-BE49-F238E27FC236}">
                <a16:creationId xmlns:a16="http://schemas.microsoft.com/office/drawing/2014/main" id="{4CEBFA53-D4CA-43DA-81DA-9272F709BD4C}"/>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B3A15002-FE73-4DEB-B5DC-26667BA8E34D}"/>
              </a:ext>
            </a:extLst>
          </p:cNvPr>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230689679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E75F32D1-BBA3-4B89-8FD0-D5F5FBA296EB}"/>
              </a:ext>
            </a:extLst>
          </p:cNvPr>
          <p:cNvSpPr>
            <a:spLocks noGrp="1"/>
          </p:cNvSpPr>
          <p:nvPr>
            <p:ph type="dt" sz="half" idx="10"/>
          </p:nvPr>
        </p:nvSpPr>
        <p:spPr/>
        <p:txBody>
          <a:bodyPr/>
          <a:lstStyle/>
          <a:p>
            <a:fld id="{5C3311B1-9EC5-4638-98C6-B84A085AA31F}" type="datetimeFigureOut">
              <a:rPr lang="it-IT" smtClean="0"/>
              <a:t>15/02/2021</a:t>
            </a:fld>
            <a:endParaRPr lang="it-IT"/>
          </a:p>
        </p:txBody>
      </p:sp>
      <p:sp>
        <p:nvSpPr>
          <p:cNvPr id="3" name="Segnaposto piè di pagina 2">
            <a:extLst>
              <a:ext uri="{FF2B5EF4-FFF2-40B4-BE49-F238E27FC236}">
                <a16:creationId xmlns:a16="http://schemas.microsoft.com/office/drawing/2014/main" id="{149C25A8-D77C-4966-907C-D7107FD8D08D}"/>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E78BB2B2-34A3-461A-92A3-5D848AD1311D}"/>
              </a:ext>
            </a:extLst>
          </p:cNvPr>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207730455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838CFF9-A0C4-4DD6-B4FB-EC7BA9240C88}"/>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4B45A0FE-31F2-465D-926F-5DD55CED90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DC22598F-E940-455F-979B-8A4B4F641D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35DE3B4-0E4C-4967-B887-9ED6CAC2C575}"/>
              </a:ext>
            </a:extLst>
          </p:cNvPr>
          <p:cNvSpPr>
            <a:spLocks noGrp="1"/>
          </p:cNvSpPr>
          <p:nvPr>
            <p:ph type="dt" sz="half" idx="10"/>
          </p:nvPr>
        </p:nvSpPr>
        <p:spPr/>
        <p:txBody>
          <a:bodyPr/>
          <a:lstStyle/>
          <a:p>
            <a:fld id="{5C3311B1-9EC5-4638-98C6-B84A085AA31F}" type="datetimeFigureOut">
              <a:rPr lang="it-IT" smtClean="0"/>
              <a:t>15/02/2021</a:t>
            </a:fld>
            <a:endParaRPr lang="it-IT"/>
          </a:p>
        </p:txBody>
      </p:sp>
      <p:sp>
        <p:nvSpPr>
          <p:cNvPr id="6" name="Segnaposto piè di pagina 5">
            <a:extLst>
              <a:ext uri="{FF2B5EF4-FFF2-40B4-BE49-F238E27FC236}">
                <a16:creationId xmlns:a16="http://schemas.microsoft.com/office/drawing/2014/main" id="{CD00AE4E-0837-456E-935C-C483E090514B}"/>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C1A4DAB8-F8F8-41F9-B52B-7C0279E8D586}"/>
              </a:ext>
            </a:extLst>
          </p:cNvPr>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153465899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DEBD14-A421-4E4E-83C3-68FE895E4AE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264DA5FE-5677-497D-93AA-2136FF129A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6856559D-7247-42D9-A5F0-5F092647B4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C4CC163-5C91-41C5-8929-E560563DD10D}"/>
              </a:ext>
            </a:extLst>
          </p:cNvPr>
          <p:cNvSpPr>
            <a:spLocks noGrp="1"/>
          </p:cNvSpPr>
          <p:nvPr>
            <p:ph type="dt" sz="half" idx="10"/>
          </p:nvPr>
        </p:nvSpPr>
        <p:spPr/>
        <p:txBody>
          <a:bodyPr/>
          <a:lstStyle/>
          <a:p>
            <a:fld id="{5C3311B1-9EC5-4638-98C6-B84A085AA31F}" type="datetimeFigureOut">
              <a:rPr lang="it-IT" smtClean="0"/>
              <a:t>15/02/2021</a:t>
            </a:fld>
            <a:endParaRPr lang="it-IT"/>
          </a:p>
        </p:txBody>
      </p:sp>
      <p:sp>
        <p:nvSpPr>
          <p:cNvPr id="6" name="Segnaposto piè di pagina 5">
            <a:extLst>
              <a:ext uri="{FF2B5EF4-FFF2-40B4-BE49-F238E27FC236}">
                <a16:creationId xmlns:a16="http://schemas.microsoft.com/office/drawing/2014/main" id="{E5DC0961-A4C9-43AC-9CD8-B75F2C62317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A555741B-8361-4CC2-9496-FDB4E0C48E77}"/>
              </a:ext>
            </a:extLst>
          </p:cNvPr>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394657322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F4C7EA2-9EF3-4920-8B2C-9A16CC767EF2}"/>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161E5391-0611-4C1E-AD5A-9DB20803C34F}"/>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CFCCF62-BCF5-443D-85A6-28855BF3FC67}"/>
              </a:ext>
            </a:extLst>
          </p:cNvPr>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Segnaposto piè di pagina 4">
            <a:extLst>
              <a:ext uri="{FF2B5EF4-FFF2-40B4-BE49-F238E27FC236}">
                <a16:creationId xmlns:a16="http://schemas.microsoft.com/office/drawing/2014/main" id="{B397F1F9-064A-4063-9815-26DECEB9FD8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54AE5519-32AB-426E-B5A2-2286D27D643B}"/>
              </a:ext>
            </a:extLst>
          </p:cNvPr>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25110710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A022522B-AF84-4B1D-8382-D59838D88713}"/>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7374AF86-4B55-4C72-8D1B-0127E3872415}"/>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B33A42E-20E1-4AF9-AF77-5B1016FE907A}"/>
              </a:ext>
            </a:extLst>
          </p:cNvPr>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Segnaposto piè di pagina 4">
            <a:extLst>
              <a:ext uri="{FF2B5EF4-FFF2-40B4-BE49-F238E27FC236}">
                <a16:creationId xmlns:a16="http://schemas.microsoft.com/office/drawing/2014/main" id="{B21B8696-2572-4EB2-A098-485983232B0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4672D420-C40A-40DF-BD97-759B15217920}"/>
              </a:ext>
            </a:extLst>
          </p:cNvPr>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34682907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99740065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a:xfrm>
            <a:off x="1876424" y="5410201"/>
            <a:ext cx="5124886" cy="365125"/>
          </a:xfrm>
        </p:spPr>
        <p:txBody>
          <a:bodyPr/>
          <a:lstStyle/>
          <a:p>
            <a:endParaRPr lang="it-IT"/>
          </a:p>
        </p:txBody>
      </p:sp>
      <p:sp>
        <p:nvSpPr>
          <p:cNvPr id="6" name="Slide Number Placeholder 5"/>
          <p:cNvSpPr>
            <a:spLocks noGrp="1"/>
          </p:cNvSpPr>
          <p:nvPr>
            <p:ph type="sldNum" sz="quarter" idx="12"/>
          </p:nvPr>
        </p:nvSpPr>
        <p:spPr>
          <a:xfrm>
            <a:off x="9896911" y="5410199"/>
            <a:ext cx="771089" cy="365125"/>
          </a:xfrm>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284472748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144936959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182699635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5C3311B1-9EC5-4638-98C6-B84A085AA31F}" type="datetimeFigureOut">
              <a:rPr lang="it-IT" smtClean="0"/>
              <a:t>15/02/2021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333271773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141410" y="3073397"/>
            <a:ext cx="4878391"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3073397"/>
            <a:ext cx="4875210"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5C3311B1-9EC5-4638-98C6-B84A085AA31F}" type="datetimeFigureOut">
              <a:rPr lang="it-IT" smtClean="0"/>
              <a:t>15/02/2021</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234301734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5C3311B1-9EC5-4638-98C6-B84A085AA31F}" type="datetimeFigureOut">
              <a:rPr lang="it-IT" smtClean="0"/>
              <a:t>15/02/2021</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421856749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3311B1-9EC5-4638-98C6-B84A085AA31F}" type="datetimeFigureOut">
              <a:rPr lang="it-IT" smtClean="0"/>
              <a:t>15/02/2021</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103041767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5C3311B1-9EC5-4638-98C6-B84A085AA31F}" type="datetimeFigureOut">
              <a:rPr lang="it-IT" smtClean="0"/>
              <a:t>15/02/2021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359687060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5C3311B1-9EC5-4638-98C6-B84A085AA31F}" type="datetimeFigureOut">
              <a:rPr lang="it-IT" smtClean="0"/>
              <a:t>15/02/2021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409711064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it-IT"/>
              <a:t>Fare clic sull'icona per inserire un'immagine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5C3311B1-9EC5-4638-98C6-B84A085AA31F}" type="datetimeFigureOut">
              <a:rPr lang="it-IT" smtClean="0"/>
              <a:t>15/02/2021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1553540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419040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5C3311B1-9EC5-4638-98C6-B84A085AA31F}" type="datetimeFigureOut">
              <a:rPr lang="it-IT" smtClean="0"/>
              <a:t>15/02/2021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327885855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it-IT"/>
              <a:t>Fare clic per modificare lo stile del titolo dello schema</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5C3311B1-9EC5-4638-98C6-B84A085AA31F}" type="datetimeFigureOut">
              <a:rPr lang="it-IT" smtClean="0"/>
              <a:t>15/02/2021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95BBC75E-1A54-4C61-9960-40B0977C98B4}" type="slidenum">
              <a:rPr lang="it-IT" smtClean="0"/>
              <a:t>‹N›</a:t>
            </a:fld>
            <a:endParaRPr lang="it-IT"/>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71878471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5C3311B1-9EC5-4638-98C6-B84A085AA31F}" type="datetimeFigureOut">
              <a:rPr lang="it-IT" smtClean="0"/>
              <a:t>15/02/2021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377257061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it-IT"/>
              <a:t>Fare clic per modificare lo stile del titolo dello schema</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5C3311B1-9EC5-4638-98C6-B84A085AA31F}" type="datetimeFigureOut">
              <a:rPr lang="it-IT" smtClean="0"/>
              <a:t>15/02/2021</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243199136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it-IT"/>
              <a:t>Fare clic per modificare lo stile del titolo dello schema</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5C3311B1-9EC5-4638-98C6-B84A085AA31F}" type="datetimeFigureOut">
              <a:rPr lang="it-IT" smtClean="0"/>
              <a:t>15/02/2021</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28334423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104142803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197734434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 preserve="1">
  <p:cSld name="Diapositiva titolo">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a:xfrm>
            <a:off x="3962399" y="5870575"/>
            <a:ext cx="4893958" cy="377825"/>
          </a:xfrm>
        </p:spPr>
        <p:txBody>
          <a:bodyPr/>
          <a:lstStyle/>
          <a:p>
            <a:endParaRPr lang="it-IT"/>
          </a:p>
        </p:txBody>
      </p:sp>
      <p:sp>
        <p:nvSpPr>
          <p:cNvPr id="6" name="Slide Number Placeholder 5"/>
          <p:cNvSpPr>
            <a:spLocks noGrp="1"/>
          </p:cNvSpPr>
          <p:nvPr>
            <p:ph type="sldNum" sz="quarter" idx="12"/>
          </p:nvPr>
        </p:nvSpPr>
        <p:spPr>
          <a:xfrm>
            <a:off x="10608958" y="5870575"/>
            <a:ext cx="551167" cy="377825"/>
          </a:xfrm>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2036804653"/>
      </p:ext>
    </p:extLst>
  </p:cSld>
  <p:clrMapOvr>
    <a:overrideClrMapping bg1="dk1" tx1="lt1" bg2="dk2" tx2="lt2" accent1="accent1" accent2="accent2" accent3="accent3" accent4="accent4" accent5="accent5" accent6="accent6" hlink="hlink" folHlink="folHlink"/>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nchor="ct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133659004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11604846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5C3311B1-9EC5-4638-98C6-B84A085AA31F}" type="datetimeFigureOut">
              <a:rPr lang="it-IT" smtClean="0"/>
              <a:t>15/02/2021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231941722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5C3311B1-9EC5-4638-98C6-B84A085AA31F}" type="datetimeFigureOut">
              <a:rPr lang="it-IT" smtClean="0"/>
              <a:t>15/02/2021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175975909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5C3311B1-9EC5-4638-98C6-B84A085AA31F}" type="datetimeFigureOut">
              <a:rPr lang="it-IT" smtClean="0"/>
              <a:t>15/02/2021</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368326159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5C3311B1-9EC5-4638-98C6-B84A085AA31F}" type="datetimeFigureOut">
              <a:rPr lang="it-IT" smtClean="0"/>
              <a:t>15/02/2021</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665422727"/>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5C3311B1-9EC5-4638-98C6-B84A085AA31F}" type="datetimeFigureOut">
              <a:rPr lang="it-IT" smtClean="0"/>
              <a:t>15/02/2021</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204239697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5C3311B1-9EC5-4638-98C6-B84A085AA31F}" type="datetimeFigureOut">
              <a:rPr lang="it-IT" smtClean="0"/>
              <a:t>15/02/2021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300023403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it-IT"/>
              <a:t>Fare clic per modificare lo stile del titolo dello schema</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5C3311B1-9EC5-4638-98C6-B84A085AA31F}" type="datetimeFigureOut">
              <a:rPr lang="it-IT" smtClean="0"/>
              <a:t>15/02/2021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267559374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5C3311B1-9EC5-4638-98C6-B84A085AA31F}" type="datetimeFigureOut">
              <a:rPr lang="it-IT" smtClean="0"/>
              <a:t>15/02/2021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237640105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343964215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it-IT"/>
              <a:t>Fare clic per modificare lo stile del titolo dello schema</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232994844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15776177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5C3311B1-9EC5-4638-98C6-B84A085AA31F}" type="datetimeFigureOut">
              <a:rPr lang="it-IT" smtClean="0"/>
              <a:t>15/02/2021</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95BBC75E-1A54-4C61-9960-40B0977C98B4}" type="slidenum">
              <a:rPr lang="it-IT" smtClean="0"/>
              <a:t>‹N›</a:t>
            </a:fld>
            <a:endParaRPr lang="it-IT"/>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1784647"/>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it-IT"/>
              <a:t>Fare clic per modificare lo stile del titolo dello schema</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it-IT"/>
              <a:t>Fare clic per modificare gli stili del testo dello schema</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130222009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it-IT"/>
              <a:t>Fare clic per modificare lo stile del titolo dello schema</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it-IT"/>
              <a:t>Fare clic per modificare gli stili del testo dello schema</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273222718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sp>
        <p:nvSpPr>
          <p:cNvPr id="8" name="Title 1"/>
          <p:cNvSpPr>
            <a:spLocks noGrp="1"/>
          </p:cNvSpPr>
          <p:nvPr>
            <p:ph type="title"/>
          </p:nvPr>
        </p:nvSpPr>
        <p:spPr>
          <a:xfrm>
            <a:off x="685801" y="609600"/>
            <a:ext cx="10131425" cy="1456267"/>
          </a:xfrm>
        </p:spPr>
        <p:txBody>
          <a:bodyPr/>
          <a:lstStyle/>
          <a:p>
            <a:r>
              <a:rPr lang="it-IT"/>
              <a:t>Fare clic per modificare lo stile del titolo dello schema</a:t>
            </a:r>
            <a:endParaRPr lang="en-US" dirty="0"/>
          </a:p>
        </p:txBody>
      </p:sp>
    </p:spTree>
    <p:extLst>
      <p:ext uri="{BB962C8B-B14F-4D97-AF65-F5344CB8AC3E}">
        <p14:creationId xmlns:p14="http://schemas.microsoft.com/office/powerpoint/2010/main" val="376936872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251336006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 preserve="1">
  <p:cSld name="Diapositiva titolo">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a:xfrm>
            <a:off x="3962399" y="5870575"/>
            <a:ext cx="4893958" cy="377825"/>
          </a:xfrm>
        </p:spPr>
        <p:txBody>
          <a:bodyPr/>
          <a:lstStyle/>
          <a:p>
            <a:endParaRPr lang="it-IT"/>
          </a:p>
        </p:txBody>
      </p:sp>
      <p:sp>
        <p:nvSpPr>
          <p:cNvPr id="6" name="Slide Number Placeholder 5"/>
          <p:cNvSpPr>
            <a:spLocks noGrp="1"/>
          </p:cNvSpPr>
          <p:nvPr>
            <p:ph type="sldNum" sz="quarter" idx="12"/>
          </p:nvPr>
        </p:nvSpPr>
        <p:spPr>
          <a:xfrm>
            <a:off x="10608958" y="5870575"/>
            <a:ext cx="551167" cy="377825"/>
          </a:xfrm>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663163707"/>
      </p:ext>
    </p:extLst>
  </p:cSld>
  <p:clrMapOvr>
    <a:overrideClrMapping bg1="dk1" tx1="lt1" bg2="dk2" tx2="lt2" accent1="accent1" accent2="accent2" accent3="accent3" accent4="accent4" accent5="accent5" accent6="accent6" hlink="hlink" folHlink="folHlink"/>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nchor="ct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381874080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165005523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5C3311B1-9EC5-4638-98C6-B84A085AA31F}" type="datetimeFigureOut">
              <a:rPr lang="it-IT" smtClean="0"/>
              <a:t>15/02/2021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3075672270"/>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5C3311B1-9EC5-4638-98C6-B84A085AA31F}" type="datetimeFigureOut">
              <a:rPr lang="it-IT" smtClean="0"/>
              <a:t>15/02/2021</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277651884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5C3311B1-9EC5-4638-98C6-B84A085AA31F}" type="datetimeFigureOut">
              <a:rPr lang="it-IT" smtClean="0"/>
              <a:t>15/02/2021</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6059133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5C3311B1-9EC5-4638-98C6-B84A085AA31F}" type="datetimeFigureOut">
              <a:rPr lang="it-IT" smtClean="0"/>
              <a:t>15/02/2021</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95BBC75E-1A54-4C61-9960-40B0977C98B4}" type="slidenum">
              <a:rPr lang="it-IT" smtClean="0"/>
              <a:t>‹N›</a:t>
            </a:fld>
            <a:endParaRPr lang="it-IT"/>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259935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5C3311B1-9EC5-4638-98C6-B84A085AA31F}" type="datetimeFigureOut">
              <a:rPr lang="it-IT" smtClean="0"/>
              <a:t>15/02/2021</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2426941921"/>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5C3311B1-9EC5-4638-98C6-B84A085AA31F}" type="datetimeFigureOut">
              <a:rPr lang="it-IT" smtClean="0"/>
              <a:t>15/02/2021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3712869693"/>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it-IT"/>
              <a:t>Fare clic per modificare lo stile del titolo dello schema</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5C3311B1-9EC5-4638-98C6-B84A085AA31F}" type="datetimeFigureOut">
              <a:rPr lang="it-IT" smtClean="0"/>
              <a:t>15/02/2021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2055834717"/>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5C3311B1-9EC5-4638-98C6-B84A085AA31F}" type="datetimeFigureOut">
              <a:rPr lang="it-IT" smtClean="0"/>
              <a:t>15/02/2021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348646598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372712203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it-IT"/>
              <a:t>Fare clic per modificare lo stile del titolo dello schema</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359369124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381241230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it-IT"/>
              <a:t>Fare clic per modificare lo stile del titolo dello schema</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it-IT"/>
              <a:t>Fare clic per modificare gli stili del testo dello schema</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3520541366"/>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it-IT"/>
              <a:t>Fare clic per modificare lo stile del titolo dello schema</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it-IT"/>
              <a:t>Fare clic per modificare gli stili del testo dello schema</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197898071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36890335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3311B1-9EC5-4638-98C6-B84A085AA31F}" type="datetimeFigureOut">
              <a:rPr lang="it-IT" smtClean="0"/>
              <a:t>15/02/2021</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1679016891"/>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32665504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5C3311B1-9EC5-4638-98C6-B84A085AA31F}" type="datetimeFigureOut">
              <a:rPr lang="it-IT" smtClean="0"/>
              <a:t>15/02/2021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95BBC75E-1A54-4C61-9960-40B0977C98B4}" type="slidenum">
              <a:rPr lang="it-IT" smtClean="0"/>
              <a:t>‹N›</a:t>
            </a:fld>
            <a:endParaRPr lang="it-IT"/>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12336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66BC407-118C-452D-B381-64AAAF735379}"/>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8B800B6-310E-458F-B324-ED381E63E18B}"/>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D6508D2-9FE5-4D7F-B1DB-2E799195DD22}"/>
              </a:ext>
            </a:extLst>
          </p:cNvPr>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Segnaposto piè di pagina 4">
            <a:extLst>
              <a:ext uri="{FF2B5EF4-FFF2-40B4-BE49-F238E27FC236}">
                <a16:creationId xmlns:a16="http://schemas.microsoft.com/office/drawing/2014/main" id="{0DC5029C-F2E6-4A7F-91A0-1D3A1AA8C364}"/>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C6FB1DA-7F3E-4870-9C02-EB64458C507B}"/>
              </a:ext>
            </a:extLst>
          </p:cNvPr>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26439781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it-IT"/>
              <a:t>Fare clic per modificare lo stile del titolo dello schema</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5C3311B1-9EC5-4638-98C6-B84A085AA31F}" type="datetimeFigureOut">
              <a:rPr lang="it-IT" smtClean="0"/>
              <a:t>15/02/2021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4394258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5C3311B1-9EC5-4638-98C6-B84A085AA31F}" type="datetimeFigureOut">
              <a:rPr lang="it-IT" smtClean="0"/>
              <a:t>15/02/2021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38391972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31302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it-IT"/>
              <a:t>Fare clic per modificare lo stile del titolo dello schema</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23828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8578447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it-IT"/>
              <a:t>Fare clic per modificare lo stile del titolo dello schema</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28334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it-IT"/>
              <a:t>Fare clic per modificare lo stile del titolo dello schema</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61646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31473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36781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7983232" y="5037663"/>
            <a:ext cx="897467" cy="279400"/>
          </a:xfrm>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a:xfrm>
            <a:off x="2692397" y="5037663"/>
            <a:ext cx="5214635" cy="279400"/>
          </a:xfrm>
        </p:spPr>
        <p:txBody>
          <a:bodyPr/>
          <a:lstStyle/>
          <a:p>
            <a:endParaRPr lang="it-IT"/>
          </a:p>
        </p:txBody>
      </p:sp>
      <p:sp>
        <p:nvSpPr>
          <p:cNvPr id="6" name="Slide Number Placeholder 5"/>
          <p:cNvSpPr>
            <a:spLocks noGrp="1"/>
          </p:cNvSpPr>
          <p:nvPr>
            <p:ph type="sldNum" sz="quarter" idx="12"/>
          </p:nvPr>
        </p:nvSpPr>
        <p:spPr>
          <a:xfrm>
            <a:off x="8956900" y="5037663"/>
            <a:ext cx="551167" cy="279400"/>
          </a:xfrm>
        </p:spPr>
        <p:txBody>
          <a:bodyPr/>
          <a:lstStyle/>
          <a:p>
            <a:fld id="{95BBC75E-1A54-4C61-9960-40B0977C98B4}" type="slidenum">
              <a:rPr lang="it-IT" smtClean="0"/>
              <a:t>‹N›</a:t>
            </a:fld>
            <a:endParaRPr lang="it-IT"/>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0866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526C0F3-9D5D-4619-87F6-25C89B55594F}"/>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6CE713A9-5B1B-4251-A0BA-DDF5CA375D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88571288-5BE6-43C8-8598-031BE219A221}"/>
              </a:ext>
            </a:extLst>
          </p:cNvPr>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Segnaposto piè di pagina 4">
            <a:extLst>
              <a:ext uri="{FF2B5EF4-FFF2-40B4-BE49-F238E27FC236}">
                <a16:creationId xmlns:a16="http://schemas.microsoft.com/office/drawing/2014/main" id="{08E14163-C8AC-4E7E-8B52-1B85E66FEE3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CD5EA09-3605-4C6D-BF35-2CA749D50FF8}"/>
              </a:ext>
            </a:extLst>
          </p:cNvPr>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1414985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20182161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684638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5C3311B1-9EC5-4638-98C6-B84A085AA31F}" type="datetimeFigureOut">
              <a:rPr lang="it-IT" smtClean="0"/>
              <a:t>15/02/2021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30723818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5C3311B1-9EC5-4638-98C6-B84A085AA31F}" type="datetimeFigureOut">
              <a:rPr lang="it-IT" smtClean="0"/>
              <a:t>15/02/2021</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95BBC75E-1A54-4C61-9960-40B0977C98B4}" type="slidenum">
              <a:rPr lang="it-IT" smtClean="0"/>
              <a:t>‹N›</a:t>
            </a:fld>
            <a:endParaRPr lang="it-IT"/>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13657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5C3311B1-9EC5-4638-98C6-B84A085AA31F}" type="datetimeFigureOut">
              <a:rPr lang="it-IT" smtClean="0"/>
              <a:t>15/02/2021</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95BBC75E-1A54-4C61-9960-40B0977C98B4}" type="slidenum">
              <a:rPr lang="it-IT" smtClean="0"/>
              <a:t>‹N›</a:t>
            </a:fld>
            <a:endParaRPr lang="it-IT"/>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079194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3311B1-9EC5-4638-98C6-B84A085AA31F}" type="datetimeFigureOut">
              <a:rPr lang="it-IT" smtClean="0"/>
              <a:t>15/02/2021</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40446147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5C3311B1-9EC5-4638-98C6-B84A085AA31F}" type="datetimeFigureOut">
              <a:rPr lang="it-IT" smtClean="0"/>
              <a:t>15/02/2021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95BBC75E-1A54-4C61-9960-40B0977C98B4}" type="slidenum">
              <a:rPr lang="it-IT" smtClean="0"/>
              <a:t>‹N›</a:t>
            </a:fld>
            <a:endParaRPr lang="it-IT"/>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78242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it-IT"/>
              <a:t>Fare clic per modificare lo stile del titolo dello schema</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5C3311B1-9EC5-4638-98C6-B84A085AA31F}" type="datetimeFigureOut">
              <a:rPr lang="it-IT" smtClean="0"/>
              <a:t>15/02/2021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322261532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5C3311B1-9EC5-4638-98C6-B84A085AA31F}" type="datetimeFigureOut">
              <a:rPr lang="it-IT" smtClean="0"/>
              <a:t>15/02/2021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22322829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01560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4A966B-4AE9-4527-9ACA-73DE7EC37F8A}"/>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78C451CD-3DED-49E9-8999-2EECBB96F1BC}"/>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F38CF9F0-31CE-4341-8AC9-F62E7B13AD4A}"/>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D73522AB-D320-46A4-BCE0-CB39CA7F2A6E}"/>
              </a:ext>
            </a:extLst>
          </p:cNvPr>
          <p:cNvSpPr>
            <a:spLocks noGrp="1"/>
          </p:cNvSpPr>
          <p:nvPr>
            <p:ph type="dt" sz="half" idx="10"/>
          </p:nvPr>
        </p:nvSpPr>
        <p:spPr/>
        <p:txBody>
          <a:bodyPr/>
          <a:lstStyle/>
          <a:p>
            <a:fld id="{5C3311B1-9EC5-4638-98C6-B84A085AA31F}" type="datetimeFigureOut">
              <a:rPr lang="it-IT" smtClean="0"/>
              <a:t>15/02/2021</a:t>
            </a:fld>
            <a:endParaRPr lang="it-IT"/>
          </a:p>
        </p:txBody>
      </p:sp>
      <p:sp>
        <p:nvSpPr>
          <p:cNvPr id="6" name="Segnaposto piè di pagina 5">
            <a:extLst>
              <a:ext uri="{FF2B5EF4-FFF2-40B4-BE49-F238E27FC236}">
                <a16:creationId xmlns:a16="http://schemas.microsoft.com/office/drawing/2014/main" id="{0454BF81-E9FA-4A3C-A9BC-D4457D70F4ED}"/>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911B1FFF-EBE9-4671-8B12-0CD580B6C4E6}"/>
              </a:ext>
            </a:extLst>
          </p:cNvPr>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16764066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it-IT"/>
              <a:t>Fare clic per modificare lo stile del titolo dello schema</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79875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26499239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it-IT"/>
              <a:t>Fare clic per modificare lo stile del titolo dello schema</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238862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it-IT"/>
              <a:t>Fare clic per modificare lo stile del titolo dello schema</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10029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890564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4734573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7983232" y="5037663"/>
            <a:ext cx="897467" cy="279400"/>
          </a:xfrm>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a:xfrm>
            <a:off x="2692397" y="5037663"/>
            <a:ext cx="5214635" cy="279400"/>
          </a:xfrm>
        </p:spPr>
        <p:txBody>
          <a:bodyPr/>
          <a:lstStyle/>
          <a:p>
            <a:endParaRPr lang="it-IT"/>
          </a:p>
        </p:txBody>
      </p:sp>
      <p:sp>
        <p:nvSpPr>
          <p:cNvPr id="6" name="Slide Number Placeholder 5"/>
          <p:cNvSpPr>
            <a:spLocks noGrp="1"/>
          </p:cNvSpPr>
          <p:nvPr>
            <p:ph type="sldNum" sz="quarter" idx="12"/>
          </p:nvPr>
        </p:nvSpPr>
        <p:spPr>
          <a:xfrm>
            <a:off x="8956900" y="5037663"/>
            <a:ext cx="551167" cy="279400"/>
          </a:xfrm>
        </p:spPr>
        <p:txBody>
          <a:bodyPr/>
          <a:lstStyle/>
          <a:p>
            <a:fld id="{95BBC75E-1A54-4C61-9960-40B0977C98B4}" type="slidenum">
              <a:rPr lang="it-IT" smtClean="0"/>
              <a:t>‹N›</a:t>
            </a:fld>
            <a:endParaRPr lang="it-IT"/>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48283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277766808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173108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5C3311B1-9EC5-4638-98C6-B84A085AA31F}" type="datetimeFigureOut">
              <a:rPr lang="it-IT" smtClean="0"/>
              <a:t>15/02/2021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3544832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5606F34-3BA8-4154-9E74-1B9E5262EF02}"/>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4C88875D-700A-43C8-B46F-FDD4DE0614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BEB5AC96-EEC7-47FF-9C24-13930995AAF9}"/>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FD451EFE-7A55-4895-90CE-29EC7EB91A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F60467E4-59A5-468B-B7B2-94DD96E45378}"/>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54AA2534-147E-4228-BBF5-E6D0961EA800}"/>
              </a:ext>
            </a:extLst>
          </p:cNvPr>
          <p:cNvSpPr>
            <a:spLocks noGrp="1"/>
          </p:cNvSpPr>
          <p:nvPr>
            <p:ph type="dt" sz="half" idx="10"/>
          </p:nvPr>
        </p:nvSpPr>
        <p:spPr/>
        <p:txBody>
          <a:bodyPr/>
          <a:lstStyle/>
          <a:p>
            <a:fld id="{5C3311B1-9EC5-4638-98C6-B84A085AA31F}" type="datetimeFigureOut">
              <a:rPr lang="it-IT" smtClean="0"/>
              <a:t>15/02/2021</a:t>
            </a:fld>
            <a:endParaRPr lang="it-IT"/>
          </a:p>
        </p:txBody>
      </p:sp>
      <p:sp>
        <p:nvSpPr>
          <p:cNvPr id="8" name="Segnaposto piè di pagina 7">
            <a:extLst>
              <a:ext uri="{FF2B5EF4-FFF2-40B4-BE49-F238E27FC236}">
                <a16:creationId xmlns:a16="http://schemas.microsoft.com/office/drawing/2014/main" id="{A4FB4E16-4B7E-4EC3-9F42-2AD74F0B7D5E}"/>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F18B27AA-509C-42AF-9AF0-4B3ED64B0822}"/>
              </a:ext>
            </a:extLst>
          </p:cNvPr>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32561260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5C3311B1-9EC5-4638-98C6-B84A085AA31F}" type="datetimeFigureOut">
              <a:rPr lang="it-IT" smtClean="0"/>
              <a:t>15/02/2021</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95BBC75E-1A54-4C61-9960-40B0977C98B4}" type="slidenum">
              <a:rPr lang="it-IT" smtClean="0"/>
              <a:t>‹N›</a:t>
            </a:fld>
            <a:endParaRPr lang="it-IT"/>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361438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5C3311B1-9EC5-4638-98C6-B84A085AA31F}" type="datetimeFigureOut">
              <a:rPr lang="it-IT" smtClean="0"/>
              <a:t>15/02/2021</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95BBC75E-1A54-4C61-9960-40B0977C98B4}" type="slidenum">
              <a:rPr lang="it-IT" smtClean="0"/>
              <a:t>‹N›</a:t>
            </a:fld>
            <a:endParaRPr lang="it-IT"/>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7395651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3311B1-9EC5-4638-98C6-B84A085AA31F}" type="datetimeFigureOut">
              <a:rPr lang="it-IT" smtClean="0"/>
              <a:t>15/02/2021</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120683261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5C3311B1-9EC5-4638-98C6-B84A085AA31F}" type="datetimeFigureOut">
              <a:rPr lang="it-IT" smtClean="0"/>
              <a:t>15/02/2021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95BBC75E-1A54-4C61-9960-40B0977C98B4}" type="slidenum">
              <a:rPr lang="it-IT" smtClean="0"/>
              <a:t>‹N›</a:t>
            </a:fld>
            <a:endParaRPr lang="it-IT"/>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1021967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it-IT"/>
              <a:t>Fare clic per modificare lo stile del titolo dello schema</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5C3311B1-9EC5-4638-98C6-B84A085AA31F}" type="datetimeFigureOut">
              <a:rPr lang="it-IT" smtClean="0"/>
              <a:t>15/02/2021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372356310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5C3311B1-9EC5-4638-98C6-B84A085AA31F}" type="datetimeFigureOut">
              <a:rPr lang="it-IT" smtClean="0"/>
              <a:t>15/02/2021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151680961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818249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it-IT"/>
              <a:t>Fare clic per modificare lo stile del titolo dello schema</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0254148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267021144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it-IT"/>
              <a:t>Fare clic per modificare lo stile del titolo dello schema</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6154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BBCC57-94AF-490E-ADA7-87933A8DC8DF}"/>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DA07F89B-037E-4CDB-A568-9F66EC467DF0}"/>
              </a:ext>
            </a:extLst>
          </p:cNvPr>
          <p:cNvSpPr>
            <a:spLocks noGrp="1"/>
          </p:cNvSpPr>
          <p:nvPr>
            <p:ph type="dt" sz="half" idx="10"/>
          </p:nvPr>
        </p:nvSpPr>
        <p:spPr/>
        <p:txBody>
          <a:bodyPr/>
          <a:lstStyle/>
          <a:p>
            <a:fld id="{5C3311B1-9EC5-4638-98C6-B84A085AA31F}" type="datetimeFigureOut">
              <a:rPr lang="it-IT" smtClean="0"/>
              <a:t>15/02/2021</a:t>
            </a:fld>
            <a:endParaRPr lang="it-IT"/>
          </a:p>
        </p:txBody>
      </p:sp>
      <p:sp>
        <p:nvSpPr>
          <p:cNvPr id="4" name="Segnaposto piè di pagina 3">
            <a:extLst>
              <a:ext uri="{FF2B5EF4-FFF2-40B4-BE49-F238E27FC236}">
                <a16:creationId xmlns:a16="http://schemas.microsoft.com/office/drawing/2014/main" id="{EA8E5F6D-1A12-467A-8704-D880471CFC1F}"/>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B0BF93F3-C481-45BF-B72B-6BDA2BC885DA}"/>
              </a:ext>
            </a:extLst>
          </p:cNvPr>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28981600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it-IT"/>
              <a:t>Fare clic per modificare lo stile del titolo dello schema</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546780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0607968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48901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lvl1pPr algn="l">
              <a:defRPr/>
            </a:lvl1p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54394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274905840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622984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5C3311B1-9EC5-4638-98C6-B84A085AA31F}" type="datetimeFigureOut">
              <a:rPr lang="it-IT" smtClean="0"/>
              <a:t>15/02/2021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380909417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024128" y="2967788"/>
            <a:ext cx="4754880" cy="33415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it-IT"/>
              <a:t>Fare clic per modificare gli stili del testo dello schema</a:t>
            </a:r>
          </a:p>
        </p:txBody>
      </p:sp>
      <p:sp>
        <p:nvSpPr>
          <p:cNvPr id="6" name="Content Placeholder 5"/>
          <p:cNvSpPr>
            <a:spLocks noGrp="1"/>
          </p:cNvSpPr>
          <p:nvPr>
            <p:ph sz="quarter" idx="4"/>
          </p:nvPr>
        </p:nvSpPr>
        <p:spPr>
          <a:xfrm>
            <a:off x="5990888" y="2967788"/>
            <a:ext cx="4754880" cy="33415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5C3311B1-9EC5-4638-98C6-B84A085AA31F}" type="datetimeFigureOut">
              <a:rPr lang="it-IT" smtClean="0"/>
              <a:t>15/02/2021</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16090258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5C3311B1-9EC5-4638-98C6-B84A085AA31F}" type="datetimeFigureOut">
              <a:rPr lang="it-IT" smtClean="0"/>
              <a:t>15/02/2021</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336228442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3311B1-9EC5-4638-98C6-B84A085AA31F}" type="datetimeFigureOut">
              <a:rPr lang="it-IT" smtClean="0"/>
              <a:t>15/02/2021</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35140372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8C588C9E-2790-44A0-9455-7269CF148931}"/>
              </a:ext>
            </a:extLst>
          </p:cNvPr>
          <p:cNvSpPr>
            <a:spLocks noGrp="1"/>
          </p:cNvSpPr>
          <p:nvPr>
            <p:ph type="dt" sz="half" idx="10"/>
          </p:nvPr>
        </p:nvSpPr>
        <p:spPr/>
        <p:txBody>
          <a:bodyPr/>
          <a:lstStyle/>
          <a:p>
            <a:fld id="{5C3311B1-9EC5-4638-98C6-B84A085AA31F}" type="datetimeFigureOut">
              <a:rPr lang="it-IT" smtClean="0"/>
              <a:t>15/02/2021</a:t>
            </a:fld>
            <a:endParaRPr lang="it-IT"/>
          </a:p>
        </p:txBody>
      </p:sp>
      <p:sp>
        <p:nvSpPr>
          <p:cNvPr id="3" name="Segnaposto piè di pagina 2">
            <a:extLst>
              <a:ext uri="{FF2B5EF4-FFF2-40B4-BE49-F238E27FC236}">
                <a16:creationId xmlns:a16="http://schemas.microsoft.com/office/drawing/2014/main" id="{3C63BBD6-5280-4621-AB3D-D3C90D2C34DE}"/>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5DB5AC6A-38BA-480B-B794-A6AFBFB0720B}"/>
              </a:ext>
            </a:extLst>
          </p:cNvPr>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122031934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5C3311B1-9EC5-4638-98C6-B84A085AA31F}" type="datetimeFigureOut">
              <a:rPr lang="it-IT" smtClean="0"/>
              <a:t>15/02/2021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239673349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5C3311B1-9EC5-4638-98C6-B84A085AA31F}" type="datetimeFigureOut">
              <a:rPr lang="it-IT" smtClean="0"/>
              <a:t>15/02/2021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95BBC75E-1A54-4C61-9960-40B0977C98B4}" type="slidenum">
              <a:rPr lang="it-IT" smtClean="0"/>
              <a:t>‹N›</a:t>
            </a:fld>
            <a:endParaRPr lang="it-IT"/>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634005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207932115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570751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Diapositiva titolo">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a:xfrm>
            <a:off x="3962399" y="5870575"/>
            <a:ext cx="4893958" cy="377825"/>
          </a:xfrm>
        </p:spPr>
        <p:txBody>
          <a:bodyPr/>
          <a:lstStyle/>
          <a:p>
            <a:endParaRPr lang="it-IT"/>
          </a:p>
        </p:txBody>
      </p:sp>
      <p:sp>
        <p:nvSpPr>
          <p:cNvPr id="6" name="Slide Number Placeholder 5"/>
          <p:cNvSpPr>
            <a:spLocks noGrp="1"/>
          </p:cNvSpPr>
          <p:nvPr>
            <p:ph type="sldNum" sz="quarter" idx="12"/>
          </p:nvPr>
        </p:nvSpPr>
        <p:spPr>
          <a:xfrm>
            <a:off x="10608958" y="5870575"/>
            <a:ext cx="551167" cy="377825"/>
          </a:xfrm>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1283990611"/>
      </p:ext>
    </p:extLst>
  </p:cSld>
  <p:clrMapOvr>
    <a:overrideClrMapping bg1="dk1" tx1="lt1" bg2="dk2" tx2="lt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nchor="ct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148767933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97432263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5C3311B1-9EC5-4638-98C6-B84A085AA31F}" type="datetimeFigureOut">
              <a:rPr lang="it-IT" smtClean="0"/>
              <a:t>15/02/2021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333326356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5C3311B1-9EC5-4638-98C6-B84A085AA31F}" type="datetimeFigureOut">
              <a:rPr lang="it-IT" smtClean="0"/>
              <a:t>15/02/2021</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9860702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5C3311B1-9EC5-4638-98C6-B84A085AA31F}" type="datetimeFigureOut">
              <a:rPr lang="it-IT" smtClean="0"/>
              <a:t>15/02/2021</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1260098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DC5FF3A-547E-497C-999A-F2DB4F34DD2D}"/>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AA291D92-B39E-4849-95C9-28430BB13D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3FAEF694-50D1-4DA0-A210-B2FD2DFA54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04622E2B-F979-426C-BF43-FAC81034B2C1}"/>
              </a:ext>
            </a:extLst>
          </p:cNvPr>
          <p:cNvSpPr>
            <a:spLocks noGrp="1"/>
          </p:cNvSpPr>
          <p:nvPr>
            <p:ph type="dt" sz="half" idx="10"/>
          </p:nvPr>
        </p:nvSpPr>
        <p:spPr/>
        <p:txBody>
          <a:bodyPr/>
          <a:lstStyle/>
          <a:p>
            <a:fld id="{5C3311B1-9EC5-4638-98C6-B84A085AA31F}" type="datetimeFigureOut">
              <a:rPr lang="it-IT" smtClean="0"/>
              <a:t>15/02/2021</a:t>
            </a:fld>
            <a:endParaRPr lang="it-IT"/>
          </a:p>
        </p:txBody>
      </p:sp>
      <p:sp>
        <p:nvSpPr>
          <p:cNvPr id="6" name="Segnaposto piè di pagina 5">
            <a:extLst>
              <a:ext uri="{FF2B5EF4-FFF2-40B4-BE49-F238E27FC236}">
                <a16:creationId xmlns:a16="http://schemas.microsoft.com/office/drawing/2014/main" id="{78B27AC0-E90D-4C35-9F26-EE742ADAD171}"/>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D789EB1D-9576-4316-B469-0431C681F88A}"/>
              </a:ext>
            </a:extLst>
          </p:cNvPr>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134152123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5C3311B1-9EC5-4638-98C6-B84A085AA31F}" type="datetimeFigureOut">
              <a:rPr lang="it-IT" smtClean="0"/>
              <a:t>15/02/2021</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251694904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5C3311B1-9EC5-4638-98C6-B84A085AA31F}" type="datetimeFigureOut">
              <a:rPr lang="it-IT" smtClean="0"/>
              <a:t>15/02/2021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420502353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it-IT"/>
              <a:t>Fare clic per modificare lo stile del titolo dello schema</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5C3311B1-9EC5-4638-98C6-B84A085AA31F}" type="datetimeFigureOut">
              <a:rPr lang="it-IT" smtClean="0"/>
              <a:t>15/02/2021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73770184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5C3311B1-9EC5-4638-98C6-B84A085AA31F}" type="datetimeFigureOut">
              <a:rPr lang="it-IT" smtClean="0"/>
              <a:t>15/02/2021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371093102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310800735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it-IT"/>
              <a:t>Fare clic per modificare lo stile del titolo dello schema</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220934199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8690284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it-IT"/>
              <a:t>Fare clic per modificare lo stile del titolo dello schema</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it-IT"/>
              <a:t>Fare clic per modificare gli stili del testo dello schema</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346726845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it-IT"/>
              <a:t>Fare clic per modificare lo stile del titolo dello schema</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it-IT"/>
              <a:t>Fare clic per modificare gli stili del testo dello schema</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195218365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sp>
        <p:nvSpPr>
          <p:cNvPr id="8" name="Title 1"/>
          <p:cNvSpPr>
            <a:spLocks noGrp="1"/>
          </p:cNvSpPr>
          <p:nvPr>
            <p:ph type="title"/>
          </p:nvPr>
        </p:nvSpPr>
        <p:spPr>
          <a:xfrm>
            <a:off x="685801" y="609600"/>
            <a:ext cx="10131425" cy="1456267"/>
          </a:xfrm>
        </p:spPr>
        <p:txBody>
          <a:bodyPr/>
          <a:lstStyle/>
          <a:p>
            <a:r>
              <a:rPr lang="it-IT"/>
              <a:t>Fare clic per modificare lo stile del titolo dello schema</a:t>
            </a:r>
            <a:endParaRPr lang="en-US" dirty="0"/>
          </a:p>
        </p:txBody>
      </p:sp>
    </p:spTree>
    <p:extLst>
      <p:ext uri="{BB962C8B-B14F-4D97-AF65-F5344CB8AC3E}">
        <p14:creationId xmlns:p14="http://schemas.microsoft.com/office/powerpoint/2010/main" val="42467802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23AE43-6827-4D58-BA7D-90152CC0A01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A1CAB559-C8BD-4E58-B2D9-A4661E1B25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8DFB949C-7AB8-4FED-9186-4780451204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B366D35E-CE9C-4B6B-AEA1-6CDD783A707D}"/>
              </a:ext>
            </a:extLst>
          </p:cNvPr>
          <p:cNvSpPr>
            <a:spLocks noGrp="1"/>
          </p:cNvSpPr>
          <p:nvPr>
            <p:ph type="dt" sz="half" idx="10"/>
          </p:nvPr>
        </p:nvSpPr>
        <p:spPr/>
        <p:txBody>
          <a:bodyPr/>
          <a:lstStyle/>
          <a:p>
            <a:fld id="{5C3311B1-9EC5-4638-98C6-B84A085AA31F}" type="datetimeFigureOut">
              <a:rPr lang="it-IT" smtClean="0"/>
              <a:t>15/02/2021</a:t>
            </a:fld>
            <a:endParaRPr lang="it-IT"/>
          </a:p>
        </p:txBody>
      </p:sp>
      <p:sp>
        <p:nvSpPr>
          <p:cNvPr id="6" name="Segnaposto piè di pagina 5">
            <a:extLst>
              <a:ext uri="{FF2B5EF4-FFF2-40B4-BE49-F238E27FC236}">
                <a16:creationId xmlns:a16="http://schemas.microsoft.com/office/drawing/2014/main" id="{1E915B7E-4148-4141-A4C2-A214A0C8B0A2}"/>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A0B46963-9AC1-4052-A2ED-81684E9B1425}"/>
              </a:ext>
            </a:extLst>
          </p:cNvPr>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412150937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106701494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lvl1pPr algn="l">
              <a:defRPr/>
            </a:lvl1p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436622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297334947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C3311B1-9EC5-4638-98C6-B84A085AA31F}" type="datetimeFigureOut">
              <a:rPr lang="it-IT" smtClean="0"/>
              <a:t>15/02/2021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BBC75E-1A54-4C61-9960-40B0977C98B4}" type="slidenum">
              <a:rPr lang="it-IT" smtClean="0"/>
              <a:t>‹N›</a:t>
            </a:fld>
            <a:endParaRPr lang="it-IT"/>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020709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5C3311B1-9EC5-4638-98C6-B84A085AA31F}" type="datetimeFigureOut">
              <a:rPr lang="it-IT" smtClean="0"/>
              <a:t>15/02/2021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356469737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024128" y="2967788"/>
            <a:ext cx="4754880" cy="33415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it-IT"/>
              <a:t>Fare clic per modificare gli stili del testo dello schema</a:t>
            </a:r>
          </a:p>
        </p:txBody>
      </p:sp>
      <p:sp>
        <p:nvSpPr>
          <p:cNvPr id="6" name="Content Placeholder 5"/>
          <p:cNvSpPr>
            <a:spLocks noGrp="1"/>
          </p:cNvSpPr>
          <p:nvPr>
            <p:ph sz="quarter" idx="4"/>
          </p:nvPr>
        </p:nvSpPr>
        <p:spPr>
          <a:xfrm>
            <a:off x="5990888" y="2967788"/>
            <a:ext cx="4754880" cy="33415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5C3311B1-9EC5-4638-98C6-B84A085AA31F}" type="datetimeFigureOut">
              <a:rPr lang="it-IT" smtClean="0"/>
              <a:t>15/02/2021</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3213395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5C3311B1-9EC5-4638-98C6-B84A085AA31F}" type="datetimeFigureOut">
              <a:rPr lang="it-IT" smtClean="0"/>
              <a:t>15/02/2021</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163793526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3311B1-9EC5-4638-98C6-B84A085AA31F}" type="datetimeFigureOut">
              <a:rPr lang="it-IT" smtClean="0"/>
              <a:t>15/02/2021</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246146435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5C3311B1-9EC5-4638-98C6-B84A085AA31F}" type="datetimeFigureOut">
              <a:rPr lang="it-IT" smtClean="0"/>
              <a:t>15/02/2021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95BBC75E-1A54-4C61-9960-40B0977C98B4}" type="slidenum">
              <a:rPr lang="it-IT" smtClean="0"/>
              <a:t>‹N›</a:t>
            </a:fld>
            <a:endParaRPr lang="it-IT"/>
          </a:p>
        </p:txBody>
      </p:sp>
    </p:spTree>
    <p:extLst>
      <p:ext uri="{BB962C8B-B14F-4D97-AF65-F5344CB8AC3E}">
        <p14:creationId xmlns:p14="http://schemas.microsoft.com/office/powerpoint/2010/main" val="339559012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5C3311B1-9EC5-4638-98C6-B84A085AA31F}" type="datetimeFigureOut">
              <a:rPr lang="it-IT" smtClean="0"/>
              <a:t>15/02/2021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95BBC75E-1A54-4C61-9960-40B0977C98B4}" type="slidenum">
              <a:rPr lang="it-IT" smtClean="0"/>
              <a:t>‹N›</a:t>
            </a:fld>
            <a:endParaRPr lang="it-IT"/>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2520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theme" Target="../theme/theme10.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10" Type="http://schemas.openxmlformats.org/officeDocument/2006/relationships/slideLayout" Target="../slideLayouts/slideLayout139.xml"/><Relationship Id="rId19" Type="http://schemas.openxmlformats.org/officeDocument/2006/relationships/image" Target="../media/image17.png"/><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theme" Target="../theme/theme11.xml"/><Relationship Id="rId3" Type="http://schemas.openxmlformats.org/officeDocument/2006/relationships/slideLayout" Target="../slideLayouts/slideLayout149.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10" Type="http://schemas.openxmlformats.org/officeDocument/2006/relationships/slideLayout" Target="../slideLayouts/slideLayout156.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slideLayout" Target="../slideLayouts/slideLayout176.xml"/><Relationship Id="rId18" Type="http://schemas.openxmlformats.org/officeDocument/2006/relationships/theme" Target="../theme/theme12.xml"/><Relationship Id="rId3" Type="http://schemas.openxmlformats.org/officeDocument/2006/relationships/slideLayout" Target="../slideLayouts/slideLayout166.xml"/><Relationship Id="rId7" Type="http://schemas.openxmlformats.org/officeDocument/2006/relationships/slideLayout" Target="../slideLayouts/slideLayout170.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10" Type="http://schemas.openxmlformats.org/officeDocument/2006/relationships/slideLayout" Target="../slideLayouts/slideLayout173.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3.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4.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3.pn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theme" Target="../theme/theme4.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image" Target="../media/image4.png"/><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image" Target="../media/image3.png"/><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theme" Target="../theme/theme5.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theme" Target="../theme/theme6.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theme" Target="../theme/theme7.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theme" Target="../theme/theme8.xml"/><Relationship Id="rId3" Type="http://schemas.openxmlformats.org/officeDocument/2006/relationships/slideLayout" Target="../slideLayouts/slideLayout104.xml"/><Relationship Id="rId21" Type="http://schemas.openxmlformats.org/officeDocument/2006/relationships/image" Target="../media/image14.png"/><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image" Target="../media/image13.png"/><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10" Type="http://schemas.openxmlformats.org/officeDocument/2006/relationships/slideLayout" Target="../slideLayouts/slideLayout111.xml"/><Relationship Id="rId19" Type="http://schemas.openxmlformats.org/officeDocument/2006/relationships/image" Target="../media/image12.png"/><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image" Target="../media/image15.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theme" Target="../theme/theme9.xml"/><Relationship Id="rId2" Type="http://schemas.openxmlformats.org/officeDocument/2006/relationships/slideLayout" Target="../slideLayouts/slideLayout120.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0" Type="http://schemas.openxmlformats.org/officeDocument/2006/relationships/slideLayout" Target="../slideLayouts/slideLayout128.xml"/><Relationship Id="rId4" Type="http://schemas.openxmlformats.org/officeDocument/2006/relationships/slideLayout" Target="../slideLayouts/slideLayout122.xml"/><Relationship Id="rId9" Type="http://schemas.openxmlformats.org/officeDocument/2006/relationships/slideLayout" Target="../slideLayouts/slideLayout1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1493CE26-8015-4722-976F-F9A154C07C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F188E6BC-3DEF-4136-A7F4-3CB47675FA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171F9E7-3A52-4824-B9DF-33375CB31E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3311B1-9EC5-4638-98C6-B84A085AA31F}" type="datetimeFigureOut">
              <a:rPr lang="it-IT" smtClean="0"/>
              <a:t>15/02/2021</a:t>
            </a:fld>
            <a:endParaRPr lang="it-IT"/>
          </a:p>
        </p:txBody>
      </p:sp>
      <p:sp>
        <p:nvSpPr>
          <p:cNvPr id="5" name="Segnaposto piè di pagina 4">
            <a:extLst>
              <a:ext uri="{FF2B5EF4-FFF2-40B4-BE49-F238E27FC236}">
                <a16:creationId xmlns:a16="http://schemas.microsoft.com/office/drawing/2014/main" id="{A81C3DFC-7A9E-4161-AEB1-7E8339E323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B952406E-8F2F-410D-AC52-D07321FA2D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BBC75E-1A54-4C61-9960-40B0977C98B4}" type="slidenum">
              <a:rPr lang="it-IT" smtClean="0"/>
              <a:t>‹N›</a:t>
            </a:fld>
            <a:endParaRPr lang="it-IT"/>
          </a:p>
        </p:txBody>
      </p:sp>
    </p:spTree>
    <p:extLst>
      <p:ext uri="{BB962C8B-B14F-4D97-AF65-F5344CB8AC3E}">
        <p14:creationId xmlns:p14="http://schemas.microsoft.com/office/powerpoint/2010/main" val="16330142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C3311B1-9EC5-4638-98C6-B84A085AA31F}" type="datetimeFigureOut">
              <a:rPr lang="it-IT" smtClean="0"/>
              <a:t>15/02/2021</a:t>
            </a:fld>
            <a:endParaRPr lang="it-IT"/>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5BBC75E-1A54-4C61-9960-40B0977C98B4}" type="slidenum">
              <a:rPr lang="it-IT" smtClean="0"/>
              <a:t>‹N›</a:t>
            </a:fld>
            <a:endParaRPr lang="it-IT"/>
          </a:p>
        </p:txBody>
      </p:sp>
    </p:spTree>
    <p:extLst>
      <p:ext uri="{BB962C8B-B14F-4D97-AF65-F5344CB8AC3E}">
        <p14:creationId xmlns:p14="http://schemas.microsoft.com/office/powerpoint/2010/main" val="3287394909"/>
      </p:ext>
    </p:extLst>
  </p:cSld>
  <p:clrMap bg1="dk1" tx1="lt1" bg2="dk2" tx2="lt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C3311B1-9EC5-4638-98C6-B84A085AA31F}" type="datetimeFigureOut">
              <a:rPr lang="it-IT" smtClean="0"/>
              <a:t>15/02/2021</a:t>
            </a:fld>
            <a:endParaRPr lang="it-IT"/>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it-IT"/>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5BBC75E-1A54-4C61-9960-40B0977C98B4}" type="slidenum">
              <a:rPr lang="it-IT" smtClean="0"/>
              <a:t>‹N›</a:t>
            </a:fld>
            <a:endParaRPr lang="it-IT"/>
          </a:p>
        </p:txBody>
      </p:sp>
    </p:spTree>
    <p:extLst>
      <p:ext uri="{BB962C8B-B14F-4D97-AF65-F5344CB8AC3E}">
        <p14:creationId xmlns:p14="http://schemas.microsoft.com/office/powerpoint/2010/main" val="4041161760"/>
      </p:ext>
    </p:extLst>
  </p:cSld>
  <p:clrMap bg1="dk1" tx1="lt1" bg2="dk2" tx2="lt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C3311B1-9EC5-4638-98C6-B84A085AA31F}" type="datetimeFigureOut">
              <a:rPr lang="it-IT" smtClean="0"/>
              <a:t>15/02/2021</a:t>
            </a:fld>
            <a:endParaRPr lang="it-IT"/>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it-IT"/>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5BBC75E-1A54-4C61-9960-40B0977C98B4}" type="slidenum">
              <a:rPr lang="it-IT" smtClean="0"/>
              <a:t>‹N›</a:t>
            </a:fld>
            <a:endParaRPr lang="it-IT"/>
          </a:p>
        </p:txBody>
      </p:sp>
    </p:spTree>
    <p:extLst>
      <p:ext uri="{BB962C8B-B14F-4D97-AF65-F5344CB8AC3E}">
        <p14:creationId xmlns:p14="http://schemas.microsoft.com/office/powerpoint/2010/main" val="1530934544"/>
      </p:ext>
    </p:extLst>
  </p:cSld>
  <p:clrMap bg1="dk1" tx1="lt1" bg2="dk2"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C3311B1-9EC5-4638-98C6-B84A085AA31F}" type="datetimeFigureOut">
              <a:rPr lang="it-IT" smtClean="0"/>
              <a:t>15/02/2021</a:t>
            </a:fld>
            <a:endParaRPr lang="it-IT"/>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it-IT"/>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5BBC75E-1A54-4C61-9960-40B0977C98B4}" type="slidenum">
              <a:rPr lang="it-IT" smtClean="0"/>
              <a:t>‹N›</a:t>
            </a:fld>
            <a:endParaRPr lang="it-IT"/>
          </a:p>
        </p:txBody>
      </p:sp>
    </p:spTree>
    <p:extLst>
      <p:ext uri="{BB962C8B-B14F-4D97-AF65-F5344CB8AC3E}">
        <p14:creationId xmlns:p14="http://schemas.microsoft.com/office/powerpoint/2010/main" val="42077401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C3311B1-9EC5-4638-98C6-B84A085AA31F}" type="datetimeFigureOut">
              <a:rPr lang="it-IT" smtClean="0"/>
              <a:t>15/02/2021</a:t>
            </a:fld>
            <a:endParaRPr lang="it-IT"/>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it-IT"/>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5BBC75E-1A54-4C61-9960-40B0977C98B4}" type="slidenum">
              <a:rPr lang="it-IT" smtClean="0"/>
              <a:t>‹N›</a:t>
            </a:fld>
            <a:endParaRPr lang="it-IT"/>
          </a:p>
        </p:txBody>
      </p:sp>
    </p:spTree>
    <p:extLst>
      <p:ext uri="{BB962C8B-B14F-4D97-AF65-F5344CB8AC3E}">
        <p14:creationId xmlns:p14="http://schemas.microsoft.com/office/powerpoint/2010/main" val="1859776290"/>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C3311B1-9EC5-4638-98C6-B84A085AA31F}" type="datetimeFigureOut">
              <a:rPr lang="it-IT" smtClean="0"/>
              <a:t>15/02/2021</a:t>
            </a:fld>
            <a:endParaRPr lang="it-IT"/>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it-IT"/>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5BBC75E-1A54-4C61-9960-40B0977C98B4}" type="slidenum">
              <a:rPr lang="it-IT" smtClean="0"/>
              <a:t>‹N›</a:t>
            </a:fld>
            <a:endParaRPr lang="it-IT"/>
          </a:p>
        </p:txBody>
      </p:sp>
    </p:spTree>
    <p:extLst>
      <p:ext uri="{BB962C8B-B14F-4D97-AF65-F5344CB8AC3E}">
        <p14:creationId xmlns:p14="http://schemas.microsoft.com/office/powerpoint/2010/main" val="180636037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5C3311B1-9EC5-4638-98C6-B84A085AA31F}" type="datetimeFigureOut">
              <a:rPr lang="it-IT" smtClean="0"/>
              <a:t>15/02/2021</a:t>
            </a:fld>
            <a:endParaRPr lang="it-IT"/>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it-IT"/>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5BBC75E-1A54-4C61-9960-40B0977C98B4}" type="slidenum">
              <a:rPr lang="it-IT" smtClean="0"/>
              <a:t>‹N›</a:t>
            </a:fld>
            <a:endParaRPr lang="it-IT"/>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8391886"/>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C3311B1-9EC5-4638-98C6-B84A085AA31F}" type="datetimeFigureOut">
              <a:rPr lang="it-IT" smtClean="0"/>
              <a:t>15/02/2021</a:t>
            </a:fld>
            <a:endParaRPr lang="it-IT"/>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it-IT"/>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5BBC75E-1A54-4C61-9960-40B0977C98B4}" type="slidenum">
              <a:rPr lang="it-IT" smtClean="0"/>
              <a:t>‹N›</a:t>
            </a:fld>
            <a:endParaRPr lang="it-IT"/>
          </a:p>
        </p:txBody>
      </p:sp>
    </p:spTree>
    <p:extLst>
      <p:ext uri="{BB962C8B-B14F-4D97-AF65-F5344CB8AC3E}">
        <p14:creationId xmlns:p14="http://schemas.microsoft.com/office/powerpoint/2010/main" val="1142245345"/>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5C3311B1-9EC5-4638-98C6-B84A085AA31F}" type="datetimeFigureOut">
              <a:rPr lang="it-IT" smtClean="0"/>
              <a:t>15/02/2021</a:t>
            </a:fld>
            <a:endParaRPr lang="it-IT"/>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it-IT"/>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5BBC75E-1A54-4C61-9960-40B0977C98B4}" type="slidenum">
              <a:rPr lang="it-IT" smtClean="0"/>
              <a:t>‹N›</a:t>
            </a:fld>
            <a:endParaRPr lang="it-IT"/>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3264492"/>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C3311B1-9EC5-4638-98C6-B84A085AA31F}" type="datetimeFigureOut">
              <a:rPr lang="it-IT" smtClean="0"/>
              <a:t>15/02/2021</a:t>
            </a:fld>
            <a:endParaRPr lang="it-IT"/>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it-IT"/>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95BBC75E-1A54-4C61-9960-40B0977C98B4}" type="slidenum">
              <a:rPr lang="it-IT" smtClean="0"/>
              <a:t>‹N›</a:t>
            </a:fld>
            <a:endParaRPr lang="it-IT"/>
          </a:p>
        </p:txBody>
      </p:sp>
    </p:spTree>
    <p:extLst>
      <p:ext uri="{BB962C8B-B14F-4D97-AF65-F5344CB8AC3E}">
        <p14:creationId xmlns:p14="http://schemas.microsoft.com/office/powerpoint/2010/main" val="3570978582"/>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68BFBC8A-D296-48CE-B2E8-92999EB2D9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53BA9125-6F13-43EB-8649-E7D504FCD7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3E4EF105-6240-4B06-8809-9FA6C5EA68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3311B1-9EC5-4638-98C6-B84A085AA31F}" type="datetimeFigureOut">
              <a:rPr lang="it-IT" smtClean="0"/>
              <a:t>15/02/2021</a:t>
            </a:fld>
            <a:endParaRPr lang="it-IT"/>
          </a:p>
        </p:txBody>
      </p:sp>
      <p:sp>
        <p:nvSpPr>
          <p:cNvPr id="5" name="Segnaposto piè di pagina 4">
            <a:extLst>
              <a:ext uri="{FF2B5EF4-FFF2-40B4-BE49-F238E27FC236}">
                <a16:creationId xmlns:a16="http://schemas.microsoft.com/office/drawing/2014/main" id="{2910BB70-A57A-4B49-9D06-6BB302808B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0768AC98-A0AA-4379-A9E0-C5AAB91E47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BBC75E-1A54-4C61-9960-40B0977C98B4}" type="slidenum">
              <a:rPr lang="it-IT" smtClean="0"/>
              <a:t>‹N›</a:t>
            </a:fld>
            <a:endParaRPr lang="it-IT"/>
          </a:p>
        </p:txBody>
      </p:sp>
    </p:spTree>
    <p:extLst>
      <p:ext uri="{BB962C8B-B14F-4D97-AF65-F5344CB8AC3E}">
        <p14:creationId xmlns:p14="http://schemas.microsoft.com/office/powerpoint/2010/main" val="3987350018"/>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svg"/></Relationships>
</file>

<file path=ppt/slides/_rels/slide1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eg"/><Relationship Id="rId7" Type="http://schemas.openxmlformats.org/officeDocument/2006/relationships/image" Target="../media/image25.svg"/><Relationship Id="rId2" Type="http://schemas.openxmlformats.org/officeDocument/2006/relationships/image" Target="../media/image20.jpg"/><Relationship Id="rId1" Type="http://schemas.openxmlformats.org/officeDocument/2006/relationships/slideLayout" Target="../slideLayouts/slideLayout125.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jpeg"/><Relationship Id="rId10" Type="http://schemas.openxmlformats.org/officeDocument/2006/relationships/image" Target="../media/image28.png"/><Relationship Id="rId4" Type="http://schemas.openxmlformats.org/officeDocument/2006/relationships/image" Target="../media/image22.jpeg"/><Relationship Id="rId9" Type="http://schemas.openxmlformats.org/officeDocument/2006/relationships/image" Target="../media/image27.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47.xml"/></Relationships>
</file>

<file path=ppt/slides/_rels/slide22.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4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sv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20.xml"/></Relationships>
</file>

<file path=ppt/slides/_rels/slide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0.jpg"/><Relationship Id="rId1" Type="http://schemas.openxmlformats.org/officeDocument/2006/relationships/slideLayout" Target="../slideLayouts/slideLayout7.xml"/><Relationship Id="rId4" Type="http://schemas.openxmlformats.org/officeDocument/2006/relationships/image" Target="../media/image31.jpg"/></Relationships>
</file>

<file path=ppt/slides/_rels/slide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3.xml"/></Relationships>
</file>

<file path=ppt/slides/_rels/slide3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1.xml"/></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1.xml"/></Relationships>
</file>

<file path=ppt/slides/_rels/slide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1.xm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jpg"/><Relationship Id="rId4" Type="http://schemas.openxmlformats.org/officeDocument/2006/relationships/image" Target="../media/image34.png"/></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1.xml"/></Relationships>
</file>

<file path=ppt/slides/_rels/slide41.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0.jpg"/><Relationship Id="rId1" Type="http://schemas.openxmlformats.org/officeDocument/2006/relationships/slideLayout" Target="../slideLayouts/slideLayout148.xml"/><Relationship Id="rId4" Type="http://schemas.openxmlformats.org/officeDocument/2006/relationships/image" Target="../media/image71.png"/></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0.jpg"/><Relationship Id="rId1" Type="http://schemas.openxmlformats.org/officeDocument/2006/relationships/slideLayout" Target="../slideLayouts/slideLayout165.xml"/><Relationship Id="rId4" Type="http://schemas.openxmlformats.org/officeDocument/2006/relationships/image" Target="../media/image73.png"/></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0.jpg"/><Relationship Id="rId1" Type="http://schemas.openxmlformats.org/officeDocument/2006/relationships/slideLayout" Target="../slideLayouts/slideLayout165.xml"/><Relationship Id="rId4" Type="http://schemas.openxmlformats.org/officeDocument/2006/relationships/image" Target="../media/image75.png"/></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0.jpg"/><Relationship Id="rId1" Type="http://schemas.openxmlformats.org/officeDocument/2006/relationships/slideLayout" Target="../slideLayouts/slideLayout165.xml"/><Relationship Id="rId4" Type="http://schemas.openxmlformats.org/officeDocument/2006/relationships/image" Target="../media/image77.png"/></Relationships>
</file>

<file path=ppt/slides/_rels/slide4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xml"/><Relationship Id="rId1" Type="http://schemas.openxmlformats.org/officeDocument/2006/relationships/slideLayout" Target="../slideLayouts/slideLayout120.xml"/><Relationship Id="rId5" Type="http://schemas.openxmlformats.org/officeDocument/2006/relationships/image" Target="../media/image79.png"/><Relationship Id="rId4" Type="http://schemas.openxmlformats.org/officeDocument/2006/relationships/image" Target="../media/image78.png"/></Relationships>
</file>

<file path=ppt/slides/_rels/slide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4.png"/></Relationships>
</file>

<file path=ppt/slides/_rels/slide5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20.jpg"/><Relationship Id="rId1" Type="http://schemas.openxmlformats.org/officeDocument/2006/relationships/slideLayout" Target="../slideLayouts/slideLayout120.xml"/><Relationship Id="rId4" Type="http://schemas.openxmlformats.org/officeDocument/2006/relationships/image" Target="../media/image81.png"/></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20.jpg"/><Relationship Id="rId1" Type="http://schemas.openxmlformats.org/officeDocument/2006/relationships/slideLayout" Target="../slideLayouts/slideLayout120.xml"/><Relationship Id="rId4" Type="http://schemas.openxmlformats.org/officeDocument/2006/relationships/image" Target="../media/image83.png"/></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0.jpg"/><Relationship Id="rId1" Type="http://schemas.openxmlformats.org/officeDocument/2006/relationships/slideLayout" Target="../slideLayouts/slideLayout120.xml"/><Relationship Id="rId4" Type="http://schemas.openxmlformats.org/officeDocument/2006/relationships/image" Target="../media/image85.png"/></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20.jpg"/><Relationship Id="rId1" Type="http://schemas.openxmlformats.org/officeDocument/2006/relationships/slideLayout" Target="../slideLayouts/slideLayout120.xml"/><Relationship Id="rId4" Type="http://schemas.openxmlformats.org/officeDocument/2006/relationships/image" Target="../media/image87.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75.xml"/><Relationship Id="rId5" Type="http://schemas.openxmlformats.org/officeDocument/2006/relationships/image" Target="../media/image37.jp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5.jp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5.jp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Immagine 2">
            <a:extLst>
              <a:ext uri="{FF2B5EF4-FFF2-40B4-BE49-F238E27FC236}">
                <a16:creationId xmlns:a16="http://schemas.microsoft.com/office/drawing/2014/main" id="{C6080850-F94E-4D4B-A85C-1DD8F155FD6E}"/>
              </a:ext>
            </a:extLst>
          </p:cNvPr>
          <p:cNvPicPr>
            <a:picLocks noChangeAspect="1"/>
          </p:cNvPicPr>
          <p:nvPr/>
        </p:nvPicPr>
        <p:blipFill rotWithShape="1">
          <a:blip r:embed="rId2">
            <a:extLst>
              <a:ext uri="{28A0092B-C50C-407E-A947-70E740481C1C}">
                <a14:useLocalDpi xmlns:a14="http://schemas.microsoft.com/office/drawing/2010/main" val="0"/>
              </a:ext>
            </a:extLst>
          </a:blip>
          <a:srcRect t="8073" b="7988"/>
          <a:stretch/>
        </p:blipFill>
        <p:spPr>
          <a:xfrm>
            <a:off x="20" y="1282"/>
            <a:ext cx="12191980" cy="6856718"/>
          </a:xfrm>
          <a:prstGeom prst="rect">
            <a:avLst/>
          </a:prstGeom>
        </p:spPr>
      </p:pic>
      <p:sp>
        <p:nvSpPr>
          <p:cNvPr id="4" name="CasellaDiTesto 3">
            <a:extLst>
              <a:ext uri="{FF2B5EF4-FFF2-40B4-BE49-F238E27FC236}">
                <a16:creationId xmlns:a16="http://schemas.microsoft.com/office/drawing/2014/main" id="{D9893135-CA58-4D06-8F61-F6ED25570B93}"/>
              </a:ext>
            </a:extLst>
          </p:cNvPr>
          <p:cNvSpPr txBox="1"/>
          <p:nvPr/>
        </p:nvSpPr>
        <p:spPr>
          <a:xfrm>
            <a:off x="1127465" y="1550894"/>
            <a:ext cx="9570128" cy="2739211"/>
          </a:xfrm>
          <a:prstGeom prst="rect">
            <a:avLst/>
          </a:prstGeom>
          <a:noFill/>
        </p:spPr>
        <p:txBody>
          <a:bodyPr wrap="square" rtlCol="0">
            <a:spAutoFit/>
          </a:bodyPr>
          <a:lstStyle/>
          <a:p>
            <a:pPr algn="ctr"/>
            <a:r>
              <a:rPr lang="it-IT" sz="6600" b="1" dirty="0">
                <a:latin typeface="Algerian" panose="04020705040A02060702" pitchFamily="82" charset="0"/>
              </a:rPr>
              <a:t>PROGETTO</a:t>
            </a:r>
          </a:p>
          <a:p>
            <a:pPr algn="ctr"/>
            <a:r>
              <a:rPr lang="it-IT" sz="6600" b="1" dirty="0">
                <a:latin typeface="Algerian" panose="04020705040A02060702" pitchFamily="82" charset="0"/>
              </a:rPr>
              <a:t>BASI DI DATI</a:t>
            </a:r>
          </a:p>
          <a:p>
            <a:pPr algn="ctr"/>
            <a:r>
              <a:rPr lang="it-IT" sz="4000" b="1" dirty="0">
                <a:latin typeface="Algerian" panose="04020705040A02060702" pitchFamily="82" charset="0"/>
              </a:rPr>
              <a:t>M.COIRO-K.BUONOCORE-R.CUCCARO</a:t>
            </a:r>
          </a:p>
        </p:txBody>
      </p:sp>
      <p:sp>
        <p:nvSpPr>
          <p:cNvPr id="2" name="CasellaDiTesto 1">
            <a:extLst>
              <a:ext uri="{FF2B5EF4-FFF2-40B4-BE49-F238E27FC236}">
                <a16:creationId xmlns:a16="http://schemas.microsoft.com/office/drawing/2014/main" id="{F75E0E17-142F-4463-8C49-0473A1EA814F}"/>
              </a:ext>
            </a:extLst>
          </p:cNvPr>
          <p:cNvSpPr txBox="1"/>
          <p:nvPr/>
        </p:nvSpPr>
        <p:spPr>
          <a:xfrm>
            <a:off x="1819835" y="4290105"/>
            <a:ext cx="8399930" cy="837707"/>
          </a:xfrm>
          <a:prstGeom prst="rect">
            <a:avLst/>
          </a:prstGeom>
          <a:noFill/>
        </p:spPr>
        <p:txBody>
          <a:bodyPr wrap="square" rtlCol="0">
            <a:spAutoFit/>
          </a:bodyPr>
          <a:lstStyle/>
          <a:p>
            <a:endParaRPr lang="it-IT" dirty="0"/>
          </a:p>
        </p:txBody>
      </p:sp>
    </p:spTree>
    <p:extLst>
      <p:ext uri="{BB962C8B-B14F-4D97-AF65-F5344CB8AC3E}">
        <p14:creationId xmlns:p14="http://schemas.microsoft.com/office/powerpoint/2010/main" val="15973725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561AD0F-2B15-4989-ABCB-25A120A18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707F116-8EC0-4822-9067-186AC8C96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38684" y="1316432"/>
            <a:ext cx="4225136" cy="42251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CasellaDiTesto 1">
            <a:extLst>
              <a:ext uri="{FF2B5EF4-FFF2-40B4-BE49-F238E27FC236}">
                <a16:creationId xmlns:a16="http://schemas.microsoft.com/office/drawing/2014/main" id="{B80FE2D2-3552-429E-BBA8-EBC8A9036D7D}"/>
              </a:ext>
            </a:extLst>
          </p:cNvPr>
          <p:cNvSpPr txBox="1"/>
          <p:nvPr/>
        </p:nvSpPr>
        <p:spPr>
          <a:xfrm>
            <a:off x="1116701" y="2452526"/>
            <a:ext cx="4248318" cy="195294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b="1" u="sng" kern="1200">
                <a:solidFill>
                  <a:srgbClr val="080808"/>
                </a:solidFill>
                <a:latin typeface="+mj-lt"/>
                <a:ea typeface="+mj-ea"/>
                <a:cs typeface="+mj-cs"/>
              </a:rPr>
              <a:t>TAVOLA DEI VOLUMI</a:t>
            </a:r>
          </a:p>
          <a:p>
            <a:pPr algn="ctr">
              <a:lnSpc>
                <a:spcPct val="90000"/>
              </a:lnSpc>
              <a:spcBef>
                <a:spcPct val="0"/>
              </a:spcBef>
              <a:spcAft>
                <a:spcPts val="600"/>
              </a:spcAft>
            </a:pPr>
            <a:endParaRPr lang="en-US" sz="3600" kern="1200">
              <a:solidFill>
                <a:srgbClr val="080808"/>
              </a:solidFill>
              <a:latin typeface="+mj-lt"/>
              <a:ea typeface="+mj-ea"/>
              <a:cs typeface="+mj-cs"/>
            </a:endParaRPr>
          </a:p>
          <a:p>
            <a:pPr algn="ctr">
              <a:lnSpc>
                <a:spcPct val="90000"/>
              </a:lnSpc>
              <a:spcBef>
                <a:spcPct val="0"/>
              </a:spcBef>
              <a:spcAft>
                <a:spcPts val="600"/>
              </a:spcAft>
            </a:pPr>
            <a:endParaRPr lang="en-US" sz="3600" kern="1200">
              <a:solidFill>
                <a:srgbClr val="080808"/>
              </a:solidFill>
              <a:latin typeface="+mj-lt"/>
              <a:ea typeface="+mj-ea"/>
              <a:cs typeface="+mj-cs"/>
            </a:endParaRPr>
          </a:p>
        </p:txBody>
      </p:sp>
      <p:sp>
        <p:nvSpPr>
          <p:cNvPr id="14" name="Freeform: Shape 13">
            <a:extLst>
              <a:ext uri="{FF2B5EF4-FFF2-40B4-BE49-F238E27FC236}">
                <a16:creationId xmlns:a16="http://schemas.microsoft.com/office/drawing/2014/main" id="{B1ECBAC9-8FF8-4D44-BD49-6B81C381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365253" y="-514542"/>
            <a:ext cx="2039436" cy="1444373"/>
          </a:xfrm>
          <a:custGeom>
            <a:avLst/>
            <a:gdLst>
              <a:gd name="connsiteX0" fmla="*/ 0 w 2495927"/>
              <a:gd name="connsiteY0" fmla="*/ 1767670 h 1767670"/>
              <a:gd name="connsiteX1" fmla="*/ 1767670 w 2495927"/>
              <a:gd name="connsiteY1" fmla="*/ 0 h 1767670"/>
              <a:gd name="connsiteX2" fmla="*/ 2495927 w 2495927"/>
              <a:gd name="connsiteY2" fmla="*/ 728256 h 1767670"/>
              <a:gd name="connsiteX3" fmla="*/ 2495927 w 2495927"/>
              <a:gd name="connsiteY3" fmla="*/ 1767670 h 1767670"/>
            </a:gdLst>
            <a:ahLst/>
            <a:cxnLst>
              <a:cxn ang="0">
                <a:pos x="connsiteX0" y="connsiteY0"/>
              </a:cxn>
              <a:cxn ang="0">
                <a:pos x="connsiteX1" y="connsiteY1"/>
              </a:cxn>
              <a:cxn ang="0">
                <a:pos x="connsiteX2" y="connsiteY2"/>
              </a:cxn>
              <a:cxn ang="0">
                <a:pos x="connsiteX3" y="connsiteY3"/>
              </a:cxn>
            </a:cxnLst>
            <a:rect l="l" t="t" r="r" b="b"/>
            <a:pathLst>
              <a:path w="2495927" h="1767670">
                <a:moveTo>
                  <a:pt x="0" y="1767670"/>
                </a:moveTo>
                <a:lnTo>
                  <a:pt x="1767670" y="0"/>
                </a:lnTo>
                <a:lnTo>
                  <a:pt x="2495927" y="728256"/>
                </a:lnTo>
                <a:lnTo>
                  <a:pt x="2495927" y="176767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0F234A-713C-4B90-B43E-8F10C8B67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82779" y="539055"/>
            <a:ext cx="745834" cy="74583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28836FF-97B4-4EE9-AF5D-39FF0F5AC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112657" y="1748175"/>
            <a:ext cx="933492" cy="93349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2329D9A-3D48-4B69-939D-2A480F147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430613" y="5023033"/>
            <a:ext cx="856138" cy="856138"/>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D5CC4CB-7B78-480A-A0AE-A8A35C08E1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901313" y="5596021"/>
            <a:ext cx="381459" cy="381459"/>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580C66-5435-4F00-873E-679D3D5049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57893" y="5848285"/>
            <a:ext cx="714978" cy="71497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B4AFD177-1A38-4FAE-87D4-840AE22C86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9033" y="5474491"/>
            <a:ext cx="2767017" cy="1383509"/>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55520DF-BCFA-4422-B5D9-A5A1FABAD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63919" y="753376"/>
            <a:ext cx="5353835" cy="5353835"/>
          </a:xfrm>
          <a:custGeom>
            <a:avLst/>
            <a:gdLst>
              <a:gd name="connsiteX0" fmla="*/ 690507 w 5353835"/>
              <a:gd name="connsiteY0" fmla="*/ 5273742 h 5353835"/>
              <a:gd name="connsiteX1" fmla="*/ 4938299 w 5353835"/>
              <a:gd name="connsiteY1" fmla="*/ 5273742 h 5353835"/>
              <a:gd name="connsiteX2" fmla="*/ 4858206 w 5353835"/>
              <a:gd name="connsiteY2" fmla="*/ 5353835 h 5353835"/>
              <a:gd name="connsiteX3" fmla="*/ 770600 w 5353835"/>
              <a:gd name="connsiteY3" fmla="*/ 5353835 h 5353835"/>
              <a:gd name="connsiteX4" fmla="*/ 433255 w 5353835"/>
              <a:gd name="connsiteY4" fmla="*/ 80093 h 5353835"/>
              <a:gd name="connsiteX5" fmla="*/ 513348 w 5353835"/>
              <a:gd name="connsiteY5" fmla="*/ 0 h 5353835"/>
              <a:gd name="connsiteX6" fmla="*/ 5353835 w 5353835"/>
              <a:gd name="connsiteY6" fmla="*/ 0 h 5353835"/>
              <a:gd name="connsiteX7" fmla="*/ 5353835 w 5353835"/>
              <a:gd name="connsiteY7" fmla="*/ 4858206 h 5353835"/>
              <a:gd name="connsiteX8" fmla="*/ 5273742 w 5353835"/>
              <a:gd name="connsiteY8" fmla="*/ 4938299 h 5353835"/>
              <a:gd name="connsiteX9" fmla="*/ 5273742 w 5353835"/>
              <a:gd name="connsiteY9" fmla="*/ 80093 h 5353835"/>
              <a:gd name="connsiteX10" fmla="*/ 0 w 5353835"/>
              <a:gd name="connsiteY10" fmla="*/ 513348 h 5353835"/>
              <a:gd name="connsiteX11" fmla="*/ 80093 w 5353835"/>
              <a:gd name="connsiteY11" fmla="*/ 433255 h 5353835"/>
              <a:gd name="connsiteX12" fmla="*/ 80093 w 5353835"/>
              <a:gd name="connsiteY12" fmla="*/ 4663328 h 5353835"/>
              <a:gd name="connsiteX13" fmla="*/ 0 w 5353835"/>
              <a:gd name="connsiteY13" fmla="*/ 4583235 h 535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5">
                <a:moveTo>
                  <a:pt x="690507" y="5273742"/>
                </a:moveTo>
                <a:lnTo>
                  <a:pt x="4938299" y="5273742"/>
                </a:lnTo>
                <a:lnTo>
                  <a:pt x="4858206" y="5353835"/>
                </a:lnTo>
                <a:lnTo>
                  <a:pt x="770600" y="5353835"/>
                </a:lnTo>
                <a:close/>
                <a:moveTo>
                  <a:pt x="433255" y="80093"/>
                </a:moveTo>
                <a:lnTo>
                  <a:pt x="513348" y="0"/>
                </a:lnTo>
                <a:lnTo>
                  <a:pt x="5353835" y="0"/>
                </a:lnTo>
                <a:lnTo>
                  <a:pt x="5353835" y="4858206"/>
                </a:lnTo>
                <a:lnTo>
                  <a:pt x="5273742" y="4938299"/>
                </a:lnTo>
                <a:lnTo>
                  <a:pt x="5273742" y="80093"/>
                </a:lnTo>
                <a:close/>
                <a:moveTo>
                  <a:pt x="0" y="513348"/>
                </a:moveTo>
                <a:lnTo>
                  <a:pt x="80093" y="433255"/>
                </a:lnTo>
                <a:lnTo>
                  <a:pt x="80093" y="4663328"/>
                </a:lnTo>
                <a:lnTo>
                  <a:pt x="0" y="45832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aphicFrame>
        <p:nvGraphicFramePr>
          <p:cNvPr id="5" name="Tabella 4">
            <a:extLst>
              <a:ext uri="{FF2B5EF4-FFF2-40B4-BE49-F238E27FC236}">
                <a16:creationId xmlns:a16="http://schemas.microsoft.com/office/drawing/2014/main" id="{07C555A0-D036-4746-A182-6B561C07715D}"/>
              </a:ext>
            </a:extLst>
          </p:cNvPr>
          <p:cNvGraphicFramePr>
            <a:graphicFrameLocks noGrp="1"/>
          </p:cNvGraphicFramePr>
          <p:nvPr>
            <p:extLst>
              <p:ext uri="{D42A27DB-BD31-4B8C-83A1-F6EECF244321}">
                <p14:modId xmlns:p14="http://schemas.microsoft.com/office/powerpoint/2010/main" val="394010853"/>
              </p:ext>
            </p:extLst>
          </p:nvPr>
        </p:nvGraphicFramePr>
        <p:xfrm>
          <a:off x="7603829" y="413453"/>
          <a:ext cx="3952809" cy="6031094"/>
        </p:xfrm>
        <a:graphic>
          <a:graphicData uri="http://schemas.openxmlformats.org/drawingml/2006/table">
            <a:tbl>
              <a:tblPr firstRow="1" firstCol="1" bandRow="1"/>
              <a:tblGrid>
                <a:gridCol w="1718907">
                  <a:extLst>
                    <a:ext uri="{9D8B030D-6E8A-4147-A177-3AD203B41FA5}">
                      <a16:colId xmlns:a16="http://schemas.microsoft.com/office/drawing/2014/main" val="334567161"/>
                    </a:ext>
                  </a:extLst>
                </a:gridCol>
                <a:gridCol w="783876">
                  <a:extLst>
                    <a:ext uri="{9D8B030D-6E8A-4147-A177-3AD203B41FA5}">
                      <a16:colId xmlns:a16="http://schemas.microsoft.com/office/drawing/2014/main" val="1187946637"/>
                    </a:ext>
                  </a:extLst>
                </a:gridCol>
                <a:gridCol w="1450026">
                  <a:extLst>
                    <a:ext uri="{9D8B030D-6E8A-4147-A177-3AD203B41FA5}">
                      <a16:colId xmlns:a16="http://schemas.microsoft.com/office/drawing/2014/main" val="121276216"/>
                    </a:ext>
                  </a:extLst>
                </a:gridCol>
              </a:tblGrid>
              <a:tr h="317426">
                <a:tc>
                  <a:txBody>
                    <a:bodyPr/>
                    <a:lstStyle/>
                    <a:p>
                      <a:pPr algn="ctr">
                        <a:lnSpc>
                          <a:spcPct val="107000"/>
                        </a:lnSpc>
                        <a:spcAft>
                          <a:spcPts val="800"/>
                        </a:spcAft>
                      </a:pPr>
                      <a:r>
                        <a:rPr lang="it-IT" sz="1700" b="1">
                          <a:effectLst/>
                          <a:latin typeface="Calibri" panose="020F0502020204030204" pitchFamily="34" charset="0"/>
                          <a:ea typeface="Calibri" panose="020F0502020204030204" pitchFamily="34" charset="0"/>
                          <a:cs typeface="Times New Roman" panose="02020603050405020304" pitchFamily="18" charset="0"/>
                        </a:rPr>
                        <a:t>CONCETTO</a:t>
                      </a:r>
                      <a:endParaRPr lang="it-IT" sz="1700">
                        <a:effectLst/>
                        <a:latin typeface="Calibri" panose="020F0502020204030204" pitchFamily="34" charset="0"/>
                        <a:ea typeface="Calibri" panose="020F0502020204030204" pitchFamily="34" charset="0"/>
                        <a:cs typeface="Times New Roman" panose="02020603050405020304" pitchFamily="18" charset="0"/>
                      </a:endParaRPr>
                    </a:p>
                  </a:txBody>
                  <a:tcPr marL="104646" marR="104646"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9050" cap="flat" cmpd="sng" algn="ctr">
                      <a:solidFill>
                        <a:srgbClr val="F4B083"/>
                      </a:solidFill>
                      <a:prstDash val="solid"/>
                      <a:round/>
                      <a:headEnd type="none" w="med" len="med"/>
                      <a:tailEnd type="none" w="med" len="med"/>
                    </a:lnB>
                  </a:tcPr>
                </a:tc>
                <a:tc>
                  <a:txBody>
                    <a:bodyPr/>
                    <a:lstStyle/>
                    <a:p>
                      <a:pPr algn="ctr">
                        <a:lnSpc>
                          <a:spcPct val="107000"/>
                        </a:lnSpc>
                        <a:spcAft>
                          <a:spcPts val="800"/>
                        </a:spcAft>
                      </a:pPr>
                      <a:r>
                        <a:rPr lang="it-IT" sz="1700" b="1">
                          <a:effectLst/>
                          <a:latin typeface="Calibri" panose="020F0502020204030204" pitchFamily="34" charset="0"/>
                          <a:ea typeface="Calibri" panose="020F0502020204030204" pitchFamily="34" charset="0"/>
                          <a:cs typeface="Times New Roman" panose="02020603050405020304" pitchFamily="18" charset="0"/>
                        </a:rPr>
                        <a:t>TIPO</a:t>
                      </a:r>
                      <a:endParaRPr lang="it-IT" sz="1700">
                        <a:effectLst/>
                        <a:latin typeface="Calibri" panose="020F0502020204030204" pitchFamily="34" charset="0"/>
                        <a:ea typeface="Calibri" panose="020F0502020204030204" pitchFamily="34" charset="0"/>
                        <a:cs typeface="Times New Roman" panose="02020603050405020304" pitchFamily="18" charset="0"/>
                      </a:endParaRPr>
                    </a:p>
                  </a:txBody>
                  <a:tcPr marL="104646" marR="104646"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9050" cap="flat" cmpd="sng" algn="ctr">
                      <a:solidFill>
                        <a:srgbClr val="F4B083"/>
                      </a:solidFill>
                      <a:prstDash val="solid"/>
                      <a:round/>
                      <a:headEnd type="none" w="med" len="med"/>
                      <a:tailEnd type="none" w="med" len="med"/>
                    </a:lnB>
                  </a:tcPr>
                </a:tc>
                <a:tc>
                  <a:txBody>
                    <a:bodyPr/>
                    <a:lstStyle/>
                    <a:p>
                      <a:pPr algn="ctr">
                        <a:lnSpc>
                          <a:spcPct val="107000"/>
                        </a:lnSpc>
                        <a:spcAft>
                          <a:spcPts val="800"/>
                        </a:spcAft>
                      </a:pPr>
                      <a:r>
                        <a:rPr lang="it-IT" sz="1700" b="1">
                          <a:effectLst/>
                          <a:latin typeface="Calibri" panose="020F0502020204030204" pitchFamily="34" charset="0"/>
                          <a:ea typeface="Calibri" panose="020F0502020204030204" pitchFamily="34" charset="0"/>
                          <a:cs typeface="Times New Roman" panose="02020603050405020304" pitchFamily="18" charset="0"/>
                        </a:rPr>
                        <a:t>VOLUME</a:t>
                      </a:r>
                      <a:endParaRPr lang="it-IT" sz="1700">
                        <a:effectLst/>
                        <a:latin typeface="Calibri" panose="020F0502020204030204" pitchFamily="34" charset="0"/>
                        <a:ea typeface="Calibri" panose="020F0502020204030204" pitchFamily="34" charset="0"/>
                        <a:cs typeface="Times New Roman" panose="02020603050405020304" pitchFamily="18" charset="0"/>
                      </a:endParaRPr>
                    </a:p>
                  </a:txBody>
                  <a:tcPr marL="104646" marR="104646"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9050"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792342047"/>
                  </a:ext>
                </a:extLst>
              </a:tr>
              <a:tr h="317426">
                <a:tc>
                  <a:txBody>
                    <a:bodyPr/>
                    <a:lstStyle/>
                    <a:p>
                      <a:pPr algn="ctr">
                        <a:lnSpc>
                          <a:spcPct val="107000"/>
                        </a:lnSpc>
                        <a:spcAft>
                          <a:spcPts val="800"/>
                        </a:spcAft>
                      </a:pPr>
                      <a:r>
                        <a:rPr lang="it-IT" sz="1700">
                          <a:effectLst/>
                          <a:latin typeface="Calibri" panose="020F0502020204030204" pitchFamily="34" charset="0"/>
                          <a:ea typeface="Calibri" panose="020F0502020204030204" pitchFamily="34" charset="0"/>
                          <a:cs typeface="Times New Roman" panose="02020603050405020304" pitchFamily="18" charset="0"/>
                        </a:rPr>
                        <a:t>Account Utente</a:t>
                      </a:r>
                    </a:p>
                  </a:txBody>
                  <a:tcPr marL="104646" marR="104646"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700">
                          <a:effectLst/>
                          <a:latin typeface="Calibri" panose="020F0502020204030204" pitchFamily="34" charset="0"/>
                          <a:ea typeface="Calibri" panose="020F0502020204030204" pitchFamily="34" charset="0"/>
                          <a:cs typeface="Times New Roman" panose="02020603050405020304" pitchFamily="18" charset="0"/>
                        </a:rPr>
                        <a:t>E</a:t>
                      </a:r>
                    </a:p>
                  </a:txBody>
                  <a:tcPr marL="104646" marR="104646"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700" dirty="0">
                          <a:effectLst/>
                          <a:latin typeface="Calibri" panose="020F0502020204030204" pitchFamily="34" charset="0"/>
                          <a:ea typeface="Calibri" panose="020F0502020204030204" pitchFamily="34" charset="0"/>
                          <a:cs typeface="Times New Roman" panose="02020603050405020304" pitchFamily="18" charset="0"/>
                        </a:rPr>
                        <a:t>800.000</a:t>
                      </a:r>
                    </a:p>
                  </a:txBody>
                  <a:tcPr marL="104646" marR="104646"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2953140530"/>
                  </a:ext>
                </a:extLst>
              </a:tr>
              <a:tr h="317426">
                <a:tc>
                  <a:txBody>
                    <a:bodyPr/>
                    <a:lstStyle/>
                    <a:p>
                      <a:pPr algn="ctr">
                        <a:lnSpc>
                          <a:spcPct val="107000"/>
                        </a:lnSpc>
                        <a:spcAft>
                          <a:spcPts val="800"/>
                        </a:spcAft>
                      </a:pPr>
                      <a:r>
                        <a:rPr lang="it-IT" sz="1700">
                          <a:effectLst/>
                          <a:latin typeface="Calibri" panose="020F0502020204030204" pitchFamily="34" charset="0"/>
                          <a:ea typeface="Calibri" panose="020F0502020204030204" pitchFamily="34" charset="0"/>
                          <a:cs typeface="Times New Roman" panose="02020603050405020304" pitchFamily="18" charset="0"/>
                        </a:rPr>
                        <a:t>Crea</a:t>
                      </a:r>
                    </a:p>
                  </a:txBody>
                  <a:tcPr marL="104646" marR="104646"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700">
                          <a:effectLst/>
                          <a:latin typeface="Calibri" panose="020F0502020204030204" pitchFamily="34" charset="0"/>
                          <a:ea typeface="Calibri" panose="020F0502020204030204" pitchFamily="34" charset="0"/>
                          <a:cs typeface="Times New Roman" panose="02020603050405020304" pitchFamily="18" charset="0"/>
                        </a:rPr>
                        <a:t>R</a:t>
                      </a:r>
                    </a:p>
                  </a:txBody>
                  <a:tcPr marL="104646" marR="104646"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700">
                          <a:effectLst/>
                          <a:latin typeface="Calibri" panose="020F0502020204030204" pitchFamily="34" charset="0"/>
                          <a:ea typeface="Calibri" panose="020F0502020204030204" pitchFamily="34" charset="0"/>
                          <a:cs typeface="Times New Roman" panose="02020603050405020304" pitchFamily="18" charset="0"/>
                        </a:rPr>
                        <a:t>1.600.000</a:t>
                      </a:r>
                    </a:p>
                  </a:txBody>
                  <a:tcPr marL="104646" marR="104646"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2702002210"/>
                  </a:ext>
                </a:extLst>
              </a:tr>
              <a:tr h="317426">
                <a:tc>
                  <a:txBody>
                    <a:bodyPr/>
                    <a:lstStyle/>
                    <a:p>
                      <a:pPr algn="ctr">
                        <a:lnSpc>
                          <a:spcPct val="107000"/>
                        </a:lnSpc>
                        <a:spcAft>
                          <a:spcPts val="800"/>
                        </a:spcAft>
                      </a:pPr>
                      <a:r>
                        <a:rPr lang="it-IT" sz="1700">
                          <a:effectLst/>
                          <a:latin typeface="Calibri" panose="020F0502020204030204" pitchFamily="34" charset="0"/>
                          <a:ea typeface="Calibri" panose="020F0502020204030204" pitchFamily="34" charset="0"/>
                          <a:cs typeface="Times New Roman" panose="02020603050405020304" pitchFamily="18" charset="0"/>
                        </a:rPr>
                        <a:t>Playlist</a:t>
                      </a:r>
                    </a:p>
                  </a:txBody>
                  <a:tcPr marL="104646" marR="104646"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700">
                          <a:effectLst/>
                          <a:latin typeface="Calibri" panose="020F0502020204030204" pitchFamily="34" charset="0"/>
                          <a:ea typeface="Calibri" panose="020F0502020204030204" pitchFamily="34" charset="0"/>
                          <a:cs typeface="Times New Roman" panose="02020603050405020304" pitchFamily="18" charset="0"/>
                        </a:rPr>
                        <a:t>E</a:t>
                      </a:r>
                    </a:p>
                  </a:txBody>
                  <a:tcPr marL="104646" marR="104646"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700">
                          <a:effectLst/>
                          <a:latin typeface="Calibri" panose="020F0502020204030204" pitchFamily="34" charset="0"/>
                          <a:ea typeface="Calibri" panose="020F0502020204030204" pitchFamily="34" charset="0"/>
                          <a:cs typeface="Times New Roman" panose="02020603050405020304" pitchFamily="18" charset="0"/>
                        </a:rPr>
                        <a:t>1.600.000</a:t>
                      </a:r>
                    </a:p>
                  </a:txBody>
                  <a:tcPr marL="104646" marR="104646"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875447784"/>
                  </a:ext>
                </a:extLst>
              </a:tr>
              <a:tr h="317426">
                <a:tc>
                  <a:txBody>
                    <a:bodyPr/>
                    <a:lstStyle/>
                    <a:p>
                      <a:pPr algn="ctr">
                        <a:lnSpc>
                          <a:spcPct val="107000"/>
                        </a:lnSpc>
                        <a:spcAft>
                          <a:spcPts val="800"/>
                        </a:spcAft>
                      </a:pPr>
                      <a:r>
                        <a:rPr lang="it-IT" sz="1700">
                          <a:effectLst/>
                          <a:latin typeface="Calibri" panose="020F0502020204030204" pitchFamily="34" charset="0"/>
                          <a:ea typeface="Calibri" panose="020F0502020204030204" pitchFamily="34" charset="0"/>
                          <a:cs typeface="Times New Roman" panose="02020603050405020304" pitchFamily="18" charset="0"/>
                        </a:rPr>
                        <a:t>Pubblica</a:t>
                      </a:r>
                    </a:p>
                  </a:txBody>
                  <a:tcPr marL="104646" marR="104646"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700">
                          <a:effectLst/>
                          <a:latin typeface="Calibri" panose="020F0502020204030204" pitchFamily="34" charset="0"/>
                          <a:ea typeface="Calibri" panose="020F0502020204030204" pitchFamily="34" charset="0"/>
                          <a:cs typeface="Times New Roman" panose="02020603050405020304" pitchFamily="18" charset="0"/>
                        </a:rPr>
                        <a:t>E</a:t>
                      </a:r>
                    </a:p>
                  </a:txBody>
                  <a:tcPr marL="104646" marR="104646"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700">
                          <a:effectLst/>
                          <a:latin typeface="Calibri" panose="020F0502020204030204" pitchFamily="34" charset="0"/>
                          <a:ea typeface="Calibri" panose="020F0502020204030204" pitchFamily="34" charset="0"/>
                          <a:cs typeface="Times New Roman" panose="02020603050405020304" pitchFamily="18" charset="0"/>
                        </a:rPr>
                        <a:t>480.000</a:t>
                      </a:r>
                    </a:p>
                  </a:txBody>
                  <a:tcPr marL="104646" marR="104646"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185433662"/>
                  </a:ext>
                </a:extLst>
              </a:tr>
              <a:tr h="317426">
                <a:tc>
                  <a:txBody>
                    <a:bodyPr/>
                    <a:lstStyle/>
                    <a:p>
                      <a:pPr algn="ctr">
                        <a:lnSpc>
                          <a:spcPct val="107000"/>
                        </a:lnSpc>
                        <a:spcAft>
                          <a:spcPts val="800"/>
                        </a:spcAft>
                      </a:pPr>
                      <a:r>
                        <a:rPr lang="it-IT" sz="1700">
                          <a:effectLst/>
                          <a:latin typeface="Calibri" panose="020F0502020204030204" pitchFamily="34" charset="0"/>
                          <a:ea typeface="Calibri" panose="020F0502020204030204" pitchFamily="34" charset="0"/>
                          <a:cs typeface="Times New Roman" panose="02020603050405020304" pitchFamily="18" charset="0"/>
                        </a:rPr>
                        <a:t>Privata</a:t>
                      </a:r>
                    </a:p>
                  </a:txBody>
                  <a:tcPr marL="104646" marR="104646"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700">
                          <a:effectLst/>
                          <a:latin typeface="Calibri" panose="020F0502020204030204" pitchFamily="34" charset="0"/>
                          <a:ea typeface="Calibri" panose="020F0502020204030204" pitchFamily="34" charset="0"/>
                          <a:cs typeface="Times New Roman" panose="02020603050405020304" pitchFamily="18" charset="0"/>
                        </a:rPr>
                        <a:t>E</a:t>
                      </a:r>
                    </a:p>
                  </a:txBody>
                  <a:tcPr marL="104646" marR="104646"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700">
                          <a:effectLst/>
                          <a:latin typeface="Calibri" panose="020F0502020204030204" pitchFamily="34" charset="0"/>
                          <a:ea typeface="Calibri" panose="020F0502020204030204" pitchFamily="34" charset="0"/>
                          <a:cs typeface="Times New Roman" panose="02020603050405020304" pitchFamily="18" charset="0"/>
                        </a:rPr>
                        <a:t>1.120.000</a:t>
                      </a:r>
                    </a:p>
                  </a:txBody>
                  <a:tcPr marL="104646" marR="104646"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341398007"/>
                  </a:ext>
                </a:extLst>
              </a:tr>
              <a:tr h="317426">
                <a:tc>
                  <a:txBody>
                    <a:bodyPr/>
                    <a:lstStyle/>
                    <a:p>
                      <a:pPr algn="ctr">
                        <a:lnSpc>
                          <a:spcPct val="107000"/>
                        </a:lnSpc>
                        <a:spcAft>
                          <a:spcPts val="800"/>
                        </a:spcAft>
                      </a:pPr>
                      <a:r>
                        <a:rPr lang="it-IT" sz="1700">
                          <a:effectLst/>
                          <a:latin typeface="Calibri" panose="020F0502020204030204" pitchFamily="34" charset="0"/>
                          <a:ea typeface="Calibri" panose="020F0502020204030204" pitchFamily="34" charset="0"/>
                          <a:cs typeface="Times New Roman" panose="02020603050405020304" pitchFamily="18" charset="0"/>
                        </a:rPr>
                        <a:t>Ascolta</a:t>
                      </a:r>
                    </a:p>
                  </a:txBody>
                  <a:tcPr marL="104646" marR="104646"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700">
                          <a:effectLst/>
                          <a:latin typeface="Calibri" panose="020F0502020204030204" pitchFamily="34" charset="0"/>
                          <a:ea typeface="Calibri" panose="020F0502020204030204" pitchFamily="34" charset="0"/>
                          <a:cs typeface="Times New Roman" panose="02020603050405020304" pitchFamily="18" charset="0"/>
                        </a:rPr>
                        <a:t>R</a:t>
                      </a:r>
                    </a:p>
                  </a:txBody>
                  <a:tcPr marL="104646" marR="104646"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700" dirty="0">
                          <a:effectLst/>
                          <a:latin typeface="Calibri" panose="020F0502020204030204" pitchFamily="34" charset="0"/>
                          <a:ea typeface="Calibri" panose="020F0502020204030204" pitchFamily="34" charset="0"/>
                          <a:cs typeface="Times New Roman" panose="02020603050405020304" pitchFamily="18" charset="0"/>
                        </a:rPr>
                        <a:t>7.000</a:t>
                      </a:r>
                    </a:p>
                  </a:txBody>
                  <a:tcPr marL="104646" marR="104646"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59214846"/>
                  </a:ext>
                </a:extLst>
              </a:tr>
              <a:tr h="317426">
                <a:tc>
                  <a:txBody>
                    <a:bodyPr/>
                    <a:lstStyle/>
                    <a:p>
                      <a:pPr algn="ctr">
                        <a:lnSpc>
                          <a:spcPct val="107000"/>
                        </a:lnSpc>
                        <a:spcAft>
                          <a:spcPts val="800"/>
                        </a:spcAft>
                      </a:pPr>
                      <a:r>
                        <a:rPr lang="it-IT" sz="1700">
                          <a:effectLst/>
                          <a:latin typeface="Calibri" panose="020F0502020204030204" pitchFamily="34" charset="0"/>
                          <a:ea typeface="Calibri" panose="020F0502020204030204" pitchFamily="34" charset="0"/>
                          <a:cs typeface="Times New Roman" panose="02020603050405020304" pitchFamily="18" charset="0"/>
                        </a:rPr>
                        <a:t>Podcast</a:t>
                      </a:r>
                    </a:p>
                  </a:txBody>
                  <a:tcPr marL="104646" marR="104646"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700">
                          <a:effectLst/>
                          <a:latin typeface="Calibri" panose="020F0502020204030204" pitchFamily="34" charset="0"/>
                          <a:ea typeface="Calibri" panose="020F0502020204030204" pitchFamily="34" charset="0"/>
                          <a:cs typeface="Times New Roman" panose="02020603050405020304" pitchFamily="18" charset="0"/>
                        </a:rPr>
                        <a:t>E</a:t>
                      </a:r>
                    </a:p>
                  </a:txBody>
                  <a:tcPr marL="104646" marR="104646"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700">
                          <a:effectLst/>
                          <a:latin typeface="Calibri" panose="020F0502020204030204" pitchFamily="34" charset="0"/>
                          <a:ea typeface="Calibri" panose="020F0502020204030204" pitchFamily="34" charset="0"/>
                          <a:cs typeface="Times New Roman" panose="02020603050405020304" pitchFamily="18" charset="0"/>
                        </a:rPr>
                        <a:t>10.000</a:t>
                      </a:r>
                    </a:p>
                  </a:txBody>
                  <a:tcPr marL="104646" marR="104646"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1983729267"/>
                  </a:ext>
                </a:extLst>
              </a:tr>
              <a:tr h="317426">
                <a:tc>
                  <a:txBody>
                    <a:bodyPr/>
                    <a:lstStyle/>
                    <a:p>
                      <a:pPr algn="ctr">
                        <a:lnSpc>
                          <a:spcPct val="107000"/>
                        </a:lnSpc>
                        <a:spcAft>
                          <a:spcPts val="800"/>
                        </a:spcAft>
                      </a:pPr>
                      <a:r>
                        <a:rPr lang="it-IT" sz="1700">
                          <a:effectLst/>
                          <a:latin typeface="Calibri" panose="020F0502020204030204" pitchFamily="34" charset="0"/>
                          <a:ea typeface="Calibri" panose="020F0502020204030204" pitchFamily="34" charset="0"/>
                          <a:cs typeface="Times New Roman" panose="02020603050405020304" pitchFamily="18" charset="0"/>
                        </a:rPr>
                        <a:t>Segue</a:t>
                      </a:r>
                    </a:p>
                  </a:txBody>
                  <a:tcPr marL="104646" marR="104646"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700">
                          <a:effectLst/>
                          <a:latin typeface="Calibri" panose="020F0502020204030204" pitchFamily="34" charset="0"/>
                          <a:ea typeface="Calibri" panose="020F0502020204030204" pitchFamily="34" charset="0"/>
                          <a:cs typeface="Times New Roman" panose="02020603050405020304" pitchFamily="18" charset="0"/>
                        </a:rPr>
                        <a:t>R</a:t>
                      </a:r>
                    </a:p>
                  </a:txBody>
                  <a:tcPr marL="104646" marR="104646"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700">
                          <a:effectLst/>
                          <a:latin typeface="Calibri" panose="020F0502020204030204" pitchFamily="34" charset="0"/>
                          <a:ea typeface="Calibri" panose="020F0502020204030204" pitchFamily="34" charset="0"/>
                          <a:cs typeface="Times New Roman" panose="02020603050405020304" pitchFamily="18" charset="0"/>
                        </a:rPr>
                        <a:t>1.000.000</a:t>
                      </a:r>
                    </a:p>
                  </a:txBody>
                  <a:tcPr marL="104646" marR="104646"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1700648337"/>
                  </a:ext>
                </a:extLst>
              </a:tr>
              <a:tr h="317426">
                <a:tc>
                  <a:txBody>
                    <a:bodyPr/>
                    <a:lstStyle/>
                    <a:p>
                      <a:pPr algn="ctr">
                        <a:lnSpc>
                          <a:spcPct val="107000"/>
                        </a:lnSpc>
                        <a:spcAft>
                          <a:spcPts val="800"/>
                        </a:spcAft>
                      </a:pPr>
                      <a:r>
                        <a:rPr lang="it-IT" sz="1700">
                          <a:effectLst/>
                          <a:latin typeface="Calibri" panose="020F0502020204030204" pitchFamily="34" charset="0"/>
                          <a:ea typeface="Calibri" panose="020F0502020204030204" pitchFamily="34" charset="0"/>
                          <a:cs typeface="Times New Roman" panose="02020603050405020304" pitchFamily="18" charset="0"/>
                        </a:rPr>
                        <a:t>Artista</a:t>
                      </a:r>
                    </a:p>
                  </a:txBody>
                  <a:tcPr marL="104646" marR="104646"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700">
                          <a:effectLst/>
                          <a:latin typeface="Calibri" panose="020F0502020204030204" pitchFamily="34" charset="0"/>
                          <a:ea typeface="Calibri" panose="020F0502020204030204" pitchFamily="34" charset="0"/>
                          <a:cs typeface="Times New Roman" panose="02020603050405020304" pitchFamily="18" charset="0"/>
                        </a:rPr>
                        <a:t>E</a:t>
                      </a:r>
                    </a:p>
                  </a:txBody>
                  <a:tcPr marL="104646" marR="104646"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700">
                          <a:effectLst/>
                          <a:latin typeface="Calibri" panose="020F0502020204030204" pitchFamily="34" charset="0"/>
                          <a:ea typeface="Calibri" panose="020F0502020204030204" pitchFamily="34" charset="0"/>
                          <a:cs typeface="Times New Roman" panose="02020603050405020304" pitchFamily="18" charset="0"/>
                        </a:rPr>
                        <a:t>1.500.000</a:t>
                      </a:r>
                    </a:p>
                  </a:txBody>
                  <a:tcPr marL="104646" marR="104646"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3994325461"/>
                  </a:ext>
                </a:extLst>
              </a:tr>
              <a:tr h="317426">
                <a:tc>
                  <a:txBody>
                    <a:bodyPr/>
                    <a:lstStyle/>
                    <a:p>
                      <a:pPr algn="ctr">
                        <a:lnSpc>
                          <a:spcPct val="107000"/>
                        </a:lnSpc>
                        <a:spcAft>
                          <a:spcPts val="800"/>
                        </a:spcAft>
                      </a:pPr>
                      <a:r>
                        <a:rPr lang="it-IT" sz="1700">
                          <a:effectLst/>
                          <a:latin typeface="Calibri" panose="020F0502020204030204" pitchFamily="34" charset="0"/>
                          <a:ea typeface="Calibri" panose="020F0502020204030204" pitchFamily="34" charset="0"/>
                          <a:cs typeface="Times New Roman" panose="02020603050405020304" pitchFamily="18" charset="0"/>
                        </a:rPr>
                        <a:t>Realizza</a:t>
                      </a:r>
                    </a:p>
                  </a:txBody>
                  <a:tcPr marL="104646" marR="104646"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700">
                          <a:effectLst/>
                          <a:latin typeface="Calibri" panose="020F0502020204030204" pitchFamily="34" charset="0"/>
                          <a:ea typeface="Calibri" panose="020F0502020204030204" pitchFamily="34" charset="0"/>
                          <a:cs typeface="Times New Roman" panose="02020603050405020304" pitchFamily="18" charset="0"/>
                        </a:rPr>
                        <a:t>R</a:t>
                      </a:r>
                    </a:p>
                  </a:txBody>
                  <a:tcPr marL="104646" marR="104646"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700">
                          <a:effectLst/>
                          <a:latin typeface="Calibri" panose="020F0502020204030204" pitchFamily="34" charset="0"/>
                          <a:ea typeface="Calibri" panose="020F0502020204030204" pitchFamily="34" charset="0"/>
                          <a:cs typeface="Times New Roman" panose="02020603050405020304" pitchFamily="18" charset="0"/>
                        </a:rPr>
                        <a:t>50.000</a:t>
                      </a:r>
                    </a:p>
                  </a:txBody>
                  <a:tcPr marL="104646" marR="104646"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3881546739"/>
                  </a:ext>
                </a:extLst>
              </a:tr>
              <a:tr h="317426">
                <a:tc>
                  <a:txBody>
                    <a:bodyPr/>
                    <a:lstStyle/>
                    <a:p>
                      <a:pPr algn="ctr">
                        <a:lnSpc>
                          <a:spcPct val="107000"/>
                        </a:lnSpc>
                        <a:spcAft>
                          <a:spcPts val="800"/>
                        </a:spcAft>
                      </a:pPr>
                      <a:r>
                        <a:rPr lang="it-IT" sz="1700">
                          <a:effectLst/>
                          <a:latin typeface="Calibri" panose="020F0502020204030204" pitchFamily="34" charset="0"/>
                          <a:ea typeface="Calibri" panose="020F0502020204030204" pitchFamily="34" charset="0"/>
                          <a:cs typeface="Times New Roman" panose="02020603050405020304" pitchFamily="18" charset="0"/>
                        </a:rPr>
                        <a:t>Stazione Radio</a:t>
                      </a:r>
                    </a:p>
                  </a:txBody>
                  <a:tcPr marL="104646" marR="104646"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700">
                          <a:effectLst/>
                          <a:latin typeface="Calibri" panose="020F0502020204030204" pitchFamily="34" charset="0"/>
                          <a:ea typeface="Calibri" panose="020F0502020204030204" pitchFamily="34" charset="0"/>
                          <a:cs typeface="Times New Roman" panose="02020603050405020304" pitchFamily="18" charset="0"/>
                        </a:rPr>
                        <a:t>E</a:t>
                      </a:r>
                    </a:p>
                  </a:txBody>
                  <a:tcPr marL="104646" marR="104646"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700">
                          <a:effectLst/>
                          <a:latin typeface="Calibri" panose="020F0502020204030204" pitchFamily="34" charset="0"/>
                          <a:ea typeface="Calibri" panose="020F0502020204030204" pitchFamily="34" charset="0"/>
                          <a:cs typeface="Times New Roman" panose="02020603050405020304" pitchFamily="18" charset="0"/>
                        </a:rPr>
                        <a:t>50.000</a:t>
                      </a:r>
                    </a:p>
                  </a:txBody>
                  <a:tcPr marL="104646" marR="104646"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1662802768"/>
                  </a:ext>
                </a:extLst>
              </a:tr>
              <a:tr h="317426">
                <a:tc>
                  <a:txBody>
                    <a:bodyPr/>
                    <a:lstStyle/>
                    <a:p>
                      <a:pPr algn="ctr">
                        <a:lnSpc>
                          <a:spcPct val="107000"/>
                        </a:lnSpc>
                        <a:spcAft>
                          <a:spcPts val="800"/>
                        </a:spcAft>
                      </a:pPr>
                      <a:r>
                        <a:rPr lang="it-IT" sz="1700">
                          <a:effectLst/>
                          <a:latin typeface="Calibri" panose="020F0502020204030204" pitchFamily="34" charset="0"/>
                          <a:ea typeface="Calibri" panose="020F0502020204030204" pitchFamily="34" charset="0"/>
                          <a:cs typeface="Times New Roman" panose="02020603050405020304" pitchFamily="18" charset="0"/>
                        </a:rPr>
                        <a:t>Contiene</a:t>
                      </a:r>
                    </a:p>
                  </a:txBody>
                  <a:tcPr marL="104646" marR="104646"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700">
                          <a:effectLst/>
                          <a:latin typeface="Calibri" panose="020F0502020204030204" pitchFamily="34" charset="0"/>
                          <a:ea typeface="Calibri" panose="020F0502020204030204" pitchFamily="34" charset="0"/>
                          <a:cs typeface="Times New Roman" panose="02020603050405020304" pitchFamily="18" charset="0"/>
                        </a:rPr>
                        <a:t>R</a:t>
                      </a:r>
                    </a:p>
                  </a:txBody>
                  <a:tcPr marL="104646" marR="104646"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700">
                          <a:effectLst/>
                          <a:latin typeface="Calibri" panose="020F0502020204030204" pitchFamily="34" charset="0"/>
                          <a:ea typeface="Calibri" panose="020F0502020204030204" pitchFamily="34" charset="0"/>
                          <a:cs typeface="Times New Roman" panose="02020603050405020304" pitchFamily="18" charset="0"/>
                        </a:rPr>
                        <a:t>1000</a:t>
                      </a:r>
                    </a:p>
                  </a:txBody>
                  <a:tcPr marL="104646" marR="104646"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3744740795"/>
                  </a:ext>
                </a:extLst>
              </a:tr>
              <a:tr h="317426">
                <a:tc>
                  <a:txBody>
                    <a:bodyPr/>
                    <a:lstStyle/>
                    <a:p>
                      <a:pPr algn="ctr">
                        <a:lnSpc>
                          <a:spcPct val="107000"/>
                        </a:lnSpc>
                        <a:spcAft>
                          <a:spcPts val="800"/>
                        </a:spcAft>
                      </a:pPr>
                      <a:r>
                        <a:rPr lang="it-IT" sz="1700">
                          <a:effectLst/>
                          <a:latin typeface="Calibri" panose="020F0502020204030204" pitchFamily="34" charset="0"/>
                          <a:ea typeface="Calibri" panose="020F0502020204030204" pitchFamily="34" charset="0"/>
                          <a:cs typeface="Times New Roman" panose="02020603050405020304" pitchFamily="18" charset="0"/>
                        </a:rPr>
                        <a:t>Brano</a:t>
                      </a:r>
                    </a:p>
                  </a:txBody>
                  <a:tcPr marL="104646" marR="104646"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700">
                          <a:effectLst/>
                          <a:latin typeface="Calibri" panose="020F0502020204030204" pitchFamily="34" charset="0"/>
                          <a:ea typeface="Calibri" panose="020F0502020204030204" pitchFamily="34" charset="0"/>
                          <a:cs typeface="Times New Roman" panose="02020603050405020304" pitchFamily="18" charset="0"/>
                        </a:rPr>
                        <a:t>E</a:t>
                      </a:r>
                    </a:p>
                  </a:txBody>
                  <a:tcPr marL="104646" marR="104646"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700">
                          <a:effectLst/>
                          <a:latin typeface="Calibri" panose="020F0502020204030204" pitchFamily="34" charset="0"/>
                          <a:ea typeface="Calibri" panose="020F0502020204030204" pitchFamily="34" charset="0"/>
                          <a:cs typeface="Times New Roman" panose="02020603050405020304" pitchFamily="18" charset="0"/>
                        </a:rPr>
                        <a:t>2.750.000</a:t>
                      </a:r>
                    </a:p>
                  </a:txBody>
                  <a:tcPr marL="104646" marR="104646"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784069193"/>
                  </a:ext>
                </a:extLst>
              </a:tr>
              <a:tr h="317426">
                <a:tc>
                  <a:txBody>
                    <a:bodyPr/>
                    <a:lstStyle/>
                    <a:p>
                      <a:pPr algn="ctr">
                        <a:lnSpc>
                          <a:spcPct val="107000"/>
                        </a:lnSpc>
                        <a:spcAft>
                          <a:spcPts val="800"/>
                        </a:spcAft>
                      </a:pPr>
                      <a:r>
                        <a:rPr lang="it-IT" sz="1700">
                          <a:effectLst/>
                          <a:latin typeface="Calibri" panose="020F0502020204030204" pitchFamily="34" charset="0"/>
                          <a:ea typeface="Calibri" panose="020F0502020204030204" pitchFamily="34" charset="0"/>
                          <a:cs typeface="Times New Roman" panose="02020603050405020304" pitchFamily="18" charset="0"/>
                        </a:rPr>
                        <a:t>Costituito</a:t>
                      </a:r>
                    </a:p>
                  </a:txBody>
                  <a:tcPr marL="104646" marR="104646"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700">
                          <a:effectLst/>
                          <a:latin typeface="Calibri" panose="020F0502020204030204" pitchFamily="34" charset="0"/>
                          <a:ea typeface="Calibri" panose="020F0502020204030204" pitchFamily="34" charset="0"/>
                          <a:cs typeface="Times New Roman" panose="02020603050405020304" pitchFamily="18" charset="0"/>
                        </a:rPr>
                        <a:t>R</a:t>
                      </a:r>
                    </a:p>
                  </a:txBody>
                  <a:tcPr marL="104646" marR="104646"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700">
                          <a:effectLst/>
                          <a:latin typeface="Calibri" panose="020F0502020204030204" pitchFamily="34" charset="0"/>
                          <a:ea typeface="Calibri" panose="020F0502020204030204" pitchFamily="34" charset="0"/>
                          <a:cs typeface="Times New Roman" panose="02020603050405020304" pitchFamily="18" charset="0"/>
                        </a:rPr>
                        <a:t>3500</a:t>
                      </a:r>
                    </a:p>
                  </a:txBody>
                  <a:tcPr marL="104646" marR="104646"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2147370063"/>
                  </a:ext>
                </a:extLst>
              </a:tr>
              <a:tr h="317426">
                <a:tc>
                  <a:txBody>
                    <a:bodyPr/>
                    <a:lstStyle/>
                    <a:p>
                      <a:pPr algn="ctr">
                        <a:lnSpc>
                          <a:spcPct val="107000"/>
                        </a:lnSpc>
                        <a:spcAft>
                          <a:spcPts val="800"/>
                        </a:spcAft>
                      </a:pPr>
                      <a:r>
                        <a:rPr lang="it-IT" sz="1700">
                          <a:effectLst/>
                          <a:latin typeface="Calibri" panose="020F0502020204030204" pitchFamily="34" charset="0"/>
                          <a:ea typeface="Calibri" panose="020F0502020204030204" pitchFamily="34" charset="0"/>
                          <a:cs typeface="Times New Roman" panose="02020603050405020304" pitchFamily="18" charset="0"/>
                        </a:rPr>
                        <a:t>Produce</a:t>
                      </a:r>
                    </a:p>
                  </a:txBody>
                  <a:tcPr marL="104646" marR="104646"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700">
                          <a:effectLst/>
                          <a:latin typeface="Calibri" panose="020F0502020204030204" pitchFamily="34" charset="0"/>
                          <a:ea typeface="Calibri" panose="020F0502020204030204" pitchFamily="34" charset="0"/>
                          <a:cs typeface="Times New Roman" panose="02020603050405020304" pitchFamily="18" charset="0"/>
                        </a:rPr>
                        <a:t>R</a:t>
                      </a:r>
                    </a:p>
                  </a:txBody>
                  <a:tcPr marL="104646" marR="104646"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700">
                          <a:effectLst/>
                          <a:latin typeface="Calibri" panose="020F0502020204030204" pitchFamily="34" charset="0"/>
                          <a:ea typeface="Calibri" panose="020F0502020204030204" pitchFamily="34" charset="0"/>
                          <a:cs typeface="Times New Roman" panose="02020603050405020304" pitchFamily="18" charset="0"/>
                        </a:rPr>
                        <a:t>50</a:t>
                      </a:r>
                    </a:p>
                  </a:txBody>
                  <a:tcPr marL="104646" marR="104646"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2776270623"/>
                  </a:ext>
                </a:extLst>
              </a:tr>
              <a:tr h="317426">
                <a:tc>
                  <a:txBody>
                    <a:bodyPr/>
                    <a:lstStyle/>
                    <a:p>
                      <a:pPr algn="ctr">
                        <a:lnSpc>
                          <a:spcPct val="107000"/>
                        </a:lnSpc>
                        <a:spcAft>
                          <a:spcPts val="800"/>
                        </a:spcAft>
                      </a:pPr>
                      <a:r>
                        <a:rPr lang="it-IT" sz="1700">
                          <a:effectLst/>
                          <a:latin typeface="Calibri" panose="020F0502020204030204" pitchFamily="34" charset="0"/>
                          <a:ea typeface="Calibri" panose="020F0502020204030204" pitchFamily="34" charset="0"/>
                          <a:cs typeface="Times New Roman" panose="02020603050405020304" pitchFamily="18" charset="0"/>
                        </a:rPr>
                        <a:t>Album</a:t>
                      </a:r>
                    </a:p>
                  </a:txBody>
                  <a:tcPr marL="104646" marR="104646"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700">
                          <a:effectLst/>
                          <a:latin typeface="Calibri" panose="020F0502020204030204" pitchFamily="34" charset="0"/>
                          <a:ea typeface="Calibri" panose="020F0502020204030204" pitchFamily="34" charset="0"/>
                          <a:cs typeface="Times New Roman" panose="02020603050405020304" pitchFamily="18" charset="0"/>
                        </a:rPr>
                        <a:t>E</a:t>
                      </a:r>
                    </a:p>
                  </a:txBody>
                  <a:tcPr marL="104646" marR="104646"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700">
                          <a:effectLst/>
                          <a:latin typeface="Calibri" panose="020F0502020204030204" pitchFamily="34" charset="0"/>
                          <a:ea typeface="Calibri" panose="020F0502020204030204" pitchFamily="34" charset="0"/>
                          <a:cs typeface="Times New Roman" panose="02020603050405020304" pitchFamily="18" charset="0"/>
                        </a:rPr>
                        <a:t>250.000</a:t>
                      </a:r>
                    </a:p>
                  </a:txBody>
                  <a:tcPr marL="104646" marR="104646"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3147022205"/>
                  </a:ext>
                </a:extLst>
              </a:tr>
              <a:tr h="317426">
                <a:tc>
                  <a:txBody>
                    <a:bodyPr/>
                    <a:lstStyle/>
                    <a:p>
                      <a:pPr algn="ctr">
                        <a:lnSpc>
                          <a:spcPct val="107000"/>
                        </a:lnSpc>
                        <a:spcAft>
                          <a:spcPts val="800"/>
                        </a:spcAft>
                      </a:pPr>
                      <a:r>
                        <a:rPr lang="it-IT" sz="1700">
                          <a:effectLst/>
                          <a:latin typeface="Calibri" panose="020F0502020204030204" pitchFamily="34" charset="0"/>
                          <a:ea typeface="Calibri" panose="020F0502020204030204" pitchFamily="34" charset="0"/>
                          <a:cs typeface="Times New Roman" panose="02020603050405020304" pitchFamily="18" charset="0"/>
                        </a:rPr>
                        <a:t>Appartiene</a:t>
                      </a:r>
                    </a:p>
                  </a:txBody>
                  <a:tcPr marL="104646" marR="104646"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700">
                          <a:effectLst/>
                          <a:latin typeface="Calibri" panose="020F0502020204030204" pitchFamily="34" charset="0"/>
                          <a:ea typeface="Calibri" panose="020F0502020204030204" pitchFamily="34" charset="0"/>
                          <a:cs typeface="Times New Roman" panose="02020603050405020304" pitchFamily="18" charset="0"/>
                        </a:rPr>
                        <a:t>R</a:t>
                      </a:r>
                    </a:p>
                  </a:txBody>
                  <a:tcPr marL="104646" marR="104646"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700">
                          <a:effectLst/>
                          <a:latin typeface="Calibri" panose="020F0502020204030204" pitchFamily="34" charset="0"/>
                          <a:ea typeface="Calibri" panose="020F0502020204030204" pitchFamily="34" charset="0"/>
                          <a:cs typeface="Times New Roman" panose="02020603050405020304" pitchFamily="18" charset="0"/>
                        </a:rPr>
                        <a:t>11</a:t>
                      </a:r>
                    </a:p>
                  </a:txBody>
                  <a:tcPr marL="104646" marR="104646"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3810411428"/>
                  </a:ext>
                </a:extLst>
              </a:tr>
              <a:tr h="317426">
                <a:tc>
                  <a:txBody>
                    <a:bodyPr/>
                    <a:lstStyle/>
                    <a:p>
                      <a:pPr algn="ctr">
                        <a:lnSpc>
                          <a:spcPct val="107000"/>
                        </a:lnSpc>
                        <a:spcAft>
                          <a:spcPts val="800"/>
                        </a:spcAft>
                      </a:pPr>
                      <a:r>
                        <a:rPr lang="it-IT" sz="1700">
                          <a:effectLst/>
                          <a:latin typeface="Calibri" panose="020F0502020204030204" pitchFamily="34" charset="0"/>
                          <a:ea typeface="Calibri" panose="020F0502020204030204" pitchFamily="34" charset="0"/>
                          <a:cs typeface="Times New Roman" panose="02020603050405020304" pitchFamily="18" charset="0"/>
                        </a:rPr>
                        <a:t>Scritto</a:t>
                      </a:r>
                    </a:p>
                  </a:txBody>
                  <a:tcPr marL="104646" marR="104646"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700">
                          <a:effectLst/>
                          <a:latin typeface="Calibri" panose="020F0502020204030204" pitchFamily="34" charset="0"/>
                          <a:ea typeface="Calibri" panose="020F0502020204030204" pitchFamily="34" charset="0"/>
                          <a:cs typeface="Times New Roman" panose="02020603050405020304" pitchFamily="18" charset="0"/>
                        </a:rPr>
                        <a:t>R</a:t>
                      </a:r>
                    </a:p>
                  </a:txBody>
                  <a:tcPr marL="104646" marR="104646"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700" dirty="0">
                          <a:effectLst/>
                          <a:latin typeface="Calibri" panose="020F0502020204030204" pitchFamily="34" charset="0"/>
                          <a:ea typeface="Calibri" panose="020F0502020204030204" pitchFamily="34" charset="0"/>
                          <a:cs typeface="Times New Roman" panose="02020603050405020304" pitchFamily="18" charset="0"/>
                        </a:rPr>
                        <a:t>550</a:t>
                      </a:r>
                    </a:p>
                  </a:txBody>
                  <a:tcPr marL="104646" marR="104646"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1894081716"/>
                  </a:ext>
                </a:extLst>
              </a:tr>
            </a:tbl>
          </a:graphicData>
        </a:graphic>
      </p:graphicFrame>
    </p:spTree>
    <p:extLst>
      <p:ext uri="{BB962C8B-B14F-4D97-AF65-F5344CB8AC3E}">
        <p14:creationId xmlns:p14="http://schemas.microsoft.com/office/powerpoint/2010/main" val="4098295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8"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Oval 28">
            <a:extLst>
              <a:ext uri="{FF2B5EF4-FFF2-40B4-BE49-F238E27FC236}">
                <a16:creationId xmlns:a16="http://schemas.microsoft.com/office/drawing/2014/main" id="{73F78C3F-1532-43F8-A3EA-15827C6AA9E7}"/>
              </a:ext>
            </a:extLst>
          </p:cNvPr>
          <p:cNvSpPr/>
          <p:nvPr/>
        </p:nvSpPr>
        <p:spPr>
          <a:xfrm>
            <a:off x="450254" y="1629089"/>
            <a:ext cx="3620021" cy="3620021"/>
          </a:xfrm>
          <a:prstGeom prst="ellipse">
            <a:avLst/>
          </a:prstGeom>
          <a:solidFill>
            <a:prstClr val="ltGray"/>
          </a:solidFill>
        </p:spPr>
      </p:sp>
      <p:sp>
        <p:nvSpPr>
          <p:cNvPr id="30" name="Partial Circle 29">
            <a:extLst>
              <a:ext uri="{FF2B5EF4-FFF2-40B4-BE49-F238E27FC236}">
                <a16:creationId xmlns:a16="http://schemas.microsoft.com/office/drawing/2014/main" id="{001DDE6E-90FF-40C6-A9B0-9B10F6746B33}"/>
              </a:ext>
            </a:extLst>
          </p:cNvPr>
          <p:cNvSpPr/>
          <p:nvPr/>
        </p:nvSpPr>
        <p:spPr>
          <a:xfrm>
            <a:off x="450254" y="1629089"/>
            <a:ext cx="3620021" cy="3620021"/>
          </a:xfrm>
          <a:prstGeom prst="pie">
            <a:avLst>
              <a:gd name="adj1" fmla="val 16200000"/>
              <a:gd name="adj2" fmla="val 9720000"/>
            </a:avLst>
          </a:prstGeom>
          <a:solidFill>
            <a:schemeClr val="accent1"/>
          </a:solidFill>
        </p:spPr>
      </p:sp>
      <p:sp>
        <p:nvSpPr>
          <p:cNvPr id="31" name="Oval 30">
            <a:extLst>
              <a:ext uri="{FF2B5EF4-FFF2-40B4-BE49-F238E27FC236}">
                <a16:creationId xmlns:a16="http://schemas.microsoft.com/office/drawing/2014/main" id="{BAE809D2-A42E-4FCE-A400-178D8F084C1F}"/>
              </a:ext>
            </a:extLst>
          </p:cNvPr>
          <p:cNvSpPr/>
          <p:nvPr/>
        </p:nvSpPr>
        <p:spPr>
          <a:xfrm>
            <a:off x="721755" y="1900590"/>
            <a:ext cx="3077019" cy="3077019"/>
          </a:xfrm>
          <a:prstGeom prst="ellipse">
            <a:avLst/>
          </a:prstGeom>
          <a:solidFill>
            <a:prstClr val="white"/>
          </a:solidFill>
        </p:spPr>
      </p:sp>
      <p:pic>
        <p:nvPicPr>
          <p:cNvPr id="21" name="Graphic 20" descr="Segno di spunta">
            <a:extLst>
              <a:ext uri="{FF2B5EF4-FFF2-40B4-BE49-F238E27FC236}">
                <a16:creationId xmlns:a16="http://schemas.microsoft.com/office/drawing/2014/main" id="{EFC6733A-D878-459F-9B23-725DCF3742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10458" y="2389293"/>
            <a:ext cx="2099613" cy="2099613"/>
          </a:xfrm>
          <a:prstGeom prst="rect">
            <a:avLst/>
          </a:prstGeom>
          <a:solidFill>
            <a:prstClr val="white"/>
          </a:solidFill>
        </p:spPr>
      </p:pic>
      <p:sp>
        <p:nvSpPr>
          <p:cNvPr id="4" name="CasellaDiTesto 3">
            <a:extLst>
              <a:ext uri="{FF2B5EF4-FFF2-40B4-BE49-F238E27FC236}">
                <a16:creationId xmlns:a16="http://schemas.microsoft.com/office/drawing/2014/main" id="{5A012D16-1CAA-49D2-84D4-50421847E95E}"/>
              </a:ext>
            </a:extLst>
          </p:cNvPr>
          <p:cNvSpPr txBox="1"/>
          <p:nvPr/>
        </p:nvSpPr>
        <p:spPr>
          <a:xfrm>
            <a:off x="5614875" y="949911"/>
            <a:ext cx="6343345" cy="5400961"/>
          </a:xfrm>
          <a:prstGeom prst="rect">
            <a:avLst/>
          </a:prstGeom>
        </p:spPr>
        <p:txBody>
          <a:bodyPr vert="horz" lIns="91440" tIns="45720" rIns="91440" bIns="45720" rtlCol="0" anchor="ctr">
            <a:normAutofit/>
          </a:bodyPr>
          <a:lstStyle/>
          <a:p>
            <a:pPr>
              <a:lnSpc>
                <a:spcPct val="90000"/>
              </a:lnSpc>
              <a:spcAft>
                <a:spcPts val="600"/>
              </a:spcAft>
            </a:pPr>
            <a:r>
              <a:rPr lang="en-US" sz="1300" dirty="0">
                <a:solidFill>
                  <a:srgbClr val="000000"/>
                </a:solidFill>
              </a:rPr>
              <a:t>Si </a:t>
            </a:r>
            <a:r>
              <a:rPr lang="en-US" sz="1300" dirty="0" err="1">
                <a:solidFill>
                  <a:srgbClr val="000000"/>
                </a:solidFill>
              </a:rPr>
              <a:t>supponga</a:t>
            </a:r>
            <a:r>
              <a:rPr lang="en-US" sz="1300" dirty="0">
                <a:solidFill>
                  <a:srgbClr val="000000"/>
                </a:solidFill>
              </a:rPr>
              <a:t> </a:t>
            </a:r>
            <a:r>
              <a:rPr lang="en-US" sz="1300" dirty="0" err="1">
                <a:solidFill>
                  <a:srgbClr val="000000"/>
                </a:solidFill>
              </a:rPr>
              <a:t>che</a:t>
            </a:r>
            <a:r>
              <a:rPr lang="en-US" sz="1300" dirty="0">
                <a:solidFill>
                  <a:srgbClr val="000000"/>
                </a:solidFill>
              </a:rPr>
              <a:t> in tale </a:t>
            </a:r>
            <a:r>
              <a:rPr lang="en-US" sz="1300" dirty="0" err="1">
                <a:solidFill>
                  <a:srgbClr val="000000"/>
                </a:solidFill>
              </a:rPr>
              <a:t>piattaforma</a:t>
            </a:r>
            <a:r>
              <a:rPr lang="en-US" sz="1300" dirty="0">
                <a:solidFill>
                  <a:srgbClr val="000000"/>
                </a:solidFill>
              </a:rPr>
              <a:t> ci </a:t>
            </a:r>
            <a:r>
              <a:rPr lang="en-US" sz="1300" dirty="0" err="1">
                <a:solidFill>
                  <a:srgbClr val="000000"/>
                </a:solidFill>
              </a:rPr>
              <a:t>siano</a:t>
            </a:r>
            <a:r>
              <a:rPr lang="en-US" sz="1300" dirty="0">
                <a:solidFill>
                  <a:srgbClr val="000000"/>
                </a:solidFill>
              </a:rPr>
              <a:t> circa </a:t>
            </a:r>
            <a:r>
              <a:rPr lang="en-US" sz="1300" b="1" dirty="0">
                <a:solidFill>
                  <a:srgbClr val="000000"/>
                </a:solidFill>
              </a:rPr>
              <a:t>800.000 account </a:t>
            </a:r>
            <a:r>
              <a:rPr lang="en-US" sz="1300" b="1" dirty="0" err="1">
                <a:solidFill>
                  <a:srgbClr val="000000"/>
                </a:solidFill>
              </a:rPr>
              <a:t>utenti</a:t>
            </a:r>
            <a:r>
              <a:rPr lang="en-US" sz="1300" dirty="0">
                <a:solidFill>
                  <a:srgbClr val="000000"/>
                </a:solidFill>
              </a:rPr>
              <a:t>, </a:t>
            </a:r>
            <a:r>
              <a:rPr lang="en-US" sz="1300" dirty="0" err="1">
                <a:solidFill>
                  <a:srgbClr val="000000"/>
                </a:solidFill>
              </a:rPr>
              <a:t>i</a:t>
            </a:r>
            <a:r>
              <a:rPr lang="en-US" sz="1300" dirty="0">
                <a:solidFill>
                  <a:srgbClr val="000000"/>
                </a:solidFill>
              </a:rPr>
              <a:t> </a:t>
            </a:r>
            <a:r>
              <a:rPr lang="en-US" sz="1300" dirty="0" err="1">
                <a:solidFill>
                  <a:srgbClr val="000000"/>
                </a:solidFill>
              </a:rPr>
              <a:t>quali</a:t>
            </a:r>
            <a:r>
              <a:rPr lang="en-US" sz="1300" dirty="0">
                <a:solidFill>
                  <a:srgbClr val="000000"/>
                </a:solidFill>
              </a:rPr>
              <a:t> in media </a:t>
            </a:r>
            <a:r>
              <a:rPr lang="en-US" sz="1300" dirty="0" err="1">
                <a:solidFill>
                  <a:srgbClr val="000000"/>
                </a:solidFill>
              </a:rPr>
              <a:t>possono</a:t>
            </a:r>
            <a:r>
              <a:rPr lang="en-US" sz="1300" dirty="0">
                <a:solidFill>
                  <a:srgbClr val="000000"/>
                </a:solidFill>
              </a:rPr>
              <a:t> </a:t>
            </a:r>
            <a:r>
              <a:rPr lang="en-US" sz="1300" dirty="0" err="1">
                <a:solidFill>
                  <a:srgbClr val="000000"/>
                </a:solidFill>
              </a:rPr>
              <a:t>creare</a:t>
            </a:r>
            <a:r>
              <a:rPr lang="en-US" sz="1300" dirty="0">
                <a:solidFill>
                  <a:srgbClr val="000000"/>
                </a:solidFill>
              </a:rPr>
              <a:t> </a:t>
            </a:r>
            <a:r>
              <a:rPr lang="en-US" sz="1300" b="1" dirty="0">
                <a:solidFill>
                  <a:srgbClr val="000000"/>
                </a:solidFill>
              </a:rPr>
              <a:t>circa 2 playlist</a:t>
            </a:r>
            <a:r>
              <a:rPr lang="en-US" sz="1300" dirty="0">
                <a:solidFill>
                  <a:srgbClr val="000000"/>
                </a:solidFill>
              </a:rPr>
              <a:t>.</a:t>
            </a:r>
          </a:p>
          <a:p>
            <a:pPr>
              <a:lnSpc>
                <a:spcPct val="90000"/>
              </a:lnSpc>
              <a:spcAft>
                <a:spcPts val="600"/>
              </a:spcAft>
            </a:pPr>
            <a:r>
              <a:rPr lang="en-US" sz="1300" dirty="0">
                <a:solidFill>
                  <a:srgbClr val="000000"/>
                </a:solidFill>
              </a:rPr>
              <a:t>La </a:t>
            </a:r>
            <a:r>
              <a:rPr lang="en-US" sz="1300" dirty="0" err="1">
                <a:solidFill>
                  <a:srgbClr val="000000"/>
                </a:solidFill>
              </a:rPr>
              <a:t>maggior</a:t>
            </a:r>
            <a:r>
              <a:rPr lang="en-US" sz="1300" dirty="0">
                <a:solidFill>
                  <a:srgbClr val="000000"/>
                </a:solidFill>
              </a:rPr>
              <a:t> </a:t>
            </a:r>
            <a:r>
              <a:rPr lang="en-US" sz="1300" dirty="0" err="1">
                <a:solidFill>
                  <a:srgbClr val="000000"/>
                </a:solidFill>
              </a:rPr>
              <a:t>parte</a:t>
            </a:r>
            <a:r>
              <a:rPr lang="en-US" sz="1300" dirty="0">
                <a:solidFill>
                  <a:srgbClr val="000000"/>
                </a:solidFill>
              </a:rPr>
              <a:t> </a:t>
            </a:r>
            <a:r>
              <a:rPr lang="en-US" sz="1300" dirty="0" err="1">
                <a:solidFill>
                  <a:srgbClr val="000000"/>
                </a:solidFill>
              </a:rPr>
              <a:t>degli</a:t>
            </a:r>
            <a:r>
              <a:rPr lang="en-US" sz="1300" dirty="0">
                <a:solidFill>
                  <a:srgbClr val="000000"/>
                </a:solidFill>
              </a:rPr>
              <a:t> account </a:t>
            </a:r>
            <a:r>
              <a:rPr lang="en-US" sz="1300" dirty="0" err="1">
                <a:solidFill>
                  <a:srgbClr val="000000"/>
                </a:solidFill>
              </a:rPr>
              <a:t>utente</a:t>
            </a:r>
            <a:r>
              <a:rPr lang="en-US" sz="1300" dirty="0">
                <a:solidFill>
                  <a:srgbClr val="000000"/>
                </a:solidFill>
              </a:rPr>
              <a:t>( </a:t>
            </a:r>
            <a:r>
              <a:rPr lang="en-US" sz="1300" b="1" dirty="0">
                <a:solidFill>
                  <a:srgbClr val="000000"/>
                </a:solidFill>
              </a:rPr>
              <a:t>circa il 70% </a:t>
            </a:r>
            <a:r>
              <a:rPr lang="en-US" sz="1300" dirty="0">
                <a:solidFill>
                  <a:srgbClr val="000000"/>
                </a:solidFill>
              </a:rPr>
              <a:t>) </a:t>
            </a:r>
            <a:r>
              <a:rPr lang="en-US" sz="1300" dirty="0" err="1">
                <a:solidFill>
                  <a:srgbClr val="000000"/>
                </a:solidFill>
              </a:rPr>
              <a:t>crea</a:t>
            </a:r>
            <a:r>
              <a:rPr lang="en-US" sz="1300" dirty="0">
                <a:solidFill>
                  <a:srgbClr val="000000"/>
                </a:solidFill>
              </a:rPr>
              <a:t> playlist private e il restante </a:t>
            </a:r>
            <a:r>
              <a:rPr lang="en-US" sz="1300" dirty="0" err="1">
                <a:solidFill>
                  <a:srgbClr val="000000"/>
                </a:solidFill>
              </a:rPr>
              <a:t>crea</a:t>
            </a:r>
            <a:r>
              <a:rPr lang="en-US" sz="1300" dirty="0">
                <a:solidFill>
                  <a:srgbClr val="000000"/>
                </a:solidFill>
              </a:rPr>
              <a:t> playlist </a:t>
            </a:r>
            <a:r>
              <a:rPr lang="en-US" sz="1300" dirty="0" err="1">
                <a:solidFill>
                  <a:srgbClr val="000000"/>
                </a:solidFill>
              </a:rPr>
              <a:t>pubbliche</a:t>
            </a:r>
            <a:r>
              <a:rPr lang="en-US" sz="1300" dirty="0">
                <a:solidFill>
                  <a:srgbClr val="000000"/>
                </a:solidFill>
              </a:rPr>
              <a:t>.</a:t>
            </a:r>
          </a:p>
          <a:p>
            <a:pPr>
              <a:lnSpc>
                <a:spcPct val="90000"/>
              </a:lnSpc>
              <a:spcAft>
                <a:spcPts val="600"/>
              </a:spcAft>
            </a:pPr>
            <a:r>
              <a:rPr lang="en-US" sz="1300" dirty="0" err="1">
                <a:solidFill>
                  <a:srgbClr val="000000"/>
                </a:solidFill>
              </a:rPr>
              <a:t>Pochi</a:t>
            </a:r>
            <a:r>
              <a:rPr lang="en-US" sz="1300" dirty="0">
                <a:solidFill>
                  <a:srgbClr val="000000"/>
                </a:solidFill>
              </a:rPr>
              <a:t> account </a:t>
            </a:r>
            <a:r>
              <a:rPr lang="en-US" sz="1300" dirty="0" err="1">
                <a:solidFill>
                  <a:srgbClr val="000000"/>
                </a:solidFill>
              </a:rPr>
              <a:t>utente</a:t>
            </a:r>
            <a:r>
              <a:rPr lang="en-US" sz="1300" dirty="0">
                <a:solidFill>
                  <a:srgbClr val="000000"/>
                </a:solidFill>
              </a:rPr>
              <a:t> </a:t>
            </a:r>
            <a:r>
              <a:rPr lang="en-US" sz="1300" dirty="0" err="1">
                <a:solidFill>
                  <a:srgbClr val="000000"/>
                </a:solidFill>
              </a:rPr>
              <a:t>ascoltano</a:t>
            </a:r>
            <a:r>
              <a:rPr lang="en-US" sz="1300" dirty="0">
                <a:solidFill>
                  <a:srgbClr val="000000"/>
                </a:solidFill>
              </a:rPr>
              <a:t> podcast e non tutti </a:t>
            </a:r>
            <a:r>
              <a:rPr lang="en-US" sz="1300" dirty="0" err="1">
                <a:solidFill>
                  <a:srgbClr val="000000"/>
                </a:solidFill>
              </a:rPr>
              <a:t>gli</a:t>
            </a:r>
            <a:r>
              <a:rPr lang="en-US" sz="1300" dirty="0">
                <a:solidFill>
                  <a:srgbClr val="000000"/>
                </a:solidFill>
              </a:rPr>
              <a:t> </a:t>
            </a:r>
            <a:r>
              <a:rPr lang="en-US" sz="1300" dirty="0" err="1">
                <a:solidFill>
                  <a:srgbClr val="000000"/>
                </a:solidFill>
              </a:rPr>
              <a:t>utenti</a:t>
            </a:r>
            <a:r>
              <a:rPr lang="en-US" sz="1300" dirty="0">
                <a:solidFill>
                  <a:srgbClr val="000000"/>
                </a:solidFill>
              </a:rPr>
              <a:t> </a:t>
            </a:r>
            <a:r>
              <a:rPr lang="en-US" sz="1300" dirty="0" err="1">
                <a:solidFill>
                  <a:srgbClr val="000000"/>
                </a:solidFill>
              </a:rPr>
              <a:t>seguono</a:t>
            </a:r>
            <a:r>
              <a:rPr lang="en-US" sz="1300" dirty="0">
                <a:solidFill>
                  <a:srgbClr val="000000"/>
                </a:solidFill>
              </a:rPr>
              <a:t> </a:t>
            </a:r>
            <a:r>
              <a:rPr lang="en-US" sz="1300" dirty="0" err="1">
                <a:solidFill>
                  <a:srgbClr val="000000"/>
                </a:solidFill>
              </a:rPr>
              <a:t>gli</a:t>
            </a:r>
            <a:r>
              <a:rPr lang="en-US" sz="1300" dirty="0">
                <a:solidFill>
                  <a:srgbClr val="000000"/>
                </a:solidFill>
              </a:rPr>
              <a:t> </a:t>
            </a:r>
            <a:r>
              <a:rPr lang="en-US" sz="1300" dirty="0" err="1">
                <a:solidFill>
                  <a:srgbClr val="000000"/>
                </a:solidFill>
              </a:rPr>
              <a:t>artisti</a:t>
            </a:r>
            <a:r>
              <a:rPr lang="en-US" sz="1300" dirty="0">
                <a:solidFill>
                  <a:srgbClr val="000000"/>
                </a:solidFill>
              </a:rPr>
              <a:t> </a:t>
            </a:r>
            <a:r>
              <a:rPr lang="en-US" sz="1300" dirty="0" err="1">
                <a:solidFill>
                  <a:srgbClr val="000000"/>
                </a:solidFill>
              </a:rPr>
              <a:t>presenti</a:t>
            </a:r>
            <a:r>
              <a:rPr lang="en-US" sz="1300" dirty="0">
                <a:solidFill>
                  <a:srgbClr val="000000"/>
                </a:solidFill>
              </a:rPr>
              <a:t> in tale </a:t>
            </a:r>
            <a:r>
              <a:rPr lang="en-US" sz="1300" dirty="0" err="1">
                <a:solidFill>
                  <a:srgbClr val="000000"/>
                </a:solidFill>
              </a:rPr>
              <a:t>piattaforma</a:t>
            </a:r>
            <a:r>
              <a:rPr lang="en-US" sz="1300" dirty="0">
                <a:solidFill>
                  <a:srgbClr val="000000"/>
                </a:solidFill>
              </a:rPr>
              <a:t>.</a:t>
            </a:r>
          </a:p>
          <a:p>
            <a:pPr>
              <a:lnSpc>
                <a:spcPct val="90000"/>
              </a:lnSpc>
              <a:spcAft>
                <a:spcPts val="600"/>
              </a:spcAft>
            </a:pPr>
            <a:r>
              <a:rPr lang="en-US" sz="1300" dirty="0" err="1">
                <a:solidFill>
                  <a:srgbClr val="000000"/>
                </a:solidFill>
              </a:rPr>
              <a:t>Ogni</a:t>
            </a:r>
            <a:r>
              <a:rPr lang="en-US" sz="1300" dirty="0">
                <a:solidFill>
                  <a:srgbClr val="000000"/>
                </a:solidFill>
              </a:rPr>
              <a:t> account </a:t>
            </a:r>
            <a:r>
              <a:rPr lang="en-US" sz="1300" dirty="0" err="1">
                <a:solidFill>
                  <a:srgbClr val="000000"/>
                </a:solidFill>
              </a:rPr>
              <a:t>utente</a:t>
            </a:r>
            <a:r>
              <a:rPr lang="en-US" sz="1300" dirty="0">
                <a:solidFill>
                  <a:srgbClr val="000000"/>
                </a:solidFill>
              </a:rPr>
              <a:t> </a:t>
            </a:r>
            <a:r>
              <a:rPr lang="en-US" sz="1300" dirty="0" err="1">
                <a:solidFill>
                  <a:srgbClr val="000000"/>
                </a:solidFill>
              </a:rPr>
              <a:t>può</a:t>
            </a:r>
            <a:r>
              <a:rPr lang="en-US" sz="1300" dirty="0">
                <a:solidFill>
                  <a:srgbClr val="000000"/>
                </a:solidFill>
              </a:rPr>
              <a:t> </a:t>
            </a:r>
            <a:r>
              <a:rPr lang="en-US" sz="1300" dirty="0" err="1">
                <a:solidFill>
                  <a:srgbClr val="000000"/>
                </a:solidFill>
              </a:rPr>
              <a:t>realizzare</a:t>
            </a:r>
            <a:r>
              <a:rPr lang="en-US" sz="1300" dirty="0">
                <a:solidFill>
                  <a:srgbClr val="000000"/>
                </a:solidFill>
              </a:rPr>
              <a:t> </a:t>
            </a:r>
            <a:r>
              <a:rPr lang="en-US" sz="1300" dirty="0" err="1">
                <a:solidFill>
                  <a:srgbClr val="000000"/>
                </a:solidFill>
              </a:rPr>
              <a:t>nessuna</a:t>
            </a:r>
            <a:r>
              <a:rPr lang="en-US" sz="1300" dirty="0">
                <a:solidFill>
                  <a:srgbClr val="000000"/>
                </a:solidFill>
              </a:rPr>
              <a:t> o una </a:t>
            </a:r>
            <a:r>
              <a:rPr lang="en-US" sz="1300" dirty="0" err="1">
                <a:solidFill>
                  <a:srgbClr val="000000"/>
                </a:solidFill>
              </a:rPr>
              <a:t>stazione</a:t>
            </a:r>
            <a:r>
              <a:rPr lang="en-US" sz="1300" dirty="0">
                <a:solidFill>
                  <a:srgbClr val="000000"/>
                </a:solidFill>
              </a:rPr>
              <a:t> radio e per </a:t>
            </a:r>
            <a:r>
              <a:rPr lang="en-US" sz="1300" dirty="0" err="1">
                <a:solidFill>
                  <a:srgbClr val="000000"/>
                </a:solidFill>
              </a:rPr>
              <a:t>ciascuna</a:t>
            </a:r>
            <a:r>
              <a:rPr lang="en-US" sz="1300" dirty="0">
                <a:solidFill>
                  <a:srgbClr val="000000"/>
                </a:solidFill>
              </a:rPr>
              <a:t> di </a:t>
            </a:r>
            <a:r>
              <a:rPr lang="en-US" sz="1300" dirty="0" err="1">
                <a:solidFill>
                  <a:srgbClr val="000000"/>
                </a:solidFill>
              </a:rPr>
              <a:t>esse</a:t>
            </a:r>
            <a:r>
              <a:rPr lang="en-US" sz="1300" dirty="0">
                <a:solidFill>
                  <a:srgbClr val="000000"/>
                </a:solidFill>
              </a:rPr>
              <a:t> ci </a:t>
            </a:r>
            <a:r>
              <a:rPr lang="en-US" sz="1300" dirty="0" err="1">
                <a:solidFill>
                  <a:srgbClr val="000000"/>
                </a:solidFill>
              </a:rPr>
              <a:t>sono</a:t>
            </a:r>
            <a:r>
              <a:rPr lang="en-US" sz="1300" dirty="0">
                <a:solidFill>
                  <a:srgbClr val="000000"/>
                </a:solidFill>
              </a:rPr>
              <a:t> </a:t>
            </a:r>
            <a:r>
              <a:rPr lang="en-US" sz="1300" dirty="0" err="1">
                <a:solidFill>
                  <a:srgbClr val="000000"/>
                </a:solidFill>
              </a:rPr>
              <a:t>almeno</a:t>
            </a:r>
            <a:r>
              <a:rPr lang="en-US" sz="1300" dirty="0">
                <a:solidFill>
                  <a:srgbClr val="000000"/>
                </a:solidFill>
              </a:rPr>
              <a:t> </a:t>
            </a:r>
            <a:r>
              <a:rPr lang="en-US" sz="1300" b="1" dirty="0">
                <a:solidFill>
                  <a:srgbClr val="000000"/>
                </a:solidFill>
              </a:rPr>
              <a:t>1000 </a:t>
            </a:r>
            <a:r>
              <a:rPr lang="en-US" sz="1300" b="1" dirty="0" err="1">
                <a:solidFill>
                  <a:srgbClr val="000000"/>
                </a:solidFill>
              </a:rPr>
              <a:t>brani</a:t>
            </a:r>
            <a:r>
              <a:rPr lang="en-US" sz="1300" dirty="0">
                <a:solidFill>
                  <a:srgbClr val="000000"/>
                </a:solidFill>
              </a:rPr>
              <a:t>. </a:t>
            </a:r>
          </a:p>
          <a:p>
            <a:pPr>
              <a:lnSpc>
                <a:spcPct val="90000"/>
              </a:lnSpc>
              <a:spcAft>
                <a:spcPts val="600"/>
              </a:spcAft>
            </a:pPr>
            <a:r>
              <a:rPr lang="en-US" sz="1300" dirty="0" err="1">
                <a:solidFill>
                  <a:srgbClr val="000000"/>
                </a:solidFill>
              </a:rPr>
              <a:t>Ogni</a:t>
            </a:r>
            <a:r>
              <a:rPr lang="en-US" sz="1300" dirty="0">
                <a:solidFill>
                  <a:srgbClr val="000000"/>
                </a:solidFill>
              </a:rPr>
              <a:t> playlist è </a:t>
            </a:r>
            <a:r>
              <a:rPr lang="en-US" sz="1300" dirty="0" err="1">
                <a:solidFill>
                  <a:srgbClr val="000000"/>
                </a:solidFill>
              </a:rPr>
              <a:t>costituita</a:t>
            </a:r>
            <a:r>
              <a:rPr lang="en-US" sz="1300" dirty="0">
                <a:solidFill>
                  <a:srgbClr val="000000"/>
                </a:solidFill>
              </a:rPr>
              <a:t> da </a:t>
            </a:r>
            <a:r>
              <a:rPr lang="en-US" sz="1300" b="1" dirty="0">
                <a:solidFill>
                  <a:srgbClr val="000000"/>
                </a:solidFill>
              </a:rPr>
              <a:t>circa 3500 </a:t>
            </a:r>
            <a:r>
              <a:rPr lang="en-US" sz="1300" b="1" dirty="0" err="1">
                <a:solidFill>
                  <a:srgbClr val="000000"/>
                </a:solidFill>
              </a:rPr>
              <a:t>brani</a:t>
            </a:r>
            <a:r>
              <a:rPr lang="en-US" sz="1300" dirty="0">
                <a:solidFill>
                  <a:srgbClr val="000000"/>
                </a:solidFill>
              </a:rPr>
              <a:t>. </a:t>
            </a:r>
          </a:p>
          <a:p>
            <a:pPr>
              <a:lnSpc>
                <a:spcPct val="90000"/>
              </a:lnSpc>
              <a:spcAft>
                <a:spcPts val="600"/>
              </a:spcAft>
            </a:pPr>
            <a:r>
              <a:rPr lang="en-US" sz="1300" dirty="0">
                <a:solidFill>
                  <a:srgbClr val="000000"/>
                </a:solidFill>
              </a:rPr>
              <a:t>Un </a:t>
            </a:r>
            <a:r>
              <a:rPr lang="en-US" sz="1300" dirty="0" err="1">
                <a:solidFill>
                  <a:srgbClr val="000000"/>
                </a:solidFill>
              </a:rPr>
              <a:t>artista</a:t>
            </a:r>
            <a:r>
              <a:rPr lang="en-US" sz="1300" dirty="0">
                <a:solidFill>
                  <a:srgbClr val="000000"/>
                </a:solidFill>
              </a:rPr>
              <a:t> produce circa </a:t>
            </a:r>
            <a:r>
              <a:rPr lang="en-US" sz="1300" b="1" dirty="0">
                <a:solidFill>
                  <a:srgbClr val="000000"/>
                </a:solidFill>
              </a:rPr>
              <a:t>50 album</a:t>
            </a:r>
            <a:r>
              <a:rPr lang="en-US" sz="1300" dirty="0">
                <a:solidFill>
                  <a:srgbClr val="000000"/>
                </a:solidFill>
              </a:rPr>
              <a:t>.</a:t>
            </a:r>
          </a:p>
          <a:p>
            <a:pPr>
              <a:lnSpc>
                <a:spcPct val="90000"/>
              </a:lnSpc>
              <a:spcAft>
                <a:spcPts val="600"/>
              </a:spcAft>
            </a:pPr>
            <a:r>
              <a:rPr lang="en-US" sz="1300" dirty="0">
                <a:solidFill>
                  <a:srgbClr val="000000"/>
                </a:solidFill>
              </a:rPr>
              <a:t>In tale </a:t>
            </a:r>
            <a:r>
              <a:rPr lang="en-US" sz="1300" dirty="0" err="1">
                <a:solidFill>
                  <a:srgbClr val="000000"/>
                </a:solidFill>
              </a:rPr>
              <a:t>piattaforma</a:t>
            </a:r>
            <a:r>
              <a:rPr lang="en-US" sz="1300" dirty="0">
                <a:solidFill>
                  <a:srgbClr val="000000"/>
                </a:solidFill>
              </a:rPr>
              <a:t> </a:t>
            </a:r>
            <a:r>
              <a:rPr lang="en-US" sz="1300" dirty="0" err="1">
                <a:solidFill>
                  <a:srgbClr val="000000"/>
                </a:solidFill>
              </a:rPr>
              <a:t>abbiamo</a:t>
            </a:r>
            <a:r>
              <a:rPr lang="en-US" sz="1300" dirty="0">
                <a:solidFill>
                  <a:srgbClr val="000000"/>
                </a:solidFill>
              </a:rPr>
              <a:t> circa </a:t>
            </a:r>
            <a:r>
              <a:rPr lang="en-US" sz="1300" b="1" dirty="0">
                <a:solidFill>
                  <a:srgbClr val="000000"/>
                </a:solidFill>
              </a:rPr>
              <a:t>250.000 album</a:t>
            </a:r>
            <a:r>
              <a:rPr lang="en-US" sz="1300" dirty="0">
                <a:solidFill>
                  <a:srgbClr val="000000"/>
                </a:solidFill>
              </a:rPr>
              <a:t>, </a:t>
            </a:r>
            <a:r>
              <a:rPr lang="en-US" sz="1300" dirty="0" err="1">
                <a:solidFill>
                  <a:srgbClr val="000000"/>
                </a:solidFill>
              </a:rPr>
              <a:t>ognuno</a:t>
            </a:r>
            <a:r>
              <a:rPr lang="en-US" sz="1300" dirty="0">
                <a:solidFill>
                  <a:srgbClr val="000000"/>
                </a:solidFill>
              </a:rPr>
              <a:t> di </a:t>
            </a:r>
            <a:r>
              <a:rPr lang="en-US" sz="1300" dirty="0" err="1">
                <a:solidFill>
                  <a:srgbClr val="000000"/>
                </a:solidFill>
              </a:rPr>
              <a:t>essi</a:t>
            </a:r>
            <a:r>
              <a:rPr lang="en-US" sz="1300" dirty="0">
                <a:solidFill>
                  <a:srgbClr val="000000"/>
                </a:solidFill>
              </a:rPr>
              <a:t> è </a:t>
            </a:r>
            <a:r>
              <a:rPr lang="en-US" sz="1300" dirty="0" err="1">
                <a:solidFill>
                  <a:srgbClr val="000000"/>
                </a:solidFill>
              </a:rPr>
              <a:t>composto</a:t>
            </a:r>
            <a:r>
              <a:rPr lang="en-US" sz="1300" dirty="0">
                <a:solidFill>
                  <a:srgbClr val="000000"/>
                </a:solidFill>
              </a:rPr>
              <a:t> da </a:t>
            </a:r>
            <a:r>
              <a:rPr lang="en-US" sz="1300" b="1" dirty="0">
                <a:solidFill>
                  <a:srgbClr val="000000"/>
                </a:solidFill>
              </a:rPr>
              <a:t>11 </a:t>
            </a:r>
            <a:r>
              <a:rPr lang="en-US" sz="1300" b="1" dirty="0" err="1">
                <a:solidFill>
                  <a:srgbClr val="000000"/>
                </a:solidFill>
              </a:rPr>
              <a:t>brani</a:t>
            </a:r>
            <a:r>
              <a:rPr lang="en-US" sz="1300" dirty="0">
                <a:solidFill>
                  <a:srgbClr val="000000"/>
                </a:solidFill>
              </a:rPr>
              <a:t>, per un </a:t>
            </a:r>
            <a:r>
              <a:rPr lang="en-US" sz="1300" dirty="0" err="1">
                <a:solidFill>
                  <a:srgbClr val="000000"/>
                </a:solidFill>
              </a:rPr>
              <a:t>totale</a:t>
            </a:r>
            <a:r>
              <a:rPr lang="en-US" sz="1300" dirty="0">
                <a:solidFill>
                  <a:srgbClr val="000000"/>
                </a:solidFill>
              </a:rPr>
              <a:t> di </a:t>
            </a:r>
            <a:r>
              <a:rPr lang="en-US" sz="1300" b="1" dirty="0">
                <a:solidFill>
                  <a:srgbClr val="000000"/>
                </a:solidFill>
              </a:rPr>
              <a:t>2.750.000 </a:t>
            </a:r>
            <a:r>
              <a:rPr lang="en-US" sz="1300" b="1" dirty="0" err="1">
                <a:solidFill>
                  <a:srgbClr val="000000"/>
                </a:solidFill>
              </a:rPr>
              <a:t>brani</a:t>
            </a:r>
            <a:r>
              <a:rPr lang="en-US" sz="1300" b="1" dirty="0">
                <a:solidFill>
                  <a:srgbClr val="000000"/>
                </a:solidFill>
              </a:rPr>
              <a:t> </a:t>
            </a:r>
            <a:r>
              <a:rPr lang="en-US" sz="1300" dirty="0" err="1">
                <a:solidFill>
                  <a:srgbClr val="000000"/>
                </a:solidFill>
              </a:rPr>
              <a:t>sull’intera</a:t>
            </a:r>
            <a:r>
              <a:rPr lang="en-US" sz="1300" dirty="0">
                <a:solidFill>
                  <a:srgbClr val="000000"/>
                </a:solidFill>
              </a:rPr>
              <a:t> </a:t>
            </a:r>
            <a:r>
              <a:rPr lang="en-US" sz="1300" dirty="0" err="1">
                <a:solidFill>
                  <a:srgbClr val="000000"/>
                </a:solidFill>
              </a:rPr>
              <a:t>piattaforma</a:t>
            </a:r>
            <a:r>
              <a:rPr lang="en-US" sz="1300" dirty="0">
                <a:solidFill>
                  <a:srgbClr val="000000"/>
                </a:solidFill>
              </a:rPr>
              <a:t>.</a:t>
            </a:r>
          </a:p>
          <a:p>
            <a:pPr>
              <a:lnSpc>
                <a:spcPct val="90000"/>
              </a:lnSpc>
              <a:spcAft>
                <a:spcPts val="600"/>
              </a:spcAft>
            </a:pPr>
            <a:r>
              <a:rPr lang="en-US" sz="1300" dirty="0">
                <a:solidFill>
                  <a:srgbClr val="000000"/>
                </a:solidFill>
              </a:rPr>
              <a:t>Se ci </a:t>
            </a:r>
            <a:r>
              <a:rPr lang="en-US" sz="1300" dirty="0" err="1">
                <a:solidFill>
                  <a:srgbClr val="000000"/>
                </a:solidFill>
              </a:rPr>
              <a:t>basiamo</a:t>
            </a:r>
            <a:r>
              <a:rPr lang="en-US" sz="1300" dirty="0">
                <a:solidFill>
                  <a:srgbClr val="000000"/>
                </a:solidFill>
              </a:rPr>
              <a:t> </a:t>
            </a:r>
            <a:r>
              <a:rPr lang="en-US" sz="1300" dirty="0" err="1">
                <a:solidFill>
                  <a:srgbClr val="000000"/>
                </a:solidFill>
              </a:rPr>
              <a:t>sul</a:t>
            </a:r>
            <a:r>
              <a:rPr lang="en-US" sz="1300" dirty="0">
                <a:solidFill>
                  <a:srgbClr val="000000"/>
                </a:solidFill>
              </a:rPr>
              <a:t> </a:t>
            </a:r>
            <a:r>
              <a:rPr lang="en-US" sz="1300" dirty="0" err="1">
                <a:solidFill>
                  <a:srgbClr val="000000"/>
                </a:solidFill>
              </a:rPr>
              <a:t>concetto</a:t>
            </a:r>
            <a:r>
              <a:rPr lang="en-US" sz="1300" dirty="0">
                <a:solidFill>
                  <a:srgbClr val="000000"/>
                </a:solidFill>
              </a:rPr>
              <a:t> </a:t>
            </a:r>
            <a:r>
              <a:rPr lang="en-US" sz="1300" dirty="0" err="1">
                <a:solidFill>
                  <a:srgbClr val="000000"/>
                </a:solidFill>
              </a:rPr>
              <a:t>che</a:t>
            </a:r>
            <a:r>
              <a:rPr lang="en-US" sz="1300" dirty="0">
                <a:solidFill>
                  <a:srgbClr val="000000"/>
                </a:solidFill>
              </a:rPr>
              <a:t> un </a:t>
            </a:r>
            <a:r>
              <a:rPr lang="en-US" sz="1300" dirty="0" err="1">
                <a:solidFill>
                  <a:srgbClr val="000000"/>
                </a:solidFill>
              </a:rPr>
              <a:t>artista</a:t>
            </a:r>
            <a:r>
              <a:rPr lang="en-US" sz="1300" dirty="0">
                <a:solidFill>
                  <a:srgbClr val="000000"/>
                </a:solidFill>
              </a:rPr>
              <a:t>  produce 50 album e </a:t>
            </a:r>
            <a:r>
              <a:rPr lang="en-US" sz="1300" dirty="0" err="1">
                <a:solidFill>
                  <a:srgbClr val="000000"/>
                </a:solidFill>
              </a:rPr>
              <a:t>ognuno</a:t>
            </a:r>
            <a:r>
              <a:rPr lang="en-US" sz="1300" dirty="0">
                <a:solidFill>
                  <a:srgbClr val="000000"/>
                </a:solidFill>
              </a:rPr>
              <a:t> di </a:t>
            </a:r>
            <a:r>
              <a:rPr lang="en-US" sz="1300" dirty="0" err="1">
                <a:solidFill>
                  <a:srgbClr val="000000"/>
                </a:solidFill>
              </a:rPr>
              <a:t>essi</a:t>
            </a:r>
            <a:r>
              <a:rPr lang="en-US" sz="1300" dirty="0">
                <a:solidFill>
                  <a:srgbClr val="000000"/>
                </a:solidFill>
              </a:rPr>
              <a:t> </a:t>
            </a:r>
            <a:r>
              <a:rPr lang="en-US" sz="1300" dirty="0" err="1">
                <a:solidFill>
                  <a:srgbClr val="000000"/>
                </a:solidFill>
              </a:rPr>
              <a:t>contiene</a:t>
            </a:r>
            <a:r>
              <a:rPr lang="en-US" sz="1300" dirty="0">
                <a:solidFill>
                  <a:srgbClr val="000000"/>
                </a:solidFill>
              </a:rPr>
              <a:t> 11 </a:t>
            </a:r>
            <a:r>
              <a:rPr lang="en-US" sz="1300" dirty="0" err="1">
                <a:solidFill>
                  <a:srgbClr val="000000"/>
                </a:solidFill>
              </a:rPr>
              <a:t>brani</a:t>
            </a:r>
            <a:r>
              <a:rPr lang="en-US" sz="1300" dirty="0">
                <a:solidFill>
                  <a:srgbClr val="000000"/>
                </a:solidFill>
              </a:rPr>
              <a:t> </a:t>
            </a:r>
            <a:r>
              <a:rPr lang="en-US" sz="1300" dirty="0" err="1">
                <a:solidFill>
                  <a:srgbClr val="000000"/>
                </a:solidFill>
              </a:rPr>
              <a:t>allora</a:t>
            </a:r>
            <a:r>
              <a:rPr lang="en-US" sz="1300" dirty="0">
                <a:solidFill>
                  <a:srgbClr val="000000"/>
                </a:solidFill>
              </a:rPr>
              <a:t> </a:t>
            </a:r>
            <a:r>
              <a:rPr lang="en-US" sz="1300" dirty="0" err="1">
                <a:solidFill>
                  <a:srgbClr val="000000"/>
                </a:solidFill>
              </a:rPr>
              <a:t>possiamo</a:t>
            </a:r>
            <a:r>
              <a:rPr lang="en-US" sz="1300" dirty="0">
                <a:solidFill>
                  <a:srgbClr val="000000"/>
                </a:solidFill>
              </a:rPr>
              <a:t> </a:t>
            </a:r>
            <a:r>
              <a:rPr lang="en-US" sz="1300" dirty="0" err="1">
                <a:solidFill>
                  <a:srgbClr val="000000"/>
                </a:solidFill>
              </a:rPr>
              <a:t>concludere</a:t>
            </a:r>
            <a:r>
              <a:rPr lang="en-US" sz="1300" dirty="0">
                <a:solidFill>
                  <a:srgbClr val="000000"/>
                </a:solidFill>
              </a:rPr>
              <a:t> </a:t>
            </a:r>
            <a:r>
              <a:rPr lang="en-US" sz="1300" dirty="0" err="1">
                <a:solidFill>
                  <a:srgbClr val="000000"/>
                </a:solidFill>
              </a:rPr>
              <a:t>dicendo</a:t>
            </a:r>
            <a:r>
              <a:rPr lang="en-US" sz="1300" dirty="0">
                <a:solidFill>
                  <a:srgbClr val="000000"/>
                </a:solidFill>
              </a:rPr>
              <a:t> </a:t>
            </a:r>
            <a:r>
              <a:rPr lang="en-US" sz="1300" dirty="0" err="1">
                <a:solidFill>
                  <a:srgbClr val="000000"/>
                </a:solidFill>
              </a:rPr>
              <a:t>che</a:t>
            </a:r>
            <a:r>
              <a:rPr lang="en-US" sz="1300" dirty="0">
                <a:solidFill>
                  <a:srgbClr val="000000"/>
                </a:solidFill>
              </a:rPr>
              <a:t> un </a:t>
            </a:r>
            <a:r>
              <a:rPr lang="en-US" sz="1300" dirty="0" err="1">
                <a:solidFill>
                  <a:srgbClr val="000000"/>
                </a:solidFill>
              </a:rPr>
              <a:t>artista</a:t>
            </a:r>
            <a:r>
              <a:rPr lang="en-US" sz="1300" dirty="0">
                <a:solidFill>
                  <a:srgbClr val="000000"/>
                </a:solidFill>
              </a:rPr>
              <a:t> scrive circa </a:t>
            </a:r>
            <a:r>
              <a:rPr lang="en-US" sz="1300" b="1" dirty="0">
                <a:solidFill>
                  <a:srgbClr val="000000"/>
                </a:solidFill>
              </a:rPr>
              <a:t>550 canzoni</a:t>
            </a:r>
            <a:r>
              <a:rPr lang="en-US" sz="1300" dirty="0">
                <a:solidFill>
                  <a:srgbClr val="000000"/>
                </a:solidFill>
              </a:rPr>
              <a:t>.</a:t>
            </a:r>
          </a:p>
        </p:txBody>
      </p:sp>
    </p:spTree>
    <p:extLst>
      <p:ext uri="{BB962C8B-B14F-4D97-AF65-F5344CB8AC3E}">
        <p14:creationId xmlns:p14="http://schemas.microsoft.com/office/powerpoint/2010/main" val="4200418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CasellaDiTesto 3">
            <a:extLst>
              <a:ext uri="{FF2B5EF4-FFF2-40B4-BE49-F238E27FC236}">
                <a16:creationId xmlns:a16="http://schemas.microsoft.com/office/drawing/2014/main" id="{776FAC0B-21B3-48EE-B153-C4CEE5B2BB0A}"/>
              </a:ext>
            </a:extLst>
          </p:cNvPr>
          <p:cNvSpPr txBox="1"/>
          <p:nvPr/>
        </p:nvSpPr>
        <p:spPr>
          <a:xfrm>
            <a:off x="838200" y="365125"/>
            <a:ext cx="5393361" cy="1325563"/>
          </a:xfrm>
          <a:prstGeom prst="rect">
            <a:avLst/>
          </a:prstGeom>
        </p:spPr>
        <p:txBody>
          <a:bodyPr vert="horz" lIns="91440" tIns="45720" rIns="91440" bIns="45720" rtlCol="0" anchor="ctr">
            <a:normAutofit/>
          </a:bodyPr>
          <a:lstStyle/>
          <a:p>
            <a:pPr>
              <a:lnSpc>
                <a:spcPct val="90000"/>
              </a:lnSpc>
              <a:spcBef>
                <a:spcPct val="0"/>
              </a:spcBef>
              <a:spcAft>
                <a:spcPts val="600"/>
              </a:spcAft>
            </a:pPr>
            <a:endParaRPr lang="en-US" sz="3700" b="1" u="sng" kern="1200" dirty="0">
              <a:solidFill>
                <a:schemeClr val="tx1"/>
              </a:solidFill>
              <a:latin typeface="+mj-lt"/>
              <a:ea typeface="+mj-ea"/>
              <a:cs typeface="+mj-cs"/>
            </a:endParaRPr>
          </a:p>
          <a:p>
            <a:pPr>
              <a:lnSpc>
                <a:spcPct val="90000"/>
              </a:lnSpc>
              <a:spcBef>
                <a:spcPct val="0"/>
              </a:spcBef>
              <a:spcAft>
                <a:spcPts val="600"/>
              </a:spcAft>
            </a:pPr>
            <a:r>
              <a:rPr lang="en-US" sz="3700" b="1" u="sng" kern="1200" dirty="0">
                <a:solidFill>
                  <a:schemeClr val="tx1"/>
                </a:solidFill>
                <a:latin typeface="+mj-lt"/>
                <a:ea typeface="+mj-ea"/>
                <a:cs typeface="+mj-cs"/>
              </a:rPr>
              <a:t>OPERAZIONI:</a:t>
            </a:r>
          </a:p>
          <a:p>
            <a:pPr>
              <a:lnSpc>
                <a:spcPct val="90000"/>
              </a:lnSpc>
              <a:spcBef>
                <a:spcPct val="0"/>
              </a:spcBef>
              <a:spcAft>
                <a:spcPts val="600"/>
              </a:spcAft>
            </a:pPr>
            <a:endParaRPr lang="en-US" sz="3700" b="1" u="sng" kern="1200" dirty="0">
              <a:solidFill>
                <a:schemeClr val="tx1"/>
              </a:solidFill>
              <a:latin typeface="+mj-lt"/>
              <a:ea typeface="+mj-ea"/>
              <a:cs typeface="+mj-cs"/>
            </a:endParaRPr>
          </a:p>
          <a:p>
            <a:pPr>
              <a:lnSpc>
                <a:spcPct val="90000"/>
              </a:lnSpc>
              <a:spcBef>
                <a:spcPct val="0"/>
              </a:spcBef>
              <a:spcAft>
                <a:spcPts val="600"/>
              </a:spcAft>
            </a:pPr>
            <a:endParaRPr lang="en-US" sz="3700" kern="1200" dirty="0">
              <a:solidFill>
                <a:schemeClr val="tx1"/>
              </a:solidFill>
              <a:latin typeface="+mj-lt"/>
              <a:ea typeface="+mj-ea"/>
              <a:cs typeface="+mj-cs"/>
            </a:endParaRPr>
          </a:p>
          <a:p>
            <a:pPr>
              <a:lnSpc>
                <a:spcPct val="90000"/>
              </a:lnSpc>
              <a:spcBef>
                <a:spcPct val="0"/>
              </a:spcBef>
              <a:spcAft>
                <a:spcPts val="600"/>
              </a:spcAft>
            </a:pPr>
            <a:endParaRPr lang="en-US" sz="3700" kern="1200" dirty="0">
              <a:solidFill>
                <a:schemeClr val="tx1"/>
              </a:solidFill>
              <a:latin typeface="+mj-lt"/>
              <a:ea typeface="+mj-ea"/>
              <a:cs typeface="+mj-cs"/>
            </a:endParaRPr>
          </a:p>
        </p:txBody>
      </p:sp>
      <p:sp>
        <p:nvSpPr>
          <p:cNvPr id="27" name="Freeform: Shape 26">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CasellaDiTesto 5">
            <a:extLst>
              <a:ext uri="{FF2B5EF4-FFF2-40B4-BE49-F238E27FC236}">
                <a16:creationId xmlns:a16="http://schemas.microsoft.com/office/drawing/2014/main" id="{26BE54F1-95F8-4865-BEA6-B8FEF7B3AC97}"/>
              </a:ext>
            </a:extLst>
          </p:cNvPr>
          <p:cNvSpPr txBox="1"/>
          <p:nvPr/>
        </p:nvSpPr>
        <p:spPr>
          <a:xfrm>
            <a:off x="753136" y="1518701"/>
            <a:ext cx="5393361" cy="4351338"/>
          </a:xfrm>
          <a:prstGeom prst="rect">
            <a:avLst/>
          </a:prstGeom>
        </p:spPr>
        <p:txBody>
          <a:bodyPr vert="horz" lIns="91440" tIns="45720" rIns="91440" bIns="45720" rtlCol="0">
            <a:normAutofit fontScale="92500" lnSpcReduction="20000"/>
          </a:bodyPr>
          <a:lstStyle/>
          <a:p>
            <a:pPr indent="-228600">
              <a:lnSpc>
                <a:spcPct val="90000"/>
              </a:lnSpc>
              <a:spcAft>
                <a:spcPts val="600"/>
              </a:spcAft>
              <a:buFont typeface="Arial" panose="020B0604020202020204" pitchFamily="34" charset="0"/>
              <a:buChar char="•"/>
            </a:pPr>
            <a:r>
              <a:rPr lang="en-US" sz="2000" b="1" u="sng" dirty="0"/>
              <a:t>Operazione1</a:t>
            </a:r>
            <a:r>
              <a:rPr lang="en-US" sz="2000" dirty="0"/>
              <a:t>: </a:t>
            </a:r>
            <a:r>
              <a:rPr lang="en-US" sz="2000" dirty="0" err="1"/>
              <a:t>Creare</a:t>
            </a:r>
            <a:r>
              <a:rPr lang="en-US" sz="2000" dirty="0"/>
              <a:t> un account </a:t>
            </a:r>
            <a:r>
              <a:rPr lang="en-US" sz="2000" dirty="0" err="1"/>
              <a:t>utente</a:t>
            </a:r>
            <a:r>
              <a:rPr lang="en-US" sz="2000" dirty="0"/>
              <a:t>.</a:t>
            </a:r>
          </a:p>
          <a:p>
            <a:pPr indent="-228600">
              <a:lnSpc>
                <a:spcPct val="90000"/>
              </a:lnSpc>
              <a:spcAft>
                <a:spcPts val="600"/>
              </a:spcAft>
              <a:buFont typeface="Arial" panose="020B0604020202020204" pitchFamily="34" charset="0"/>
              <a:buChar char="•"/>
            </a:pPr>
            <a:r>
              <a:rPr lang="en-US" sz="2000" b="1" u="sng" dirty="0"/>
              <a:t>Operazione2</a:t>
            </a:r>
            <a:r>
              <a:rPr lang="en-US" sz="2000" dirty="0"/>
              <a:t>: </a:t>
            </a:r>
            <a:r>
              <a:rPr lang="en-US" sz="2000" dirty="0" err="1"/>
              <a:t>Leggere</a:t>
            </a:r>
            <a:r>
              <a:rPr lang="en-US" sz="2000" dirty="0"/>
              <a:t> il </a:t>
            </a:r>
            <a:r>
              <a:rPr lang="en-US" sz="2000" dirty="0" err="1"/>
              <a:t>numero</a:t>
            </a:r>
            <a:r>
              <a:rPr lang="en-US" sz="2000" dirty="0"/>
              <a:t> di </a:t>
            </a:r>
            <a:r>
              <a:rPr lang="en-US" sz="2000" dirty="0" err="1"/>
              <a:t>brani</a:t>
            </a:r>
            <a:r>
              <a:rPr lang="en-US" sz="2000" dirty="0"/>
              <a:t> </a:t>
            </a:r>
            <a:r>
              <a:rPr lang="en-US" sz="2000" dirty="0" err="1"/>
              <a:t>presenti</a:t>
            </a:r>
            <a:r>
              <a:rPr lang="en-US" sz="2000" dirty="0"/>
              <a:t>  in una playlist.</a:t>
            </a:r>
          </a:p>
          <a:p>
            <a:pPr indent="-228600">
              <a:lnSpc>
                <a:spcPct val="90000"/>
              </a:lnSpc>
              <a:spcAft>
                <a:spcPts val="600"/>
              </a:spcAft>
              <a:buFont typeface="Arial" panose="020B0604020202020204" pitchFamily="34" charset="0"/>
              <a:buChar char="•"/>
            </a:pPr>
            <a:r>
              <a:rPr lang="en-US" sz="2000" b="1" u="sng" dirty="0"/>
              <a:t>Operazione3</a:t>
            </a:r>
            <a:r>
              <a:rPr lang="en-US" sz="2000" dirty="0"/>
              <a:t>: </a:t>
            </a:r>
            <a:r>
              <a:rPr lang="en-US" sz="2000" dirty="0" err="1"/>
              <a:t>Visualizzare</a:t>
            </a:r>
            <a:r>
              <a:rPr lang="en-US" sz="2000" dirty="0"/>
              <a:t> il </a:t>
            </a:r>
            <a:r>
              <a:rPr lang="en-US" sz="2000" dirty="0" err="1"/>
              <a:t>numero</a:t>
            </a:r>
            <a:r>
              <a:rPr lang="en-US" sz="2000" dirty="0"/>
              <a:t> di album </a:t>
            </a:r>
            <a:r>
              <a:rPr lang="en-US" sz="2000" dirty="0" err="1"/>
              <a:t>prodotti</a:t>
            </a:r>
            <a:r>
              <a:rPr lang="en-US" sz="2000" dirty="0"/>
              <a:t> da </a:t>
            </a:r>
            <a:r>
              <a:rPr lang="en-US" sz="2000" dirty="0" err="1"/>
              <a:t>un’artista</a:t>
            </a:r>
            <a:r>
              <a:rPr lang="en-US" sz="2000" dirty="0"/>
              <a:t>.</a:t>
            </a:r>
          </a:p>
          <a:p>
            <a:pPr indent="-228600">
              <a:lnSpc>
                <a:spcPct val="90000"/>
              </a:lnSpc>
              <a:spcAft>
                <a:spcPts val="600"/>
              </a:spcAft>
              <a:buFont typeface="Arial" panose="020B0604020202020204" pitchFamily="34" charset="0"/>
              <a:buChar char="•"/>
            </a:pPr>
            <a:r>
              <a:rPr lang="en-US" sz="2000" b="1" u="sng" dirty="0"/>
              <a:t>Operazione4</a:t>
            </a:r>
            <a:r>
              <a:rPr lang="en-US" sz="2000" dirty="0"/>
              <a:t>: </a:t>
            </a:r>
            <a:r>
              <a:rPr lang="en-US" sz="2000" dirty="0" err="1"/>
              <a:t>Creare</a:t>
            </a:r>
            <a:r>
              <a:rPr lang="en-US" sz="2000" dirty="0"/>
              <a:t> una playlist.</a:t>
            </a:r>
          </a:p>
          <a:p>
            <a:pPr indent="-228600">
              <a:lnSpc>
                <a:spcPct val="90000"/>
              </a:lnSpc>
              <a:spcAft>
                <a:spcPts val="600"/>
              </a:spcAft>
              <a:buFont typeface="Arial" panose="020B0604020202020204" pitchFamily="34" charset="0"/>
              <a:buChar char="•"/>
            </a:pPr>
            <a:r>
              <a:rPr lang="en-US" sz="2000" b="1" u="sng" dirty="0"/>
              <a:t>Operazione5</a:t>
            </a:r>
            <a:r>
              <a:rPr lang="en-US" sz="2000" dirty="0"/>
              <a:t>: </a:t>
            </a:r>
            <a:r>
              <a:rPr lang="en-US" sz="2000" dirty="0" err="1"/>
              <a:t>Leggere</a:t>
            </a:r>
            <a:r>
              <a:rPr lang="en-US" sz="2000" dirty="0"/>
              <a:t> il </a:t>
            </a:r>
            <a:r>
              <a:rPr lang="en-US" sz="2000" dirty="0" err="1"/>
              <a:t>numero</a:t>
            </a:r>
            <a:r>
              <a:rPr lang="en-US" sz="2000" dirty="0"/>
              <a:t> di </a:t>
            </a:r>
            <a:r>
              <a:rPr lang="en-US" sz="2000" dirty="0" err="1"/>
              <a:t>artisti</a:t>
            </a:r>
            <a:r>
              <a:rPr lang="en-US" sz="2000" dirty="0"/>
              <a:t> </a:t>
            </a:r>
            <a:r>
              <a:rPr lang="en-US" sz="2000" dirty="0" err="1"/>
              <a:t>seguiti</a:t>
            </a:r>
            <a:r>
              <a:rPr lang="en-US" sz="2000" dirty="0"/>
              <a:t> da un account </a:t>
            </a:r>
            <a:r>
              <a:rPr lang="en-US" sz="2000" dirty="0" err="1"/>
              <a:t>utente</a:t>
            </a:r>
            <a:r>
              <a:rPr lang="en-US" sz="2000" dirty="0"/>
              <a:t>.</a:t>
            </a:r>
          </a:p>
          <a:p>
            <a:pPr indent="-228600">
              <a:lnSpc>
                <a:spcPct val="90000"/>
              </a:lnSpc>
              <a:spcAft>
                <a:spcPts val="600"/>
              </a:spcAft>
              <a:buFont typeface="Arial" panose="020B0604020202020204" pitchFamily="34" charset="0"/>
              <a:buChar char="•"/>
            </a:pPr>
            <a:r>
              <a:rPr lang="en-US" sz="2000" b="1" u="sng" dirty="0"/>
              <a:t>Operazione6</a:t>
            </a:r>
            <a:r>
              <a:rPr lang="en-US" sz="2000" dirty="0"/>
              <a:t>: </a:t>
            </a:r>
            <a:r>
              <a:rPr lang="en-US" sz="2000" dirty="0" err="1"/>
              <a:t>Creazione</a:t>
            </a:r>
            <a:r>
              <a:rPr lang="en-US" sz="2000" dirty="0"/>
              <a:t> di una </a:t>
            </a:r>
            <a:r>
              <a:rPr lang="en-US" sz="2000" dirty="0" err="1"/>
              <a:t>stazione</a:t>
            </a:r>
            <a:r>
              <a:rPr lang="en-US" sz="2000" dirty="0"/>
              <a:t> radio.</a:t>
            </a:r>
          </a:p>
          <a:p>
            <a:pPr indent="-228600">
              <a:lnSpc>
                <a:spcPct val="90000"/>
              </a:lnSpc>
              <a:spcAft>
                <a:spcPts val="600"/>
              </a:spcAft>
              <a:buFont typeface="Arial" panose="020B0604020202020204" pitchFamily="34" charset="0"/>
              <a:buChar char="•"/>
            </a:pPr>
            <a:r>
              <a:rPr lang="en-US" sz="2000" b="1" u="sng" dirty="0"/>
              <a:t>Operazione7</a:t>
            </a:r>
            <a:r>
              <a:rPr lang="en-US" sz="2000" dirty="0"/>
              <a:t>: Un account </a:t>
            </a:r>
            <a:r>
              <a:rPr lang="en-US" sz="2000" dirty="0" err="1"/>
              <a:t>utente</a:t>
            </a:r>
            <a:r>
              <a:rPr lang="en-US" sz="2000" dirty="0"/>
              <a:t> </a:t>
            </a:r>
            <a:r>
              <a:rPr lang="en-US" sz="2000" dirty="0" err="1"/>
              <a:t>inizia</a:t>
            </a:r>
            <a:r>
              <a:rPr lang="en-US" sz="2000" dirty="0"/>
              <a:t> a </a:t>
            </a:r>
            <a:r>
              <a:rPr lang="en-US" sz="2000" dirty="0" err="1"/>
              <a:t>seguire</a:t>
            </a:r>
            <a:r>
              <a:rPr lang="en-US" sz="2000" dirty="0"/>
              <a:t> </a:t>
            </a:r>
            <a:r>
              <a:rPr lang="en-US" sz="2000" dirty="0" err="1"/>
              <a:t>un’artista</a:t>
            </a:r>
            <a:r>
              <a:rPr lang="en-US" sz="2000" dirty="0"/>
              <a:t>.</a:t>
            </a:r>
          </a:p>
          <a:p>
            <a:pPr indent="-228600">
              <a:lnSpc>
                <a:spcPct val="90000"/>
              </a:lnSpc>
              <a:spcAft>
                <a:spcPts val="600"/>
              </a:spcAft>
              <a:buFont typeface="Arial" panose="020B0604020202020204" pitchFamily="34" charset="0"/>
              <a:buChar char="•"/>
            </a:pPr>
            <a:r>
              <a:rPr lang="en-US" sz="2000" b="1" u="sng" dirty="0"/>
              <a:t>Operazione8</a:t>
            </a:r>
            <a:r>
              <a:rPr lang="en-US" sz="2000" dirty="0"/>
              <a:t>: </a:t>
            </a:r>
            <a:r>
              <a:rPr lang="en-US" sz="2000" dirty="0" err="1"/>
              <a:t>Registrare</a:t>
            </a:r>
            <a:r>
              <a:rPr lang="en-US" sz="2000" dirty="0"/>
              <a:t> un nuovo album </a:t>
            </a:r>
            <a:r>
              <a:rPr lang="en-US" sz="2000" dirty="0" err="1"/>
              <a:t>prodotto</a:t>
            </a:r>
            <a:r>
              <a:rPr lang="en-US" sz="2000" dirty="0"/>
              <a:t> da </a:t>
            </a:r>
            <a:r>
              <a:rPr lang="en-US" sz="2000" dirty="0" err="1"/>
              <a:t>un’artista</a:t>
            </a:r>
            <a:r>
              <a:rPr lang="en-US" sz="2000" dirty="0"/>
              <a:t>.</a:t>
            </a:r>
          </a:p>
          <a:p>
            <a:pPr indent="-228600">
              <a:lnSpc>
                <a:spcPct val="90000"/>
              </a:lnSpc>
              <a:spcAft>
                <a:spcPts val="600"/>
              </a:spcAft>
              <a:buFont typeface="Arial" panose="020B0604020202020204" pitchFamily="34" charset="0"/>
              <a:buChar char="•"/>
            </a:pPr>
            <a:r>
              <a:rPr lang="en-US" sz="2000" b="1" u="sng" dirty="0"/>
              <a:t>Operazione9</a:t>
            </a:r>
            <a:r>
              <a:rPr lang="en-US" sz="2000" dirty="0"/>
              <a:t>: </a:t>
            </a:r>
            <a:r>
              <a:rPr lang="en-US" sz="2000" dirty="0" err="1"/>
              <a:t>Stampare</a:t>
            </a:r>
            <a:r>
              <a:rPr lang="en-US" sz="2000" dirty="0"/>
              <a:t> il </a:t>
            </a:r>
            <a:r>
              <a:rPr lang="en-US" sz="2000" dirty="0" err="1"/>
              <a:t>numero</a:t>
            </a:r>
            <a:r>
              <a:rPr lang="en-US" sz="2000" dirty="0"/>
              <a:t> di playlist create da un </a:t>
            </a:r>
            <a:r>
              <a:rPr lang="en-US" sz="2000" dirty="0" err="1"/>
              <a:t>utente</a:t>
            </a:r>
            <a:r>
              <a:rPr lang="en-US" sz="2000" dirty="0"/>
              <a:t>.</a:t>
            </a:r>
          </a:p>
          <a:p>
            <a:pPr indent="-228600">
              <a:lnSpc>
                <a:spcPct val="90000"/>
              </a:lnSpc>
              <a:spcAft>
                <a:spcPts val="600"/>
              </a:spcAft>
              <a:buFont typeface="Arial" panose="020B0604020202020204" pitchFamily="34" charset="0"/>
              <a:buChar char="•"/>
            </a:pPr>
            <a:r>
              <a:rPr lang="en-US" sz="2000" b="1" u="sng" dirty="0"/>
              <a:t>Operazione10</a:t>
            </a:r>
            <a:r>
              <a:rPr lang="en-US" sz="2000" dirty="0"/>
              <a:t>: Stampa tutti </a:t>
            </a:r>
            <a:r>
              <a:rPr lang="en-US" sz="2000" dirty="0" err="1"/>
              <a:t>i</a:t>
            </a:r>
            <a:r>
              <a:rPr lang="en-US" sz="2000" dirty="0"/>
              <a:t> </a:t>
            </a:r>
            <a:r>
              <a:rPr lang="en-US" sz="2000" dirty="0" err="1"/>
              <a:t>dati</a:t>
            </a:r>
            <a:r>
              <a:rPr lang="en-US" sz="2000" dirty="0"/>
              <a:t> </a:t>
            </a:r>
            <a:r>
              <a:rPr lang="en-US" sz="2000" dirty="0" err="1"/>
              <a:t>dei</a:t>
            </a:r>
            <a:r>
              <a:rPr lang="en-US" sz="2000" dirty="0"/>
              <a:t> podcast </a:t>
            </a:r>
            <a:r>
              <a:rPr lang="en-US" sz="2000" dirty="0" err="1"/>
              <a:t>ascoltati</a:t>
            </a:r>
            <a:r>
              <a:rPr lang="en-US" sz="2000" dirty="0"/>
              <a:t> </a:t>
            </a:r>
            <a:r>
              <a:rPr lang="en-US" sz="2000" dirty="0" err="1"/>
              <a:t>dall’utente</a:t>
            </a:r>
            <a:r>
              <a:rPr lang="en-US" sz="2000" dirty="0"/>
              <a:t>.</a:t>
            </a:r>
          </a:p>
          <a:p>
            <a:pPr indent="-228600">
              <a:lnSpc>
                <a:spcPct val="90000"/>
              </a:lnSpc>
              <a:spcAft>
                <a:spcPts val="600"/>
              </a:spcAft>
              <a:buFont typeface="Arial" panose="020B0604020202020204" pitchFamily="34" charset="0"/>
              <a:buChar char="•"/>
            </a:pPr>
            <a:endParaRPr lang="en-US" sz="1500" dirty="0"/>
          </a:p>
        </p:txBody>
      </p:sp>
      <p:sp>
        <p:nvSpPr>
          <p:cNvPr id="29" name="Oval 28">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Album">
            <a:extLst>
              <a:ext uri="{FF2B5EF4-FFF2-40B4-BE49-F238E27FC236}">
                <a16:creationId xmlns:a16="http://schemas.microsoft.com/office/drawing/2014/main" id="{A5A81F00-089E-4F57-A5B2-9AD83138AC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87184" y="1216485"/>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31" name="Freeform: Shape 30">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33" name="Straight Connector 32">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Freeform: Shape 38">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784482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561AD0F-2B15-4989-ABCB-25A120A18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707F116-8EC0-4822-9067-186AC8C96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38684" y="1316432"/>
            <a:ext cx="4225136" cy="42251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 name="CasellaDiTesto 3">
            <a:extLst>
              <a:ext uri="{FF2B5EF4-FFF2-40B4-BE49-F238E27FC236}">
                <a16:creationId xmlns:a16="http://schemas.microsoft.com/office/drawing/2014/main" id="{0853624A-6D82-4F18-BFA4-38C78393DEE5}"/>
              </a:ext>
            </a:extLst>
          </p:cNvPr>
          <p:cNvSpPr txBox="1"/>
          <p:nvPr/>
        </p:nvSpPr>
        <p:spPr>
          <a:xfrm>
            <a:off x="1116701" y="2452526"/>
            <a:ext cx="4248318" cy="195294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b="1" u="sng" kern="1200">
                <a:solidFill>
                  <a:srgbClr val="080808"/>
                </a:solidFill>
                <a:latin typeface="+mj-lt"/>
                <a:ea typeface="+mj-ea"/>
                <a:cs typeface="+mj-cs"/>
              </a:rPr>
              <a:t>TAVOLA DELLE OPERAZIONI:</a:t>
            </a:r>
          </a:p>
          <a:p>
            <a:pPr algn="ctr">
              <a:lnSpc>
                <a:spcPct val="90000"/>
              </a:lnSpc>
              <a:spcBef>
                <a:spcPct val="0"/>
              </a:spcBef>
              <a:spcAft>
                <a:spcPts val="600"/>
              </a:spcAft>
            </a:pPr>
            <a:endParaRPr lang="en-US" sz="3600" b="1" u="sng" kern="1200">
              <a:solidFill>
                <a:srgbClr val="080808"/>
              </a:solidFill>
              <a:latin typeface="+mj-lt"/>
              <a:ea typeface="+mj-ea"/>
              <a:cs typeface="+mj-cs"/>
            </a:endParaRPr>
          </a:p>
          <a:p>
            <a:pPr algn="ctr">
              <a:lnSpc>
                <a:spcPct val="90000"/>
              </a:lnSpc>
              <a:spcBef>
                <a:spcPct val="0"/>
              </a:spcBef>
              <a:spcAft>
                <a:spcPts val="600"/>
              </a:spcAft>
            </a:pPr>
            <a:endParaRPr lang="en-US" sz="3600" kern="1200">
              <a:solidFill>
                <a:srgbClr val="080808"/>
              </a:solidFill>
              <a:latin typeface="+mj-lt"/>
              <a:ea typeface="+mj-ea"/>
              <a:cs typeface="+mj-cs"/>
            </a:endParaRPr>
          </a:p>
          <a:p>
            <a:pPr algn="ctr">
              <a:lnSpc>
                <a:spcPct val="90000"/>
              </a:lnSpc>
              <a:spcBef>
                <a:spcPct val="0"/>
              </a:spcBef>
              <a:spcAft>
                <a:spcPts val="600"/>
              </a:spcAft>
            </a:pPr>
            <a:endParaRPr lang="en-US" sz="3600" kern="1200">
              <a:solidFill>
                <a:srgbClr val="080808"/>
              </a:solidFill>
              <a:latin typeface="+mj-lt"/>
              <a:ea typeface="+mj-ea"/>
              <a:cs typeface="+mj-cs"/>
            </a:endParaRPr>
          </a:p>
        </p:txBody>
      </p:sp>
      <p:sp>
        <p:nvSpPr>
          <p:cNvPr id="14" name="Freeform: Shape 13">
            <a:extLst>
              <a:ext uri="{FF2B5EF4-FFF2-40B4-BE49-F238E27FC236}">
                <a16:creationId xmlns:a16="http://schemas.microsoft.com/office/drawing/2014/main" id="{B1ECBAC9-8FF8-4D44-BD49-6B81C381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365253" y="-514542"/>
            <a:ext cx="2039436" cy="1444373"/>
          </a:xfrm>
          <a:custGeom>
            <a:avLst/>
            <a:gdLst>
              <a:gd name="connsiteX0" fmla="*/ 0 w 2495927"/>
              <a:gd name="connsiteY0" fmla="*/ 1767670 h 1767670"/>
              <a:gd name="connsiteX1" fmla="*/ 1767670 w 2495927"/>
              <a:gd name="connsiteY1" fmla="*/ 0 h 1767670"/>
              <a:gd name="connsiteX2" fmla="*/ 2495927 w 2495927"/>
              <a:gd name="connsiteY2" fmla="*/ 728256 h 1767670"/>
              <a:gd name="connsiteX3" fmla="*/ 2495927 w 2495927"/>
              <a:gd name="connsiteY3" fmla="*/ 1767670 h 1767670"/>
            </a:gdLst>
            <a:ahLst/>
            <a:cxnLst>
              <a:cxn ang="0">
                <a:pos x="connsiteX0" y="connsiteY0"/>
              </a:cxn>
              <a:cxn ang="0">
                <a:pos x="connsiteX1" y="connsiteY1"/>
              </a:cxn>
              <a:cxn ang="0">
                <a:pos x="connsiteX2" y="connsiteY2"/>
              </a:cxn>
              <a:cxn ang="0">
                <a:pos x="connsiteX3" y="connsiteY3"/>
              </a:cxn>
            </a:cxnLst>
            <a:rect l="l" t="t" r="r" b="b"/>
            <a:pathLst>
              <a:path w="2495927" h="1767670">
                <a:moveTo>
                  <a:pt x="0" y="1767670"/>
                </a:moveTo>
                <a:lnTo>
                  <a:pt x="1767670" y="0"/>
                </a:lnTo>
                <a:lnTo>
                  <a:pt x="2495927" y="728256"/>
                </a:lnTo>
                <a:lnTo>
                  <a:pt x="2495927" y="176767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0F234A-713C-4B90-B43E-8F10C8B67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82779" y="539055"/>
            <a:ext cx="745834" cy="74583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28836FF-97B4-4EE9-AF5D-39FF0F5AC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112657" y="1748175"/>
            <a:ext cx="933492" cy="93349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2329D9A-3D48-4B69-939D-2A480F147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430613" y="5023033"/>
            <a:ext cx="856138" cy="856138"/>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D5CC4CB-7B78-480A-A0AE-A8A35C08E1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901313" y="5596021"/>
            <a:ext cx="381459" cy="381459"/>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580C66-5435-4F00-873E-679D3D5049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57893" y="5848285"/>
            <a:ext cx="714978" cy="71497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B4AFD177-1A38-4FAE-87D4-840AE22C86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9033" y="5474491"/>
            <a:ext cx="2767017" cy="1383509"/>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55520DF-BCFA-4422-B5D9-A5A1FABAD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63919" y="753376"/>
            <a:ext cx="5353835" cy="5353835"/>
          </a:xfrm>
          <a:custGeom>
            <a:avLst/>
            <a:gdLst>
              <a:gd name="connsiteX0" fmla="*/ 690507 w 5353835"/>
              <a:gd name="connsiteY0" fmla="*/ 5273742 h 5353835"/>
              <a:gd name="connsiteX1" fmla="*/ 4938299 w 5353835"/>
              <a:gd name="connsiteY1" fmla="*/ 5273742 h 5353835"/>
              <a:gd name="connsiteX2" fmla="*/ 4858206 w 5353835"/>
              <a:gd name="connsiteY2" fmla="*/ 5353835 h 5353835"/>
              <a:gd name="connsiteX3" fmla="*/ 770600 w 5353835"/>
              <a:gd name="connsiteY3" fmla="*/ 5353835 h 5353835"/>
              <a:gd name="connsiteX4" fmla="*/ 433255 w 5353835"/>
              <a:gd name="connsiteY4" fmla="*/ 80093 h 5353835"/>
              <a:gd name="connsiteX5" fmla="*/ 513348 w 5353835"/>
              <a:gd name="connsiteY5" fmla="*/ 0 h 5353835"/>
              <a:gd name="connsiteX6" fmla="*/ 5353835 w 5353835"/>
              <a:gd name="connsiteY6" fmla="*/ 0 h 5353835"/>
              <a:gd name="connsiteX7" fmla="*/ 5353835 w 5353835"/>
              <a:gd name="connsiteY7" fmla="*/ 4858206 h 5353835"/>
              <a:gd name="connsiteX8" fmla="*/ 5273742 w 5353835"/>
              <a:gd name="connsiteY8" fmla="*/ 4938299 h 5353835"/>
              <a:gd name="connsiteX9" fmla="*/ 5273742 w 5353835"/>
              <a:gd name="connsiteY9" fmla="*/ 80093 h 5353835"/>
              <a:gd name="connsiteX10" fmla="*/ 0 w 5353835"/>
              <a:gd name="connsiteY10" fmla="*/ 513348 h 5353835"/>
              <a:gd name="connsiteX11" fmla="*/ 80093 w 5353835"/>
              <a:gd name="connsiteY11" fmla="*/ 433255 h 5353835"/>
              <a:gd name="connsiteX12" fmla="*/ 80093 w 5353835"/>
              <a:gd name="connsiteY12" fmla="*/ 4663328 h 5353835"/>
              <a:gd name="connsiteX13" fmla="*/ 0 w 5353835"/>
              <a:gd name="connsiteY13" fmla="*/ 4583235 h 535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5">
                <a:moveTo>
                  <a:pt x="690507" y="5273742"/>
                </a:moveTo>
                <a:lnTo>
                  <a:pt x="4938299" y="5273742"/>
                </a:lnTo>
                <a:lnTo>
                  <a:pt x="4858206" y="5353835"/>
                </a:lnTo>
                <a:lnTo>
                  <a:pt x="770600" y="5353835"/>
                </a:lnTo>
                <a:close/>
                <a:moveTo>
                  <a:pt x="433255" y="80093"/>
                </a:moveTo>
                <a:lnTo>
                  <a:pt x="513348" y="0"/>
                </a:lnTo>
                <a:lnTo>
                  <a:pt x="5353835" y="0"/>
                </a:lnTo>
                <a:lnTo>
                  <a:pt x="5353835" y="4858206"/>
                </a:lnTo>
                <a:lnTo>
                  <a:pt x="5273742" y="4938299"/>
                </a:lnTo>
                <a:lnTo>
                  <a:pt x="5273742" y="80093"/>
                </a:lnTo>
                <a:close/>
                <a:moveTo>
                  <a:pt x="0" y="513348"/>
                </a:moveTo>
                <a:lnTo>
                  <a:pt x="80093" y="433255"/>
                </a:lnTo>
                <a:lnTo>
                  <a:pt x="80093" y="4663328"/>
                </a:lnTo>
                <a:lnTo>
                  <a:pt x="0" y="45832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aphicFrame>
        <p:nvGraphicFramePr>
          <p:cNvPr id="5" name="Tabella 4">
            <a:extLst>
              <a:ext uri="{FF2B5EF4-FFF2-40B4-BE49-F238E27FC236}">
                <a16:creationId xmlns:a16="http://schemas.microsoft.com/office/drawing/2014/main" id="{684EA2C4-8890-4B07-AB6C-561AB610F249}"/>
              </a:ext>
            </a:extLst>
          </p:cNvPr>
          <p:cNvGraphicFramePr>
            <a:graphicFrameLocks noGrp="1"/>
          </p:cNvGraphicFramePr>
          <p:nvPr>
            <p:extLst>
              <p:ext uri="{D42A27DB-BD31-4B8C-83A1-F6EECF244321}">
                <p14:modId xmlns:p14="http://schemas.microsoft.com/office/powerpoint/2010/main" val="3866659407"/>
              </p:ext>
            </p:extLst>
          </p:nvPr>
        </p:nvGraphicFramePr>
        <p:xfrm>
          <a:off x="6919323" y="1439358"/>
          <a:ext cx="5104063" cy="3677102"/>
        </p:xfrm>
        <a:graphic>
          <a:graphicData uri="http://schemas.openxmlformats.org/drawingml/2006/table">
            <a:tbl>
              <a:tblPr firstRow="1" firstCol="1" bandRow="1">
                <a:tableStyleId>{9D7B26C5-4107-4FEC-AEDC-1716B250A1EF}</a:tableStyleId>
              </a:tblPr>
              <a:tblGrid>
                <a:gridCol w="2618291">
                  <a:extLst>
                    <a:ext uri="{9D8B030D-6E8A-4147-A177-3AD203B41FA5}">
                      <a16:colId xmlns:a16="http://schemas.microsoft.com/office/drawing/2014/main" val="2013111628"/>
                    </a:ext>
                  </a:extLst>
                </a:gridCol>
                <a:gridCol w="836136">
                  <a:extLst>
                    <a:ext uri="{9D8B030D-6E8A-4147-A177-3AD203B41FA5}">
                      <a16:colId xmlns:a16="http://schemas.microsoft.com/office/drawing/2014/main" val="2901622082"/>
                    </a:ext>
                  </a:extLst>
                </a:gridCol>
                <a:gridCol w="1649636">
                  <a:extLst>
                    <a:ext uri="{9D8B030D-6E8A-4147-A177-3AD203B41FA5}">
                      <a16:colId xmlns:a16="http://schemas.microsoft.com/office/drawing/2014/main" val="833619836"/>
                    </a:ext>
                  </a:extLst>
                </a:gridCol>
              </a:tblGrid>
              <a:tr h="334282">
                <a:tc>
                  <a:txBody>
                    <a:bodyPr/>
                    <a:lstStyle/>
                    <a:p>
                      <a:pPr>
                        <a:lnSpc>
                          <a:spcPct val="107000"/>
                        </a:lnSpc>
                        <a:spcAft>
                          <a:spcPts val="800"/>
                        </a:spcAft>
                        <a:tabLst>
                          <a:tab pos="655320" algn="l"/>
                        </a:tabLst>
                      </a:pPr>
                      <a:r>
                        <a:rPr lang="it-IT" sz="1500" b="1">
                          <a:effectLst/>
                        </a:rPr>
                        <a:t>	OPERAZIONI</a:t>
                      </a:r>
                      <a:endParaRPr lang="it-IT" sz="1500">
                        <a:effectLst/>
                        <a:latin typeface="Calibri" panose="020F0502020204030204" pitchFamily="34" charset="0"/>
                        <a:ea typeface="Calibri" panose="020F0502020204030204" pitchFamily="34" charset="0"/>
                        <a:cs typeface="Times New Roman" panose="02020603050405020304" pitchFamily="18" charset="0"/>
                      </a:endParaRPr>
                    </a:p>
                  </a:txBody>
                  <a:tcPr marL="91407" marR="91407" marT="0" marB="0"/>
                </a:tc>
                <a:tc>
                  <a:txBody>
                    <a:bodyPr/>
                    <a:lstStyle/>
                    <a:p>
                      <a:pPr algn="ctr">
                        <a:lnSpc>
                          <a:spcPct val="107000"/>
                        </a:lnSpc>
                        <a:spcAft>
                          <a:spcPts val="800"/>
                        </a:spcAft>
                      </a:pPr>
                      <a:r>
                        <a:rPr lang="it-IT" sz="1500" b="1">
                          <a:effectLst/>
                        </a:rPr>
                        <a:t>TIPO</a:t>
                      </a:r>
                      <a:endParaRPr lang="it-IT" sz="1500">
                        <a:effectLst/>
                        <a:latin typeface="Calibri" panose="020F0502020204030204" pitchFamily="34" charset="0"/>
                        <a:ea typeface="Calibri" panose="020F0502020204030204" pitchFamily="34" charset="0"/>
                        <a:cs typeface="Times New Roman" panose="02020603050405020304" pitchFamily="18" charset="0"/>
                      </a:endParaRPr>
                    </a:p>
                  </a:txBody>
                  <a:tcPr marL="91407" marR="91407" marT="0" marB="0"/>
                </a:tc>
                <a:tc>
                  <a:txBody>
                    <a:bodyPr/>
                    <a:lstStyle/>
                    <a:p>
                      <a:pPr algn="ctr">
                        <a:lnSpc>
                          <a:spcPct val="107000"/>
                        </a:lnSpc>
                        <a:spcAft>
                          <a:spcPts val="800"/>
                        </a:spcAft>
                      </a:pPr>
                      <a:r>
                        <a:rPr lang="it-IT" sz="1500" b="1">
                          <a:effectLst/>
                        </a:rPr>
                        <a:t>FREQUENZA</a:t>
                      </a:r>
                      <a:endParaRPr lang="it-IT" sz="1500">
                        <a:effectLst/>
                        <a:latin typeface="Calibri" panose="020F0502020204030204" pitchFamily="34" charset="0"/>
                        <a:ea typeface="Calibri" panose="020F0502020204030204" pitchFamily="34" charset="0"/>
                        <a:cs typeface="Times New Roman" panose="02020603050405020304" pitchFamily="18" charset="0"/>
                      </a:endParaRPr>
                    </a:p>
                  </a:txBody>
                  <a:tcPr marL="91407" marR="91407" marT="0" marB="0"/>
                </a:tc>
                <a:extLst>
                  <a:ext uri="{0D108BD9-81ED-4DB2-BD59-A6C34878D82A}">
                    <a16:rowId xmlns:a16="http://schemas.microsoft.com/office/drawing/2014/main" val="1986499884"/>
                  </a:ext>
                </a:extLst>
              </a:tr>
              <a:tr h="334282">
                <a:tc>
                  <a:txBody>
                    <a:bodyPr/>
                    <a:lstStyle/>
                    <a:p>
                      <a:pPr algn="ctr">
                        <a:lnSpc>
                          <a:spcPct val="107000"/>
                        </a:lnSpc>
                        <a:spcAft>
                          <a:spcPts val="800"/>
                        </a:spcAft>
                      </a:pPr>
                      <a:r>
                        <a:rPr lang="it-IT" sz="1500">
                          <a:effectLst/>
                        </a:rPr>
                        <a:t>Op1</a:t>
                      </a:r>
                      <a:endParaRPr lang="it-IT" sz="1500">
                        <a:effectLst/>
                        <a:latin typeface="Calibri" panose="020F0502020204030204" pitchFamily="34" charset="0"/>
                        <a:ea typeface="Calibri" panose="020F0502020204030204" pitchFamily="34" charset="0"/>
                        <a:cs typeface="Times New Roman" panose="02020603050405020304" pitchFamily="18" charset="0"/>
                      </a:endParaRPr>
                    </a:p>
                  </a:txBody>
                  <a:tcPr marL="91407" marR="91407" marT="0" marB="0"/>
                </a:tc>
                <a:tc>
                  <a:txBody>
                    <a:bodyPr/>
                    <a:lstStyle/>
                    <a:p>
                      <a:pPr algn="ctr">
                        <a:lnSpc>
                          <a:spcPct val="107000"/>
                        </a:lnSpc>
                        <a:spcAft>
                          <a:spcPts val="800"/>
                        </a:spcAft>
                      </a:pPr>
                      <a:r>
                        <a:rPr lang="it-IT" sz="1500">
                          <a:effectLst/>
                        </a:rPr>
                        <a:t>I</a:t>
                      </a:r>
                      <a:endParaRPr lang="it-IT" sz="1500">
                        <a:effectLst/>
                        <a:latin typeface="Calibri" panose="020F0502020204030204" pitchFamily="34" charset="0"/>
                        <a:ea typeface="Calibri" panose="020F0502020204030204" pitchFamily="34" charset="0"/>
                        <a:cs typeface="Times New Roman" panose="02020603050405020304" pitchFamily="18" charset="0"/>
                      </a:endParaRPr>
                    </a:p>
                  </a:txBody>
                  <a:tcPr marL="91407" marR="91407" marT="0" marB="0"/>
                </a:tc>
                <a:tc>
                  <a:txBody>
                    <a:bodyPr/>
                    <a:lstStyle/>
                    <a:p>
                      <a:pPr>
                        <a:lnSpc>
                          <a:spcPct val="107000"/>
                        </a:lnSpc>
                        <a:spcAft>
                          <a:spcPts val="800"/>
                        </a:spcAft>
                      </a:pPr>
                      <a:r>
                        <a:rPr lang="it-IT" sz="1500">
                          <a:effectLst/>
                        </a:rPr>
                        <a:t>100/giorno</a:t>
                      </a:r>
                      <a:endParaRPr lang="it-IT" sz="1500">
                        <a:effectLst/>
                        <a:latin typeface="Calibri" panose="020F0502020204030204" pitchFamily="34" charset="0"/>
                        <a:ea typeface="Calibri" panose="020F0502020204030204" pitchFamily="34" charset="0"/>
                        <a:cs typeface="Times New Roman" panose="02020603050405020304" pitchFamily="18" charset="0"/>
                      </a:endParaRPr>
                    </a:p>
                  </a:txBody>
                  <a:tcPr marL="91407" marR="91407" marT="0" marB="0"/>
                </a:tc>
                <a:extLst>
                  <a:ext uri="{0D108BD9-81ED-4DB2-BD59-A6C34878D82A}">
                    <a16:rowId xmlns:a16="http://schemas.microsoft.com/office/drawing/2014/main" val="2931934026"/>
                  </a:ext>
                </a:extLst>
              </a:tr>
              <a:tr h="334282">
                <a:tc>
                  <a:txBody>
                    <a:bodyPr/>
                    <a:lstStyle/>
                    <a:p>
                      <a:pPr algn="ctr">
                        <a:lnSpc>
                          <a:spcPct val="107000"/>
                        </a:lnSpc>
                        <a:spcAft>
                          <a:spcPts val="800"/>
                        </a:spcAft>
                      </a:pPr>
                      <a:r>
                        <a:rPr lang="it-IT" sz="1500">
                          <a:effectLst/>
                        </a:rPr>
                        <a:t>Op2</a:t>
                      </a:r>
                      <a:endParaRPr lang="it-IT" sz="1500">
                        <a:effectLst/>
                        <a:latin typeface="Calibri" panose="020F0502020204030204" pitchFamily="34" charset="0"/>
                        <a:ea typeface="Calibri" panose="020F0502020204030204" pitchFamily="34" charset="0"/>
                        <a:cs typeface="Times New Roman" panose="02020603050405020304" pitchFamily="18" charset="0"/>
                      </a:endParaRPr>
                    </a:p>
                  </a:txBody>
                  <a:tcPr marL="91407" marR="91407" marT="0" marB="0"/>
                </a:tc>
                <a:tc>
                  <a:txBody>
                    <a:bodyPr/>
                    <a:lstStyle/>
                    <a:p>
                      <a:pPr algn="ctr">
                        <a:lnSpc>
                          <a:spcPct val="107000"/>
                        </a:lnSpc>
                        <a:spcAft>
                          <a:spcPts val="800"/>
                        </a:spcAft>
                      </a:pPr>
                      <a:r>
                        <a:rPr lang="it-IT" sz="1500">
                          <a:effectLst/>
                        </a:rPr>
                        <a:t>I</a:t>
                      </a:r>
                      <a:endParaRPr lang="it-IT" sz="1500">
                        <a:effectLst/>
                        <a:latin typeface="Calibri" panose="020F0502020204030204" pitchFamily="34" charset="0"/>
                        <a:ea typeface="Calibri" panose="020F0502020204030204" pitchFamily="34" charset="0"/>
                        <a:cs typeface="Times New Roman" panose="02020603050405020304" pitchFamily="18" charset="0"/>
                      </a:endParaRPr>
                    </a:p>
                  </a:txBody>
                  <a:tcPr marL="91407" marR="91407" marT="0" marB="0"/>
                </a:tc>
                <a:tc>
                  <a:txBody>
                    <a:bodyPr/>
                    <a:lstStyle/>
                    <a:p>
                      <a:pPr>
                        <a:lnSpc>
                          <a:spcPct val="107000"/>
                        </a:lnSpc>
                        <a:spcAft>
                          <a:spcPts val="800"/>
                        </a:spcAft>
                      </a:pPr>
                      <a:r>
                        <a:rPr lang="it-IT" sz="1500">
                          <a:effectLst/>
                        </a:rPr>
                        <a:t>20/giorno</a:t>
                      </a:r>
                      <a:endParaRPr lang="it-IT" sz="1500">
                        <a:effectLst/>
                        <a:latin typeface="Calibri" panose="020F0502020204030204" pitchFamily="34" charset="0"/>
                        <a:ea typeface="Calibri" panose="020F0502020204030204" pitchFamily="34" charset="0"/>
                        <a:cs typeface="Times New Roman" panose="02020603050405020304" pitchFamily="18" charset="0"/>
                      </a:endParaRPr>
                    </a:p>
                  </a:txBody>
                  <a:tcPr marL="91407" marR="91407" marT="0" marB="0"/>
                </a:tc>
                <a:extLst>
                  <a:ext uri="{0D108BD9-81ED-4DB2-BD59-A6C34878D82A}">
                    <a16:rowId xmlns:a16="http://schemas.microsoft.com/office/drawing/2014/main" val="2894667986"/>
                  </a:ext>
                </a:extLst>
              </a:tr>
              <a:tr h="334282">
                <a:tc>
                  <a:txBody>
                    <a:bodyPr/>
                    <a:lstStyle/>
                    <a:p>
                      <a:pPr algn="ctr">
                        <a:lnSpc>
                          <a:spcPct val="107000"/>
                        </a:lnSpc>
                        <a:spcAft>
                          <a:spcPts val="800"/>
                        </a:spcAft>
                      </a:pPr>
                      <a:r>
                        <a:rPr lang="it-IT" sz="1500">
                          <a:effectLst/>
                        </a:rPr>
                        <a:t>Op3</a:t>
                      </a:r>
                      <a:endParaRPr lang="it-IT" sz="1500">
                        <a:effectLst/>
                        <a:latin typeface="Calibri" panose="020F0502020204030204" pitchFamily="34" charset="0"/>
                        <a:ea typeface="Calibri" panose="020F0502020204030204" pitchFamily="34" charset="0"/>
                        <a:cs typeface="Times New Roman" panose="02020603050405020304" pitchFamily="18" charset="0"/>
                      </a:endParaRPr>
                    </a:p>
                  </a:txBody>
                  <a:tcPr marL="91407" marR="91407" marT="0" marB="0"/>
                </a:tc>
                <a:tc>
                  <a:txBody>
                    <a:bodyPr/>
                    <a:lstStyle/>
                    <a:p>
                      <a:pPr algn="ctr">
                        <a:lnSpc>
                          <a:spcPct val="107000"/>
                        </a:lnSpc>
                        <a:spcAft>
                          <a:spcPts val="800"/>
                        </a:spcAft>
                      </a:pPr>
                      <a:r>
                        <a:rPr lang="it-IT" sz="1500">
                          <a:effectLst/>
                        </a:rPr>
                        <a:t>I</a:t>
                      </a:r>
                      <a:endParaRPr lang="it-IT" sz="1500">
                        <a:effectLst/>
                        <a:latin typeface="Calibri" panose="020F0502020204030204" pitchFamily="34" charset="0"/>
                        <a:ea typeface="Calibri" panose="020F0502020204030204" pitchFamily="34" charset="0"/>
                        <a:cs typeface="Times New Roman" panose="02020603050405020304" pitchFamily="18" charset="0"/>
                      </a:endParaRPr>
                    </a:p>
                  </a:txBody>
                  <a:tcPr marL="91407" marR="91407" marT="0" marB="0"/>
                </a:tc>
                <a:tc>
                  <a:txBody>
                    <a:bodyPr/>
                    <a:lstStyle/>
                    <a:p>
                      <a:pPr>
                        <a:lnSpc>
                          <a:spcPct val="107000"/>
                        </a:lnSpc>
                        <a:spcAft>
                          <a:spcPts val="800"/>
                        </a:spcAft>
                      </a:pPr>
                      <a:r>
                        <a:rPr lang="it-IT" sz="1500">
                          <a:effectLst/>
                        </a:rPr>
                        <a:t>30/giorno</a:t>
                      </a:r>
                      <a:endParaRPr lang="it-IT" sz="1500">
                        <a:effectLst/>
                        <a:latin typeface="Calibri" panose="020F0502020204030204" pitchFamily="34" charset="0"/>
                        <a:ea typeface="Calibri" panose="020F0502020204030204" pitchFamily="34" charset="0"/>
                        <a:cs typeface="Times New Roman" panose="02020603050405020304" pitchFamily="18" charset="0"/>
                      </a:endParaRPr>
                    </a:p>
                  </a:txBody>
                  <a:tcPr marL="91407" marR="91407" marT="0" marB="0"/>
                </a:tc>
                <a:extLst>
                  <a:ext uri="{0D108BD9-81ED-4DB2-BD59-A6C34878D82A}">
                    <a16:rowId xmlns:a16="http://schemas.microsoft.com/office/drawing/2014/main" val="1969559995"/>
                  </a:ext>
                </a:extLst>
              </a:tr>
              <a:tr h="334282">
                <a:tc>
                  <a:txBody>
                    <a:bodyPr/>
                    <a:lstStyle/>
                    <a:p>
                      <a:pPr algn="ctr">
                        <a:lnSpc>
                          <a:spcPct val="107000"/>
                        </a:lnSpc>
                        <a:spcAft>
                          <a:spcPts val="800"/>
                        </a:spcAft>
                      </a:pPr>
                      <a:r>
                        <a:rPr lang="it-IT" sz="1500">
                          <a:effectLst/>
                        </a:rPr>
                        <a:t>Op4</a:t>
                      </a:r>
                      <a:endParaRPr lang="it-IT" sz="1500">
                        <a:effectLst/>
                        <a:latin typeface="Calibri" panose="020F0502020204030204" pitchFamily="34" charset="0"/>
                        <a:ea typeface="Calibri" panose="020F0502020204030204" pitchFamily="34" charset="0"/>
                        <a:cs typeface="Times New Roman" panose="02020603050405020304" pitchFamily="18" charset="0"/>
                      </a:endParaRPr>
                    </a:p>
                  </a:txBody>
                  <a:tcPr marL="91407" marR="91407" marT="0" marB="0"/>
                </a:tc>
                <a:tc>
                  <a:txBody>
                    <a:bodyPr/>
                    <a:lstStyle/>
                    <a:p>
                      <a:pPr algn="ctr">
                        <a:lnSpc>
                          <a:spcPct val="107000"/>
                        </a:lnSpc>
                        <a:spcAft>
                          <a:spcPts val="800"/>
                        </a:spcAft>
                      </a:pPr>
                      <a:r>
                        <a:rPr lang="it-IT" sz="1500">
                          <a:effectLst/>
                        </a:rPr>
                        <a:t>I</a:t>
                      </a:r>
                      <a:endParaRPr lang="it-IT" sz="1500">
                        <a:effectLst/>
                        <a:latin typeface="Calibri" panose="020F0502020204030204" pitchFamily="34" charset="0"/>
                        <a:ea typeface="Calibri" panose="020F0502020204030204" pitchFamily="34" charset="0"/>
                        <a:cs typeface="Times New Roman" panose="02020603050405020304" pitchFamily="18" charset="0"/>
                      </a:endParaRPr>
                    </a:p>
                  </a:txBody>
                  <a:tcPr marL="91407" marR="91407" marT="0" marB="0"/>
                </a:tc>
                <a:tc>
                  <a:txBody>
                    <a:bodyPr/>
                    <a:lstStyle/>
                    <a:p>
                      <a:pPr>
                        <a:lnSpc>
                          <a:spcPct val="107000"/>
                        </a:lnSpc>
                        <a:spcAft>
                          <a:spcPts val="800"/>
                        </a:spcAft>
                      </a:pPr>
                      <a:r>
                        <a:rPr lang="it-IT" sz="1500">
                          <a:effectLst/>
                        </a:rPr>
                        <a:t>500/giorno</a:t>
                      </a:r>
                      <a:endParaRPr lang="it-IT" sz="1500">
                        <a:effectLst/>
                        <a:latin typeface="Calibri" panose="020F0502020204030204" pitchFamily="34" charset="0"/>
                        <a:ea typeface="Calibri" panose="020F0502020204030204" pitchFamily="34" charset="0"/>
                        <a:cs typeface="Times New Roman" panose="02020603050405020304" pitchFamily="18" charset="0"/>
                      </a:endParaRPr>
                    </a:p>
                  </a:txBody>
                  <a:tcPr marL="91407" marR="91407" marT="0" marB="0"/>
                </a:tc>
                <a:extLst>
                  <a:ext uri="{0D108BD9-81ED-4DB2-BD59-A6C34878D82A}">
                    <a16:rowId xmlns:a16="http://schemas.microsoft.com/office/drawing/2014/main" val="3285541949"/>
                  </a:ext>
                </a:extLst>
              </a:tr>
              <a:tr h="334282">
                <a:tc>
                  <a:txBody>
                    <a:bodyPr/>
                    <a:lstStyle/>
                    <a:p>
                      <a:pPr algn="ctr">
                        <a:lnSpc>
                          <a:spcPct val="107000"/>
                        </a:lnSpc>
                        <a:spcAft>
                          <a:spcPts val="800"/>
                        </a:spcAft>
                      </a:pPr>
                      <a:r>
                        <a:rPr lang="it-IT" sz="1500">
                          <a:effectLst/>
                        </a:rPr>
                        <a:t>Op5</a:t>
                      </a:r>
                      <a:endParaRPr lang="it-IT" sz="1500">
                        <a:effectLst/>
                        <a:latin typeface="Calibri" panose="020F0502020204030204" pitchFamily="34" charset="0"/>
                        <a:ea typeface="Calibri" panose="020F0502020204030204" pitchFamily="34" charset="0"/>
                        <a:cs typeface="Times New Roman" panose="02020603050405020304" pitchFamily="18" charset="0"/>
                      </a:endParaRPr>
                    </a:p>
                  </a:txBody>
                  <a:tcPr marL="91407" marR="91407" marT="0" marB="0"/>
                </a:tc>
                <a:tc>
                  <a:txBody>
                    <a:bodyPr/>
                    <a:lstStyle/>
                    <a:p>
                      <a:pPr algn="ctr">
                        <a:lnSpc>
                          <a:spcPct val="107000"/>
                        </a:lnSpc>
                        <a:spcAft>
                          <a:spcPts val="800"/>
                        </a:spcAft>
                      </a:pPr>
                      <a:r>
                        <a:rPr lang="it-IT" sz="1500">
                          <a:effectLst/>
                        </a:rPr>
                        <a:t>I</a:t>
                      </a:r>
                      <a:endParaRPr lang="it-IT" sz="1500">
                        <a:effectLst/>
                        <a:latin typeface="Calibri" panose="020F0502020204030204" pitchFamily="34" charset="0"/>
                        <a:ea typeface="Calibri" panose="020F0502020204030204" pitchFamily="34" charset="0"/>
                        <a:cs typeface="Times New Roman" panose="02020603050405020304" pitchFamily="18" charset="0"/>
                      </a:endParaRPr>
                    </a:p>
                  </a:txBody>
                  <a:tcPr marL="91407" marR="91407" marT="0" marB="0"/>
                </a:tc>
                <a:tc>
                  <a:txBody>
                    <a:bodyPr/>
                    <a:lstStyle/>
                    <a:p>
                      <a:pPr>
                        <a:lnSpc>
                          <a:spcPct val="107000"/>
                        </a:lnSpc>
                        <a:spcAft>
                          <a:spcPts val="800"/>
                        </a:spcAft>
                      </a:pPr>
                      <a:r>
                        <a:rPr lang="it-IT" sz="1500">
                          <a:effectLst/>
                        </a:rPr>
                        <a:t>40/giorno</a:t>
                      </a:r>
                      <a:endParaRPr lang="it-IT" sz="1500">
                        <a:effectLst/>
                        <a:latin typeface="Calibri" panose="020F0502020204030204" pitchFamily="34" charset="0"/>
                        <a:ea typeface="Calibri" panose="020F0502020204030204" pitchFamily="34" charset="0"/>
                        <a:cs typeface="Times New Roman" panose="02020603050405020304" pitchFamily="18" charset="0"/>
                      </a:endParaRPr>
                    </a:p>
                  </a:txBody>
                  <a:tcPr marL="91407" marR="91407" marT="0" marB="0"/>
                </a:tc>
                <a:extLst>
                  <a:ext uri="{0D108BD9-81ED-4DB2-BD59-A6C34878D82A}">
                    <a16:rowId xmlns:a16="http://schemas.microsoft.com/office/drawing/2014/main" val="3588656884"/>
                  </a:ext>
                </a:extLst>
              </a:tr>
              <a:tr h="334282">
                <a:tc>
                  <a:txBody>
                    <a:bodyPr/>
                    <a:lstStyle/>
                    <a:p>
                      <a:pPr algn="ctr">
                        <a:lnSpc>
                          <a:spcPct val="107000"/>
                        </a:lnSpc>
                        <a:spcAft>
                          <a:spcPts val="800"/>
                        </a:spcAft>
                      </a:pPr>
                      <a:r>
                        <a:rPr lang="it-IT" sz="1500">
                          <a:effectLst/>
                        </a:rPr>
                        <a:t>Op6</a:t>
                      </a:r>
                      <a:endParaRPr lang="it-IT" sz="1500">
                        <a:effectLst/>
                        <a:latin typeface="Calibri" panose="020F0502020204030204" pitchFamily="34" charset="0"/>
                        <a:ea typeface="Calibri" panose="020F0502020204030204" pitchFamily="34" charset="0"/>
                        <a:cs typeface="Times New Roman" panose="02020603050405020304" pitchFamily="18" charset="0"/>
                      </a:endParaRPr>
                    </a:p>
                  </a:txBody>
                  <a:tcPr marL="91407" marR="91407" marT="0" marB="0"/>
                </a:tc>
                <a:tc>
                  <a:txBody>
                    <a:bodyPr/>
                    <a:lstStyle/>
                    <a:p>
                      <a:pPr algn="ctr">
                        <a:lnSpc>
                          <a:spcPct val="107000"/>
                        </a:lnSpc>
                        <a:spcAft>
                          <a:spcPts val="800"/>
                        </a:spcAft>
                      </a:pPr>
                      <a:r>
                        <a:rPr lang="it-IT" sz="1500">
                          <a:effectLst/>
                        </a:rPr>
                        <a:t>I</a:t>
                      </a:r>
                      <a:endParaRPr lang="it-IT" sz="1500">
                        <a:effectLst/>
                        <a:latin typeface="Calibri" panose="020F0502020204030204" pitchFamily="34" charset="0"/>
                        <a:ea typeface="Calibri" panose="020F0502020204030204" pitchFamily="34" charset="0"/>
                        <a:cs typeface="Times New Roman" panose="02020603050405020304" pitchFamily="18" charset="0"/>
                      </a:endParaRPr>
                    </a:p>
                  </a:txBody>
                  <a:tcPr marL="91407" marR="91407" marT="0" marB="0"/>
                </a:tc>
                <a:tc>
                  <a:txBody>
                    <a:bodyPr/>
                    <a:lstStyle/>
                    <a:p>
                      <a:pPr>
                        <a:lnSpc>
                          <a:spcPct val="107000"/>
                        </a:lnSpc>
                        <a:spcAft>
                          <a:spcPts val="800"/>
                        </a:spcAft>
                      </a:pPr>
                      <a:r>
                        <a:rPr lang="it-IT" sz="1500">
                          <a:effectLst/>
                        </a:rPr>
                        <a:t>10/giorno</a:t>
                      </a:r>
                      <a:endParaRPr lang="it-IT" sz="1500">
                        <a:effectLst/>
                        <a:latin typeface="Calibri" panose="020F0502020204030204" pitchFamily="34" charset="0"/>
                        <a:ea typeface="Calibri" panose="020F0502020204030204" pitchFamily="34" charset="0"/>
                        <a:cs typeface="Times New Roman" panose="02020603050405020304" pitchFamily="18" charset="0"/>
                      </a:endParaRPr>
                    </a:p>
                  </a:txBody>
                  <a:tcPr marL="91407" marR="91407" marT="0" marB="0"/>
                </a:tc>
                <a:extLst>
                  <a:ext uri="{0D108BD9-81ED-4DB2-BD59-A6C34878D82A}">
                    <a16:rowId xmlns:a16="http://schemas.microsoft.com/office/drawing/2014/main" val="3392096398"/>
                  </a:ext>
                </a:extLst>
              </a:tr>
              <a:tr h="334282">
                <a:tc>
                  <a:txBody>
                    <a:bodyPr/>
                    <a:lstStyle/>
                    <a:p>
                      <a:pPr algn="ctr">
                        <a:lnSpc>
                          <a:spcPct val="107000"/>
                        </a:lnSpc>
                        <a:spcAft>
                          <a:spcPts val="800"/>
                        </a:spcAft>
                      </a:pPr>
                      <a:r>
                        <a:rPr lang="it-IT" sz="1500">
                          <a:effectLst/>
                        </a:rPr>
                        <a:t>Op7</a:t>
                      </a:r>
                      <a:endParaRPr lang="it-IT" sz="1500">
                        <a:effectLst/>
                        <a:latin typeface="Calibri" panose="020F0502020204030204" pitchFamily="34" charset="0"/>
                        <a:ea typeface="Calibri" panose="020F0502020204030204" pitchFamily="34" charset="0"/>
                        <a:cs typeface="Times New Roman" panose="02020603050405020304" pitchFamily="18" charset="0"/>
                      </a:endParaRPr>
                    </a:p>
                  </a:txBody>
                  <a:tcPr marL="91407" marR="91407" marT="0" marB="0"/>
                </a:tc>
                <a:tc>
                  <a:txBody>
                    <a:bodyPr/>
                    <a:lstStyle/>
                    <a:p>
                      <a:pPr algn="ctr">
                        <a:lnSpc>
                          <a:spcPct val="107000"/>
                        </a:lnSpc>
                        <a:spcAft>
                          <a:spcPts val="800"/>
                        </a:spcAft>
                      </a:pPr>
                      <a:r>
                        <a:rPr lang="it-IT" sz="1500">
                          <a:effectLst/>
                        </a:rPr>
                        <a:t>I</a:t>
                      </a:r>
                      <a:endParaRPr lang="it-IT" sz="1500">
                        <a:effectLst/>
                        <a:latin typeface="Calibri" panose="020F0502020204030204" pitchFamily="34" charset="0"/>
                        <a:ea typeface="Calibri" panose="020F0502020204030204" pitchFamily="34" charset="0"/>
                        <a:cs typeface="Times New Roman" panose="02020603050405020304" pitchFamily="18" charset="0"/>
                      </a:endParaRPr>
                    </a:p>
                  </a:txBody>
                  <a:tcPr marL="91407" marR="91407" marT="0" marB="0"/>
                </a:tc>
                <a:tc>
                  <a:txBody>
                    <a:bodyPr/>
                    <a:lstStyle/>
                    <a:p>
                      <a:pPr>
                        <a:lnSpc>
                          <a:spcPct val="107000"/>
                        </a:lnSpc>
                        <a:spcAft>
                          <a:spcPts val="800"/>
                        </a:spcAft>
                      </a:pPr>
                      <a:r>
                        <a:rPr lang="it-IT" sz="1500">
                          <a:effectLst/>
                        </a:rPr>
                        <a:t>250/giorno</a:t>
                      </a:r>
                      <a:endParaRPr lang="it-IT" sz="1500">
                        <a:effectLst/>
                        <a:latin typeface="Calibri" panose="020F0502020204030204" pitchFamily="34" charset="0"/>
                        <a:ea typeface="Calibri" panose="020F0502020204030204" pitchFamily="34" charset="0"/>
                        <a:cs typeface="Times New Roman" panose="02020603050405020304" pitchFamily="18" charset="0"/>
                      </a:endParaRPr>
                    </a:p>
                  </a:txBody>
                  <a:tcPr marL="91407" marR="91407" marT="0" marB="0"/>
                </a:tc>
                <a:extLst>
                  <a:ext uri="{0D108BD9-81ED-4DB2-BD59-A6C34878D82A}">
                    <a16:rowId xmlns:a16="http://schemas.microsoft.com/office/drawing/2014/main" val="4158047276"/>
                  </a:ext>
                </a:extLst>
              </a:tr>
              <a:tr h="334282">
                <a:tc>
                  <a:txBody>
                    <a:bodyPr/>
                    <a:lstStyle/>
                    <a:p>
                      <a:pPr algn="ctr">
                        <a:lnSpc>
                          <a:spcPct val="107000"/>
                        </a:lnSpc>
                        <a:spcAft>
                          <a:spcPts val="800"/>
                        </a:spcAft>
                      </a:pPr>
                      <a:r>
                        <a:rPr lang="it-IT" sz="1500">
                          <a:effectLst/>
                        </a:rPr>
                        <a:t>Op8</a:t>
                      </a:r>
                      <a:endParaRPr lang="it-IT" sz="1500">
                        <a:effectLst/>
                        <a:latin typeface="Calibri" panose="020F0502020204030204" pitchFamily="34" charset="0"/>
                        <a:ea typeface="Calibri" panose="020F0502020204030204" pitchFamily="34" charset="0"/>
                        <a:cs typeface="Times New Roman" panose="02020603050405020304" pitchFamily="18" charset="0"/>
                      </a:endParaRPr>
                    </a:p>
                  </a:txBody>
                  <a:tcPr marL="91407" marR="91407" marT="0" marB="0"/>
                </a:tc>
                <a:tc>
                  <a:txBody>
                    <a:bodyPr/>
                    <a:lstStyle/>
                    <a:p>
                      <a:pPr algn="ctr">
                        <a:lnSpc>
                          <a:spcPct val="107000"/>
                        </a:lnSpc>
                        <a:spcAft>
                          <a:spcPts val="800"/>
                        </a:spcAft>
                      </a:pPr>
                      <a:r>
                        <a:rPr lang="it-IT" sz="1500">
                          <a:effectLst/>
                        </a:rPr>
                        <a:t>I</a:t>
                      </a:r>
                      <a:endParaRPr lang="it-IT" sz="1500">
                        <a:effectLst/>
                        <a:latin typeface="Calibri" panose="020F0502020204030204" pitchFamily="34" charset="0"/>
                        <a:ea typeface="Calibri" panose="020F0502020204030204" pitchFamily="34" charset="0"/>
                        <a:cs typeface="Times New Roman" panose="02020603050405020304" pitchFamily="18" charset="0"/>
                      </a:endParaRPr>
                    </a:p>
                  </a:txBody>
                  <a:tcPr marL="91407" marR="91407" marT="0" marB="0"/>
                </a:tc>
                <a:tc>
                  <a:txBody>
                    <a:bodyPr/>
                    <a:lstStyle/>
                    <a:p>
                      <a:pPr>
                        <a:lnSpc>
                          <a:spcPct val="107000"/>
                        </a:lnSpc>
                        <a:spcAft>
                          <a:spcPts val="800"/>
                        </a:spcAft>
                      </a:pPr>
                      <a:r>
                        <a:rPr lang="it-IT" sz="1500">
                          <a:effectLst/>
                        </a:rPr>
                        <a:t>15/giorno</a:t>
                      </a:r>
                      <a:endParaRPr lang="it-IT" sz="1500">
                        <a:effectLst/>
                        <a:latin typeface="Calibri" panose="020F0502020204030204" pitchFamily="34" charset="0"/>
                        <a:ea typeface="Calibri" panose="020F0502020204030204" pitchFamily="34" charset="0"/>
                        <a:cs typeface="Times New Roman" panose="02020603050405020304" pitchFamily="18" charset="0"/>
                      </a:endParaRPr>
                    </a:p>
                  </a:txBody>
                  <a:tcPr marL="91407" marR="91407" marT="0" marB="0"/>
                </a:tc>
                <a:extLst>
                  <a:ext uri="{0D108BD9-81ED-4DB2-BD59-A6C34878D82A}">
                    <a16:rowId xmlns:a16="http://schemas.microsoft.com/office/drawing/2014/main" val="61181513"/>
                  </a:ext>
                </a:extLst>
              </a:tr>
              <a:tr h="334282">
                <a:tc>
                  <a:txBody>
                    <a:bodyPr/>
                    <a:lstStyle/>
                    <a:p>
                      <a:pPr algn="ctr">
                        <a:lnSpc>
                          <a:spcPct val="107000"/>
                        </a:lnSpc>
                        <a:spcAft>
                          <a:spcPts val="800"/>
                        </a:spcAft>
                      </a:pPr>
                      <a:r>
                        <a:rPr lang="it-IT" sz="1500">
                          <a:effectLst/>
                        </a:rPr>
                        <a:t>Op9</a:t>
                      </a:r>
                      <a:endParaRPr lang="it-IT" sz="1500">
                        <a:effectLst/>
                        <a:latin typeface="Calibri" panose="020F0502020204030204" pitchFamily="34" charset="0"/>
                        <a:ea typeface="Calibri" panose="020F0502020204030204" pitchFamily="34" charset="0"/>
                        <a:cs typeface="Times New Roman" panose="02020603050405020304" pitchFamily="18" charset="0"/>
                      </a:endParaRPr>
                    </a:p>
                  </a:txBody>
                  <a:tcPr marL="91407" marR="91407" marT="0" marB="0"/>
                </a:tc>
                <a:tc>
                  <a:txBody>
                    <a:bodyPr/>
                    <a:lstStyle/>
                    <a:p>
                      <a:pPr algn="ctr">
                        <a:lnSpc>
                          <a:spcPct val="107000"/>
                        </a:lnSpc>
                        <a:spcAft>
                          <a:spcPts val="800"/>
                        </a:spcAft>
                      </a:pPr>
                      <a:r>
                        <a:rPr lang="it-IT" sz="1500">
                          <a:effectLst/>
                        </a:rPr>
                        <a:t>I</a:t>
                      </a:r>
                      <a:endParaRPr lang="it-IT" sz="1500">
                        <a:effectLst/>
                        <a:latin typeface="Calibri" panose="020F0502020204030204" pitchFamily="34" charset="0"/>
                        <a:ea typeface="Calibri" panose="020F0502020204030204" pitchFamily="34" charset="0"/>
                        <a:cs typeface="Times New Roman" panose="02020603050405020304" pitchFamily="18" charset="0"/>
                      </a:endParaRPr>
                    </a:p>
                  </a:txBody>
                  <a:tcPr marL="91407" marR="91407" marT="0" marB="0"/>
                </a:tc>
                <a:tc>
                  <a:txBody>
                    <a:bodyPr/>
                    <a:lstStyle/>
                    <a:p>
                      <a:pPr>
                        <a:lnSpc>
                          <a:spcPct val="107000"/>
                        </a:lnSpc>
                        <a:spcAft>
                          <a:spcPts val="800"/>
                        </a:spcAft>
                      </a:pPr>
                      <a:r>
                        <a:rPr lang="it-IT" sz="1500">
                          <a:effectLst/>
                        </a:rPr>
                        <a:t>20/giorno</a:t>
                      </a:r>
                      <a:endParaRPr lang="it-IT" sz="1500">
                        <a:effectLst/>
                        <a:latin typeface="Calibri" panose="020F0502020204030204" pitchFamily="34" charset="0"/>
                        <a:ea typeface="Calibri" panose="020F0502020204030204" pitchFamily="34" charset="0"/>
                        <a:cs typeface="Times New Roman" panose="02020603050405020304" pitchFamily="18" charset="0"/>
                      </a:endParaRPr>
                    </a:p>
                  </a:txBody>
                  <a:tcPr marL="91407" marR="91407" marT="0" marB="0"/>
                </a:tc>
                <a:extLst>
                  <a:ext uri="{0D108BD9-81ED-4DB2-BD59-A6C34878D82A}">
                    <a16:rowId xmlns:a16="http://schemas.microsoft.com/office/drawing/2014/main" val="1681045951"/>
                  </a:ext>
                </a:extLst>
              </a:tr>
              <a:tr h="334282">
                <a:tc>
                  <a:txBody>
                    <a:bodyPr/>
                    <a:lstStyle/>
                    <a:p>
                      <a:pPr algn="ctr">
                        <a:lnSpc>
                          <a:spcPct val="107000"/>
                        </a:lnSpc>
                        <a:spcAft>
                          <a:spcPts val="800"/>
                        </a:spcAft>
                      </a:pPr>
                      <a:r>
                        <a:rPr lang="it-IT" sz="1500" dirty="0">
                          <a:effectLst/>
                        </a:rPr>
                        <a:t>Op10</a:t>
                      </a:r>
                      <a:endParaRPr lang="it-IT"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91407" marR="91407" marT="0" marB="0"/>
                </a:tc>
                <a:tc>
                  <a:txBody>
                    <a:bodyPr/>
                    <a:lstStyle/>
                    <a:p>
                      <a:pPr algn="ctr">
                        <a:lnSpc>
                          <a:spcPct val="107000"/>
                        </a:lnSpc>
                        <a:spcAft>
                          <a:spcPts val="800"/>
                        </a:spcAft>
                      </a:pPr>
                      <a:r>
                        <a:rPr lang="it-IT" sz="1500">
                          <a:effectLst/>
                        </a:rPr>
                        <a:t>B</a:t>
                      </a:r>
                      <a:endParaRPr lang="it-IT" sz="1500">
                        <a:effectLst/>
                        <a:latin typeface="Calibri" panose="020F0502020204030204" pitchFamily="34" charset="0"/>
                        <a:ea typeface="Calibri" panose="020F0502020204030204" pitchFamily="34" charset="0"/>
                        <a:cs typeface="Times New Roman" panose="02020603050405020304" pitchFamily="18" charset="0"/>
                      </a:endParaRPr>
                    </a:p>
                  </a:txBody>
                  <a:tcPr marL="91407" marR="91407" marT="0" marB="0"/>
                </a:tc>
                <a:tc>
                  <a:txBody>
                    <a:bodyPr/>
                    <a:lstStyle/>
                    <a:p>
                      <a:pPr>
                        <a:lnSpc>
                          <a:spcPct val="107000"/>
                        </a:lnSpc>
                        <a:spcAft>
                          <a:spcPts val="800"/>
                        </a:spcAft>
                      </a:pPr>
                      <a:r>
                        <a:rPr lang="it-IT" sz="1500" dirty="0">
                          <a:effectLst/>
                        </a:rPr>
                        <a:t>1/mese</a:t>
                      </a:r>
                      <a:endParaRPr lang="it-IT"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91407" marR="91407" marT="0" marB="0"/>
                </a:tc>
                <a:extLst>
                  <a:ext uri="{0D108BD9-81ED-4DB2-BD59-A6C34878D82A}">
                    <a16:rowId xmlns:a16="http://schemas.microsoft.com/office/drawing/2014/main" val="1400438781"/>
                  </a:ext>
                </a:extLst>
              </a:tr>
            </a:tbl>
          </a:graphicData>
        </a:graphic>
      </p:graphicFrame>
    </p:spTree>
    <p:extLst>
      <p:ext uri="{BB962C8B-B14F-4D97-AF65-F5344CB8AC3E}">
        <p14:creationId xmlns:p14="http://schemas.microsoft.com/office/powerpoint/2010/main" val="3153846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B3925CD1-970F-44A0-8043-08E0EC121667}"/>
              </a:ext>
            </a:extLst>
          </p:cNvPr>
          <p:cNvSpPr>
            <a:spLocks noGrp="1"/>
          </p:cNvSpPr>
          <p:nvPr>
            <p:ph type="title"/>
          </p:nvPr>
        </p:nvSpPr>
        <p:spPr>
          <a:xfrm>
            <a:off x="594360" y="637125"/>
            <a:ext cx="3802276" cy="5256371"/>
          </a:xfrm>
        </p:spPr>
        <p:txBody>
          <a:bodyPr>
            <a:normAutofit/>
          </a:bodyPr>
          <a:lstStyle/>
          <a:p>
            <a:r>
              <a:rPr lang="it-IT" sz="3700" b="1" u="sng">
                <a:latin typeface="Arial Black" panose="020B0A04020102020204" pitchFamily="34" charset="0"/>
              </a:rPr>
              <a:t>ANALISI DELLE RIDONDANZE</a:t>
            </a:r>
          </a:p>
        </p:txBody>
      </p:sp>
      <p:graphicFrame>
        <p:nvGraphicFramePr>
          <p:cNvPr id="5" name="Segnaposto contenuto 2">
            <a:extLst>
              <a:ext uri="{FF2B5EF4-FFF2-40B4-BE49-F238E27FC236}">
                <a16:creationId xmlns:a16="http://schemas.microsoft.com/office/drawing/2014/main" id="{B923499F-6634-41B8-8FEC-D792DFCB1FBC}"/>
              </a:ext>
            </a:extLst>
          </p:cNvPr>
          <p:cNvGraphicFramePr>
            <a:graphicFrameLocks noGrp="1"/>
          </p:cNvGraphicFramePr>
          <p:nvPr>
            <p:ph idx="1"/>
            <p:extLst>
              <p:ext uri="{D42A27DB-BD31-4B8C-83A1-F6EECF244321}">
                <p14:modId xmlns:p14="http://schemas.microsoft.com/office/powerpoint/2010/main" val="1070518466"/>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5136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630A597-C0FB-4DAF-BFB7-84D8099B5E52}"/>
              </a:ext>
            </a:extLst>
          </p:cNvPr>
          <p:cNvSpPr>
            <a:spLocks noGrp="1"/>
          </p:cNvSpPr>
          <p:nvPr>
            <p:ph type="title"/>
          </p:nvPr>
        </p:nvSpPr>
        <p:spPr>
          <a:xfrm>
            <a:off x="838200" y="706629"/>
            <a:ext cx="9601196" cy="1303867"/>
          </a:xfrm>
        </p:spPr>
        <p:txBody>
          <a:bodyPr>
            <a:normAutofit fontScale="90000"/>
          </a:bodyPr>
          <a:lstStyle/>
          <a:p>
            <a:r>
              <a:rPr lang="it-IT" dirty="0"/>
              <a:t>#artisti con </a:t>
            </a:r>
            <a:r>
              <a:rPr lang="it-IT" u="sng" dirty="0"/>
              <a:t>RIDONDANZA</a:t>
            </a:r>
            <a:r>
              <a:rPr lang="it-IT" dirty="0"/>
              <a:t> –Op5</a:t>
            </a:r>
            <a:br>
              <a:rPr lang="it-IT" dirty="0"/>
            </a:br>
            <a:r>
              <a:rPr lang="en-US" sz="1800" b="1" u="sng" dirty="0"/>
              <a:t>Operazione5</a:t>
            </a:r>
            <a:r>
              <a:rPr lang="en-US" sz="1800" dirty="0"/>
              <a:t>: </a:t>
            </a:r>
            <a:r>
              <a:rPr lang="en-US" sz="1800" dirty="0" err="1"/>
              <a:t>Leggere</a:t>
            </a:r>
            <a:r>
              <a:rPr lang="en-US" sz="1800" dirty="0"/>
              <a:t> il </a:t>
            </a:r>
            <a:r>
              <a:rPr lang="en-US" sz="1800" dirty="0" err="1"/>
              <a:t>numero</a:t>
            </a:r>
            <a:r>
              <a:rPr lang="en-US" sz="1800" dirty="0"/>
              <a:t> di </a:t>
            </a:r>
            <a:r>
              <a:rPr lang="en-US" sz="1800" dirty="0" err="1"/>
              <a:t>artisti</a:t>
            </a:r>
            <a:r>
              <a:rPr lang="en-US" sz="1800" dirty="0"/>
              <a:t> </a:t>
            </a:r>
            <a:r>
              <a:rPr lang="en-US" sz="1800" dirty="0" err="1"/>
              <a:t>seguiti</a:t>
            </a:r>
            <a:r>
              <a:rPr lang="en-US" sz="1800" dirty="0"/>
              <a:t> da un account </a:t>
            </a:r>
            <a:r>
              <a:rPr lang="en-US" sz="1800" dirty="0" err="1"/>
              <a:t>utente</a:t>
            </a:r>
            <a:r>
              <a:rPr lang="en-US" sz="1800" dirty="0"/>
              <a:t>.</a:t>
            </a:r>
            <a:br>
              <a:rPr lang="en-US" sz="4400" dirty="0"/>
            </a:br>
            <a:endParaRPr lang="it-IT" dirty="0"/>
          </a:p>
        </p:txBody>
      </p:sp>
      <p:graphicFrame>
        <p:nvGraphicFramePr>
          <p:cNvPr id="4" name="Tabella 3">
            <a:extLst>
              <a:ext uri="{FF2B5EF4-FFF2-40B4-BE49-F238E27FC236}">
                <a16:creationId xmlns:a16="http://schemas.microsoft.com/office/drawing/2014/main" id="{30124646-9F88-4895-87B0-AF75CDD81C5C}"/>
              </a:ext>
            </a:extLst>
          </p:cNvPr>
          <p:cNvGraphicFramePr>
            <a:graphicFrameLocks noGrp="1"/>
          </p:cNvGraphicFramePr>
          <p:nvPr>
            <p:extLst>
              <p:ext uri="{D42A27DB-BD31-4B8C-83A1-F6EECF244321}">
                <p14:modId xmlns:p14="http://schemas.microsoft.com/office/powerpoint/2010/main" val="1846859154"/>
              </p:ext>
            </p:extLst>
          </p:nvPr>
        </p:nvGraphicFramePr>
        <p:xfrm>
          <a:off x="1298863" y="1663369"/>
          <a:ext cx="6368128" cy="743744"/>
        </p:xfrm>
        <a:graphic>
          <a:graphicData uri="http://schemas.openxmlformats.org/drawingml/2006/table">
            <a:tbl>
              <a:tblPr firstRow="1" firstCol="1" bandRow="1"/>
              <a:tblGrid>
                <a:gridCol w="1592032">
                  <a:extLst>
                    <a:ext uri="{9D8B030D-6E8A-4147-A177-3AD203B41FA5}">
                      <a16:colId xmlns:a16="http://schemas.microsoft.com/office/drawing/2014/main" val="979116203"/>
                    </a:ext>
                  </a:extLst>
                </a:gridCol>
                <a:gridCol w="1592032">
                  <a:extLst>
                    <a:ext uri="{9D8B030D-6E8A-4147-A177-3AD203B41FA5}">
                      <a16:colId xmlns:a16="http://schemas.microsoft.com/office/drawing/2014/main" val="4027876760"/>
                    </a:ext>
                  </a:extLst>
                </a:gridCol>
                <a:gridCol w="1592032">
                  <a:extLst>
                    <a:ext uri="{9D8B030D-6E8A-4147-A177-3AD203B41FA5}">
                      <a16:colId xmlns:a16="http://schemas.microsoft.com/office/drawing/2014/main" val="976832761"/>
                    </a:ext>
                  </a:extLst>
                </a:gridCol>
                <a:gridCol w="1592032">
                  <a:extLst>
                    <a:ext uri="{9D8B030D-6E8A-4147-A177-3AD203B41FA5}">
                      <a16:colId xmlns:a16="http://schemas.microsoft.com/office/drawing/2014/main" val="3923216225"/>
                    </a:ext>
                  </a:extLst>
                </a:gridCol>
              </a:tblGrid>
              <a:tr h="371872">
                <a:tc>
                  <a:txBody>
                    <a:bodyPr/>
                    <a:lstStyle/>
                    <a:p>
                      <a:pPr algn="ctr">
                        <a:lnSpc>
                          <a:spcPct val="107000"/>
                        </a:lnSpc>
                        <a:spcAft>
                          <a:spcPts val="800"/>
                        </a:spcAft>
                      </a:pPr>
                      <a:r>
                        <a:rPr lang="it-IT" sz="1100" b="1">
                          <a:effectLst/>
                          <a:latin typeface="Calibri" panose="020F0502020204030204" pitchFamily="34" charset="0"/>
                          <a:ea typeface="Calibri" panose="020F0502020204030204" pitchFamily="34" charset="0"/>
                          <a:cs typeface="Times New Roman" panose="02020603050405020304" pitchFamily="18" charset="0"/>
                        </a:rPr>
                        <a:t>CONCETTO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9050" cap="flat" cmpd="sng" algn="ctr">
                      <a:solidFill>
                        <a:srgbClr val="F4B083"/>
                      </a:solidFill>
                      <a:prstDash val="solid"/>
                      <a:round/>
                      <a:headEnd type="none" w="med" len="med"/>
                      <a:tailEnd type="none" w="med" len="med"/>
                    </a:lnB>
                  </a:tcPr>
                </a:tc>
                <a:tc>
                  <a:txBody>
                    <a:bodyPr/>
                    <a:lstStyle/>
                    <a:p>
                      <a:pPr algn="ctr">
                        <a:lnSpc>
                          <a:spcPct val="107000"/>
                        </a:lnSpc>
                        <a:spcAft>
                          <a:spcPts val="800"/>
                        </a:spcAft>
                      </a:pPr>
                      <a:r>
                        <a:rPr lang="it-IT" sz="1100" b="1">
                          <a:effectLst/>
                          <a:latin typeface="Calibri" panose="020F0502020204030204" pitchFamily="34" charset="0"/>
                          <a:ea typeface="Calibri" panose="020F0502020204030204" pitchFamily="34" charset="0"/>
                          <a:cs typeface="Times New Roman" panose="02020603050405020304" pitchFamily="18" charset="0"/>
                        </a:rPr>
                        <a:t>COSTRUTTO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9050" cap="flat" cmpd="sng" algn="ctr">
                      <a:solidFill>
                        <a:srgbClr val="F4B083"/>
                      </a:solidFill>
                      <a:prstDash val="solid"/>
                      <a:round/>
                      <a:headEnd type="none" w="med" len="med"/>
                      <a:tailEnd type="none" w="med" len="med"/>
                    </a:lnB>
                  </a:tcPr>
                </a:tc>
                <a:tc>
                  <a:txBody>
                    <a:bodyPr/>
                    <a:lstStyle/>
                    <a:p>
                      <a:pPr algn="ctr">
                        <a:lnSpc>
                          <a:spcPct val="107000"/>
                        </a:lnSpc>
                        <a:spcAft>
                          <a:spcPts val="800"/>
                        </a:spcAft>
                      </a:pPr>
                      <a:r>
                        <a:rPr lang="it-IT" sz="1100" b="1" dirty="0">
                          <a:effectLst/>
                          <a:latin typeface="Calibri" panose="020F0502020204030204" pitchFamily="34" charset="0"/>
                          <a:ea typeface="Calibri" panose="020F0502020204030204" pitchFamily="34" charset="0"/>
                          <a:cs typeface="Times New Roman" panose="02020603050405020304" pitchFamily="18" charset="0"/>
                        </a:rPr>
                        <a:t>ACCESSO</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9050" cap="flat" cmpd="sng" algn="ctr">
                      <a:solidFill>
                        <a:srgbClr val="F4B083"/>
                      </a:solidFill>
                      <a:prstDash val="solid"/>
                      <a:round/>
                      <a:headEnd type="none" w="med" len="med"/>
                      <a:tailEnd type="none" w="med" len="med"/>
                    </a:lnB>
                  </a:tcPr>
                </a:tc>
                <a:tc>
                  <a:txBody>
                    <a:bodyPr/>
                    <a:lstStyle/>
                    <a:p>
                      <a:pPr algn="ctr">
                        <a:lnSpc>
                          <a:spcPct val="107000"/>
                        </a:lnSpc>
                        <a:spcAft>
                          <a:spcPts val="800"/>
                        </a:spcAft>
                      </a:pPr>
                      <a:r>
                        <a:rPr lang="it-IT" sz="1100" b="1" dirty="0">
                          <a:effectLst/>
                          <a:latin typeface="Calibri" panose="020F0502020204030204" pitchFamily="34" charset="0"/>
                          <a:ea typeface="Calibri" panose="020F0502020204030204" pitchFamily="34" charset="0"/>
                          <a:cs typeface="Times New Roman" panose="02020603050405020304" pitchFamily="18" charset="0"/>
                        </a:rPr>
                        <a:t>TIPO</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9050"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3365639196"/>
                  </a:ext>
                </a:extLst>
              </a:tr>
              <a:tr h="371872">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Account Utente</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dirty="0">
                          <a:effectLst/>
                          <a:latin typeface="Calibri" panose="020F0502020204030204" pitchFamily="34" charset="0"/>
                          <a:ea typeface="Calibri" panose="020F0502020204030204" pitchFamily="34" charset="0"/>
                          <a:cs typeface="Times New Roman" panose="02020603050405020304" pitchFamily="18" charset="0"/>
                        </a:rPr>
                        <a:t>E</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dirty="0">
                          <a:effectLst/>
                          <a:latin typeface="Calibri" panose="020F0502020204030204" pitchFamily="34" charset="0"/>
                          <a:ea typeface="Calibri" panose="020F0502020204030204" pitchFamily="34" charset="0"/>
                          <a:cs typeface="Times New Roman" panose="02020603050405020304" pitchFamily="18" charset="0"/>
                        </a:rPr>
                        <a:t>L</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3202964331"/>
                  </a:ext>
                </a:extLst>
              </a:tr>
            </a:tbl>
          </a:graphicData>
        </a:graphic>
      </p:graphicFrame>
      <p:sp>
        <p:nvSpPr>
          <p:cNvPr id="7" name="Titolo 1">
            <a:extLst>
              <a:ext uri="{FF2B5EF4-FFF2-40B4-BE49-F238E27FC236}">
                <a16:creationId xmlns:a16="http://schemas.microsoft.com/office/drawing/2014/main" id="{8920C4F5-D4C0-45D4-8BAC-9370E453B272}"/>
              </a:ext>
            </a:extLst>
          </p:cNvPr>
          <p:cNvSpPr txBox="1">
            <a:spLocks/>
          </p:cNvSpPr>
          <p:nvPr/>
        </p:nvSpPr>
        <p:spPr>
          <a:xfrm>
            <a:off x="838200" y="30144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dirty="0"/>
              <a:t>#artisti con </a:t>
            </a:r>
            <a:r>
              <a:rPr lang="it-IT" u="sng" dirty="0"/>
              <a:t>RIDONDANZA</a:t>
            </a:r>
            <a:r>
              <a:rPr lang="it-IT" dirty="0"/>
              <a:t> –Op7 </a:t>
            </a:r>
          </a:p>
          <a:p>
            <a:pPr algn="ctr"/>
            <a:r>
              <a:rPr lang="en-US" sz="1900" b="1" u="sng" dirty="0"/>
              <a:t>Operazione7</a:t>
            </a:r>
            <a:r>
              <a:rPr lang="en-US" sz="1900" dirty="0"/>
              <a:t>: Un account </a:t>
            </a:r>
            <a:r>
              <a:rPr lang="en-US" sz="1900" dirty="0" err="1"/>
              <a:t>utente</a:t>
            </a:r>
            <a:r>
              <a:rPr lang="en-US" sz="1900" dirty="0"/>
              <a:t> </a:t>
            </a:r>
            <a:r>
              <a:rPr lang="en-US" sz="1900" dirty="0" err="1"/>
              <a:t>inizia</a:t>
            </a:r>
            <a:r>
              <a:rPr lang="en-US" sz="1900" dirty="0"/>
              <a:t> a </a:t>
            </a:r>
            <a:r>
              <a:rPr lang="en-US" sz="1900" dirty="0" err="1"/>
              <a:t>seguire</a:t>
            </a:r>
            <a:r>
              <a:rPr lang="en-US" sz="1900" dirty="0"/>
              <a:t> </a:t>
            </a:r>
            <a:r>
              <a:rPr lang="en-US" sz="1900" dirty="0" err="1"/>
              <a:t>un’artista</a:t>
            </a:r>
            <a:r>
              <a:rPr lang="en-US" sz="1900" dirty="0"/>
              <a:t>.</a:t>
            </a:r>
          </a:p>
          <a:p>
            <a:endParaRPr lang="it-IT" dirty="0"/>
          </a:p>
        </p:txBody>
      </p:sp>
      <p:graphicFrame>
        <p:nvGraphicFramePr>
          <p:cNvPr id="9" name="Tabella 8">
            <a:extLst>
              <a:ext uri="{FF2B5EF4-FFF2-40B4-BE49-F238E27FC236}">
                <a16:creationId xmlns:a16="http://schemas.microsoft.com/office/drawing/2014/main" id="{02521132-03E7-4B34-AA88-C93B91E0E15A}"/>
              </a:ext>
            </a:extLst>
          </p:cNvPr>
          <p:cNvGraphicFramePr>
            <a:graphicFrameLocks noGrp="1"/>
          </p:cNvGraphicFramePr>
          <p:nvPr>
            <p:extLst>
              <p:ext uri="{D42A27DB-BD31-4B8C-83A1-F6EECF244321}">
                <p14:modId xmlns:p14="http://schemas.microsoft.com/office/powerpoint/2010/main" val="1493967070"/>
              </p:ext>
            </p:extLst>
          </p:nvPr>
        </p:nvGraphicFramePr>
        <p:xfrm>
          <a:off x="838200" y="4174980"/>
          <a:ext cx="7957936" cy="1943100"/>
        </p:xfrm>
        <a:graphic>
          <a:graphicData uri="http://schemas.openxmlformats.org/drawingml/2006/table">
            <a:tbl>
              <a:tblPr firstRow="1" firstCol="1" bandRow="1"/>
              <a:tblGrid>
                <a:gridCol w="1989484">
                  <a:extLst>
                    <a:ext uri="{9D8B030D-6E8A-4147-A177-3AD203B41FA5}">
                      <a16:colId xmlns:a16="http://schemas.microsoft.com/office/drawing/2014/main" val="1524112352"/>
                    </a:ext>
                  </a:extLst>
                </a:gridCol>
                <a:gridCol w="1989484">
                  <a:extLst>
                    <a:ext uri="{9D8B030D-6E8A-4147-A177-3AD203B41FA5}">
                      <a16:colId xmlns:a16="http://schemas.microsoft.com/office/drawing/2014/main" val="4098634959"/>
                    </a:ext>
                  </a:extLst>
                </a:gridCol>
                <a:gridCol w="1989484">
                  <a:extLst>
                    <a:ext uri="{9D8B030D-6E8A-4147-A177-3AD203B41FA5}">
                      <a16:colId xmlns:a16="http://schemas.microsoft.com/office/drawing/2014/main" val="546725411"/>
                    </a:ext>
                  </a:extLst>
                </a:gridCol>
                <a:gridCol w="1989484">
                  <a:extLst>
                    <a:ext uri="{9D8B030D-6E8A-4147-A177-3AD203B41FA5}">
                      <a16:colId xmlns:a16="http://schemas.microsoft.com/office/drawing/2014/main" val="2365608419"/>
                    </a:ext>
                  </a:extLst>
                </a:gridCol>
              </a:tblGrid>
              <a:tr h="388620">
                <a:tc>
                  <a:txBody>
                    <a:bodyPr/>
                    <a:lstStyle/>
                    <a:p>
                      <a:pPr>
                        <a:lnSpc>
                          <a:spcPct val="107000"/>
                        </a:lnSpc>
                        <a:spcAft>
                          <a:spcPts val="800"/>
                        </a:spcAft>
                      </a:pPr>
                      <a:r>
                        <a:rPr lang="it-IT" sz="1100" b="1">
                          <a:effectLst/>
                          <a:latin typeface="Calibri" panose="020F0502020204030204" pitchFamily="34" charset="0"/>
                          <a:ea typeface="Calibri" panose="020F0502020204030204" pitchFamily="34" charset="0"/>
                          <a:cs typeface="Times New Roman" panose="02020603050405020304" pitchFamily="18" charset="0"/>
                        </a:rPr>
                        <a:t>CONCETTO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9050" cap="flat" cmpd="sng" algn="ctr">
                      <a:solidFill>
                        <a:srgbClr val="F4B083"/>
                      </a:solidFill>
                      <a:prstDash val="solid"/>
                      <a:round/>
                      <a:headEnd type="none" w="med" len="med"/>
                      <a:tailEnd type="none" w="med" len="med"/>
                    </a:lnB>
                  </a:tcPr>
                </a:tc>
                <a:tc>
                  <a:txBody>
                    <a:bodyPr/>
                    <a:lstStyle/>
                    <a:p>
                      <a:pPr>
                        <a:lnSpc>
                          <a:spcPct val="107000"/>
                        </a:lnSpc>
                        <a:spcAft>
                          <a:spcPts val="800"/>
                        </a:spcAft>
                      </a:pPr>
                      <a:r>
                        <a:rPr lang="it-IT" sz="1100" b="1">
                          <a:effectLst/>
                          <a:latin typeface="Calibri" panose="020F0502020204030204" pitchFamily="34" charset="0"/>
                          <a:ea typeface="Calibri" panose="020F0502020204030204" pitchFamily="34" charset="0"/>
                          <a:cs typeface="Times New Roman" panose="02020603050405020304" pitchFamily="18" charset="0"/>
                        </a:rPr>
                        <a:t>COSTRUTTO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9050" cap="flat" cmpd="sng" algn="ctr">
                      <a:solidFill>
                        <a:srgbClr val="F4B083"/>
                      </a:solidFill>
                      <a:prstDash val="solid"/>
                      <a:round/>
                      <a:headEnd type="none" w="med" len="med"/>
                      <a:tailEnd type="none" w="med" len="med"/>
                    </a:lnB>
                  </a:tcPr>
                </a:tc>
                <a:tc>
                  <a:txBody>
                    <a:bodyPr/>
                    <a:lstStyle/>
                    <a:p>
                      <a:pPr>
                        <a:lnSpc>
                          <a:spcPct val="107000"/>
                        </a:lnSpc>
                        <a:spcAft>
                          <a:spcPts val="800"/>
                        </a:spcAft>
                      </a:pPr>
                      <a:r>
                        <a:rPr lang="it-IT" sz="1100" b="1">
                          <a:effectLst/>
                          <a:latin typeface="Calibri" panose="020F0502020204030204" pitchFamily="34" charset="0"/>
                          <a:ea typeface="Calibri" panose="020F0502020204030204" pitchFamily="34" charset="0"/>
                          <a:cs typeface="Times New Roman" panose="02020603050405020304" pitchFamily="18" charset="0"/>
                        </a:rPr>
                        <a:t>ACCESSO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9050" cap="flat" cmpd="sng" algn="ctr">
                      <a:solidFill>
                        <a:srgbClr val="F4B083"/>
                      </a:solidFill>
                      <a:prstDash val="solid"/>
                      <a:round/>
                      <a:headEnd type="none" w="med" len="med"/>
                      <a:tailEnd type="none" w="med" len="med"/>
                    </a:lnB>
                  </a:tcPr>
                </a:tc>
                <a:tc>
                  <a:txBody>
                    <a:bodyPr/>
                    <a:lstStyle/>
                    <a:p>
                      <a:pPr>
                        <a:lnSpc>
                          <a:spcPct val="107000"/>
                        </a:lnSpc>
                        <a:spcAft>
                          <a:spcPts val="800"/>
                        </a:spcAft>
                      </a:pPr>
                      <a:r>
                        <a:rPr lang="it-IT" sz="1100" b="1">
                          <a:effectLst/>
                          <a:latin typeface="Calibri" panose="020F0502020204030204" pitchFamily="34" charset="0"/>
                          <a:ea typeface="Calibri" panose="020F0502020204030204" pitchFamily="34" charset="0"/>
                          <a:cs typeface="Times New Roman" panose="02020603050405020304" pitchFamily="18" charset="0"/>
                        </a:rPr>
                        <a:t>TIPO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9050"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439554285"/>
                  </a:ext>
                </a:extLst>
              </a:tr>
              <a:tr h="388620">
                <a:tc>
                  <a:txBody>
                    <a:bodyPr/>
                    <a:lstStyle/>
                    <a:p>
                      <a:pP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Account Utente</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E</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L</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533319908"/>
                  </a:ext>
                </a:extLst>
              </a:tr>
              <a:tr h="388620">
                <a:tc>
                  <a:txBody>
                    <a:bodyPr/>
                    <a:lstStyle/>
                    <a:p>
                      <a:pP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Segue</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R</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L</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2929391174"/>
                  </a:ext>
                </a:extLst>
              </a:tr>
              <a:tr h="388620">
                <a:tc>
                  <a:txBody>
                    <a:bodyPr/>
                    <a:lstStyle/>
                    <a:p>
                      <a:pP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Artista</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E</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S</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2947343548"/>
                  </a:ext>
                </a:extLst>
              </a:tr>
              <a:tr h="388620">
                <a:tc>
                  <a:txBody>
                    <a:bodyPr/>
                    <a:lstStyle/>
                    <a:p>
                      <a:pP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Account Utente</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E</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nSpc>
                          <a:spcPct val="107000"/>
                        </a:lnSpc>
                        <a:spcAft>
                          <a:spcPts val="800"/>
                        </a:spcAft>
                      </a:pPr>
                      <a:r>
                        <a:rPr lang="it-IT" sz="1100" dirty="0">
                          <a:effectLst/>
                          <a:latin typeface="Calibri" panose="020F0502020204030204" pitchFamily="34" charset="0"/>
                          <a:ea typeface="Calibri" panose="020F0502020204030204" pitchFamily="34" charset="0"/>
                          <a:cs typeface="Times New Roman" panose="02020603050405020304" pitchFamily="18" charset="0"/>
                        </a:rPr>
                        <a:t>S</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3692266070"/>
                  </a:ext>
                </a:extLst>
              </a:tr>
            </a:tbl>
          </a:graphicData>
        </a:graphic>
      </p:graphicFrame>
      <p:sp>
        <p:nvSpPr>
          <p:cNvPr id="10" name="CasellaDiTesto 9">
            <a:extLst>
              <a:ext uri="{FF2B5EF4-FFF2-40B4-BE49-F238E27FC236}">
                <a16:creationId xmlns:a16="http://schemas.microsoft.com/office/drawing/2014/main" id="{FE6811D7-D124-4E5C-8B54-F122073992BC}"/>
              </a:ext>
            </a:extLst>
          </p:cNvPr>
          <p:cNvSpPr txBox="1"/>
          <p:nvPr/>
        </p:nvSpPr>
        <p:spPr>
          <a:xfrm>
            <a:off x="8562109" y="1858507"/>
            <a:ext cx="2791691" cy="369332"/>
          </a:xfrm>
          <a:prstGeom prst="rect">
            <a:avLst/>
          </a:prstGeom>
          <a:noFill/>
        </p:spPr>
        <p:txBody>
          <a:bodyPr wrap="square" rtlCol="0">
            <a:spAutoFit/>
          </a:bodyPr>
          <a:lstStyle/>
          <a:p>
            <a:r>
              <a:rPr lang="it-IT" dirty="0"/>
              <a:t>40x1= 40 accessi al giorno</a:t>
            </a:r>
          </a:p>
        </p:txBody>
      </p:sp>
      <p:sp>
        <p:nvSpPr>
          <p:cNvPr id="11" name="CasellaDiTesto 10">
            <a:extLst>
              <a:ext uri="{FF2B5EF4-FFF2-40B4-BE49-F238E27FC236}">
                <a16:creationId xmlns:a16="http://schemas.microsoft.com/office/drawing/2014/main" id="{3864FBE8-F97E-498B-A2D2-5D129BA19AEF}"/>
              </a:ext>
            </a:extLst>
          </p:cNvPr>
          <p:cNvSpPr txBox="1"/>
          <p:nvPr/>
        </p:nvSpPr>
        <p:spPr>
          <a:xfrm>
            <a:off x="8796136" y="5362726"/>
            <a:ext cx="3048000" cy="646331"/>
          </a:xfrm>
          <a:prstGeom prst="rect">
            <a:avLst/>
          </a:prstGeom>
          <a:noFill/>
        </p:spPr>
        <p:txBody>
          <a:bodyPr wrap="square" rtlCol="0">
            <a:spAutoFit/>
          </a:bodyPr>
          <a:lstStyle/>
          <a:p>
            <a:r>
              <a:rPr lang="it-IT" dirty="0"/>
              <a:t>(2x250)+(4x250)=1500 accessi</a:t>
            </a:r>
          </a:p>
          <a:p>
            <a:r>
              <a:rPr lang="it-IT" dirty="0"/>
              <a:t>                             al giorno</a:t>
            </a:r>
          </a:p>
        </p:txBody>
      </p:sp>
      <p:sp>
        <p:nvSpPr>
          <p:cNvPr id="12" name="Rettangolo 11" descr="Ballo">
            <a:extLst>
              <a:ext uri="{FF2B5EF4-FFF2-40B4-BE49-F238E27FC236}">
                <a16:creationId xmlns:a16="http://schemas.microsoft.com/office/drawing/2014/main" id="{47C2E527-FD4E-496E-B43D-C88720134A33}"/>
              </a:ext>
            </a:extLst>
          </p:cNvPr>
          <p:cNvSpPr/>
          <p:nvPr/>
        </p:nvSpPr>
        <p:spPr>
          <a:xfrm>
            <a:off x="717898" y="691487"/>
            <a:ext cx="926404" cy="926404"/>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it-IT" dirty="0"/>
          </a:p>
        </p:txBody>
      </p:sp>
      <p:sp>
        <p:nvSpPr>
          <p:cNvPr id="15" name="CasellaDiTesto 14">
            <a:extLst>
              <a:ext uri="{FF2B5EF4-FFF2-40B4-BE49-F238E27FC236}">
                <a16:creationId xmlns:a16="http://schemas.microsoft.com/office/drawing/2014/main" id="{04CB9684-1CF8-43AB-85F6-B26B2FB5A738}"/>
              </a:ext>
            </a:extLst>
          </p:cNvPr>
          <p:cNvSpPr txBox="1"/>
          <p:nvPr/>
        </p:nvSpPr>
        <p:spPr>
          <a:xfrm>
            <a:off x="313765" y="80682"/>
            <a:ext cx="5585011" cy="461665"/>
          </a:xfrm>
          <a:prstGeom prst="rect">
            <a:avLst/>
          </a:prstGeom>
          <a:noFill/>
        </p:spPr>
        <p:txBody>
          <a:bodyPr wrap="square" rtlCol="0">
            <a:spAutoFit/>
          </a:bodyPr>
          <a:lstStyle/>
          <a:p>
            <a:r>
              <a:rPr lang="it-IT" sz="2400" b="1" dirty="0"/>
              <a:t>ENTITA’: ACCOUNT UTENTE</a:t>
            </a:r>
          </a:p>
        </p:txBody>
      </p:sp>
    </p:spTree>
    <p:extLst>
      <p:ext uri="{BB962C8B-B14F-4D97-AF65-F5344CB8AC3E}">
        <p14:creationId xmlns:p14="http://schemas.microsoft.com/office/powerpoint/2010/main" val="1139193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0571C9-E3ED-4DB9-823E-DA49C484F8BA}"/>
              </a:ext>
            </a:extLst>
          </p:cNvPr>
          <p:cNvSpPr>
            <a:spLocks noGrp="1"/>
          </p:cNvSpPr>
          <p:nvPr>
            <p:ph type="title"/>
          </p:nvPr>
        </p:nvSpPr>
        <p:spPr>
          <a:xfrm>
            <a:off x="838200" y="466237"/>
            <a:ext cx="9601196" cy="1303867"/>
          </a:xfrm>
        </p:spPr>
        <p:txBody>
          <a:bodyPr>
            <a:normAutofit fontScale="90000"/>
          </a:bodyPr>
          <a:lstStyle/>
          <a:p>
            <a:r>
              <a:rPr lang="it-IT" dirty="0"/>
              <a:t>#artisti </a:t>
            </a:r>
            <a:r>
              <a:rPr lang="it-IT" u="sng" dirty="0"/>
              <a:t>SENZA RIDONDANZA</a:t>
            </a:r>
            <a:r>
              <a:rPr lang="it-IT" dirty="0"/>
              <a:t> –Op5</a:t>
            </a:r>
            <a:br>
              <a:rPr lang="it-IT" dirty="0"/>
            </a:br>
            <a:r>
              <a:rPr lang="en-US" sz="1800" b="1" u="sng" dirty="0"/>
              <a:t>Operazione5</a:t>
            </a:r>
            <a:r>
              <a:rPr lang="en-US" sz="1800" dirty="0"/>
              <a:t>: </a:t>
            </a:r>
            <a:r>
              <a:rPr lang="en-US" sz="1800" dirty="0" err="1"/>
              <a:t>Leggere</a:t>
            </a:r>
            <a:r>
              <a:rPr lang="en-US" sz="1800" dirty="0"/>
              <a:t> il </a:t>
            </a:r>
            <a:r>
              <a:rPr lang="en-US" sz="1800" dirty="0" err="1"/>
              <a:t>numero</a:t>
            </a:r>
            <a:r>
              <a:rPr lang="en-US" sz="1800" dirty="0"/>
              <a:t> di </a:t>
            </a:r>
            <a:r>
              <a:rPr lang="en-US" sz="1800" dirty="0" err="1"/>
              <a:t>artisti</a:t>
            </a:r>
            <a:r>
              <a:rPr lang="en-US" sz="1800" dirty="0"/>
              <a:t> </a:t>
            </a:r>
            <a:r>
              <a:rPr lang="en-US" sz="1800" dirty="0" err="1"/>
              <a:t>seguiti</a:t>
            </a:r>
            <a:r>
              <a:rPr lang="en-US" sz="1800" dirty="0"/>
              <a:t> da un account </a:t>
            </a:r>
            <a:r>
              <a:rPr lang="en-US" sz="1800" dirty="0" err="1"/>
              <a:t>utente</a:t>
            </a:r>
            <a:r>
              <a:rPr lang="en-US" sz="1800" dirty="0"/>
              <a:t>.</a:t>
            </a:r>
            <a:br>
              <a:rPr lang="en-US" sz="1800" dirty="0"/>
            </a:br>
            <a:endParaRPr lang="it-IT" sz="1800" dirty="0"/>
          </a:p>
        </p:txBody>
      </p:sp>
      <p:graphicFrame>
        <p:nvGraphicFramePr>
          <p:cNvPr id="4" name="Segnaposto contenuto 3">
            <a:extLst>
              <a:ext uri="{FF2B5EF4-FFF2-40B4-BE49-F238E27FC236}">
                <a16:creationId xmlns:a16="http://schemas.microsoft.com/office/drawing/2014/main" id="{7F4D6867-BCA2-4E11-B8F6-582AFBAE36B1}"/>
              </a:ext>
            </a:extLst>
          </p:cNvPr>
          <p:cNvGraphicFramePr>
            <a:graphicFrameLocks noGrp="1"/>
          </p:cNvGraphicFramePr>
          <p:nvPr>
            <p:ph idx="1"/>
            <p:extLst>
              <p:ext uri="{D42A27DB-BD31-4B8C-83A1-F6EECF244321}">
                <p14:modId xmlns:p14="http://schemas.microsoft.com/office/powerpoint/2010/main" val="561501803"/>
              </p:ext>
            </p:extLst>
          </p:nvPr>
        </p:nvGraphicFramePr>
        <p:xfrm>
          <a:off x="1114311" y="1498648"/>
          <a:ext cx="7261744" cy="1712697"/>
        </p:xfrm>
        <a:graphic>
          <a:graphicData uri="http://schemas.openxmlformats.org/drawingml/2006/table">
            <a:tbl>
              <a:tblPr firstRow="1" firstCol="1" bandRow="1"/>
              <a:tblGrid>
                <a:gridCol w="1815436">
                  <a:extLst>
                    <a:ext uri="{9D8B030D-6E8A-4147-A177-3AD203B41FA5}">
                      <a16:colId xmlns:a16="http://schemas.microsoft.com/office/drawing/2014/main" val="2764811945"/>
                    </a:ext>
                  </a:extLst>
                </a:gridCol>
                <a:gridCol w="1815436">
                  <a:extLst>
                    <a:ext uri="{9D8B030D-6E8A-4147-A177-3AD203B41FA5}">
                      <a16:colId xmlns:a16="http://schemas.microsoft.com/office/drawing/2014/main" val="3292863710"/>
                    </a:ext>
                  </a:extLst>
                </a:gridCol>
                <a:gridCol w="1815436">
                  <a:extLst>
                    <a:ext uri="{9D8B030D-6E8A-4147-A177-3AD203B41FA5}">
                      <a16:colId xmlns:a16="http://schemas.microsoft.com/office/drawing/2014/main" val="4289256475"/>
                    </a:ext>
                  </a:extLst>
                </a:gridCol>
                <a:gridCol w="1815436">
                  <a:extLst>
                    <a:ext uri="{9D8B030D-6E8A-4147-A177-3AD203B41FA5}">
                      <a16:colId xmlns:a16="http://schemas.microsoft.com/office/drawing/2014/main" val="929059284"/>
                    </a:ext>
                  </a:extLst>
                </a:gridCol>
              </a:tblGrid>
              <a:tr h="570899">
                <a:tc>
                  <a:txBody>
                    <a:bodyPr/>
                    <a:lstStyle/>
                    <a:p>
                      <a:pPr algn="ctr">
                        <a:lnSpc>
                          <a:spcPct val="107000"/>
                        </a:lnSpc>
                        <a:spcAft>
                          <a:spcPts val="800"/>
                        </a:spcAft>
                      </a:pPr>
                      <a:r>
                        <a:rPr lang="it-IT" sz="1100" b="1">
                          <a:effectLst/>
                          <a:latin typeface="Calibri" panose="020F0502020204030204" pitchFamily="34" charset="0"/>
                          <a:ea typeface="Calibri" panose="020F0502020204030204" pitchFamily="34" charset="0"/>
                          <a:cs typeface="Times New Roman" panose="02020603050405020304" pitchFamily="18" charset="0"/>
                        </a:rPr>
                        <a:t>CONCETTO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9050" cap="flat" cmpd="sng" algn="ctr">
                      <a:solidFill>
                        <a:srgbClr val="F4B083"/>
                      </a:solidFill>
                      <a:prstDash val="solid"/>
                      <a:round/>
                      <a:headEnd type="none" w="med" len="med"/>
                      <a:tailEnd type="none" w="med" len="med"/>
                    </a:lnB>
                  </a:tcPr>
                </a:tc>
                <a:tc>
                  <a:txBody>
                    <a:bodyPr/>
                    <a:lstStyle/>
                    <a:p>
                      <a:pPr algn="ctr">
                        <a:lnSpc>
                          <a:spcPct val="107000"/>
                        </a:lnSpc>
                        <a:spcAft>
                          <a:spcPts val="800"/>
                        </a:spcAft>
                      </a:pPr>
                      <a:r>
                        <a:rPr lang="it-IT" sz="1100" b="1">
                          <a:effectLst/>
                          <a:latin typeface="Calibri" panose="020F0502020204030204" pitchFamily="34" charset="0"/>
                          <a:ea typeface="Calibri" panose="020F0502020204030204" pitchFamily="34" charset="0"/>
                          <a:cs typeface="Times New Roman" panose="02020603050405020304" pitchFamily="18" charset="0"/>
                        </a:rPr>
                        <a:t>COSTRUTTO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9050" cap="flat" cmpd="sng" algn="ctr">
                      <a:solidFill>
                        <a:srgbClr val="F4B083"/>
                      </a:solidFill>
                      <a:prstDash val="solid"/>
                      <a:round/>
                      <a:headEnd type="none" w="med" len="med"/>
                      <a:tailEnd type="none" w="med" len="med"/>
                    </a:lnB>
                  </a:tcPr>
                </a:tc>
                <a:tc>
                  <a:txBody>
                    <a:bodyPr/>
                    <a:lstStyle/>
                    <a:p>
                      <a:pPr algn="ctr">
                        <a:lnSpc>
                          <a:spcPct val="107000"/>
                        </a:lnSpc>
                        <a:spcAft>
                          <a:spcPts val="800"/>
                        </a:spcAft>
                      </a:pPr>
                      <a:r>
                        <a:rPr lang="it-IT" sz="1100" b="1">
                          <a:effectLst/>
                          <a:latin typeface="Calibri" panose="020F0502020204030204" pitchFamily="34" charset="0"/>
                          <a:ea typeface="Calibri" panose="020F0502020204030204" pitchFamily="34" charset="0"/>
                          <a:cs typeface="Times New Roman" panose="02020603050405020304" pitchFamily="18" charset="0"/>
                        </a:rPr>
                        <a:t>ACCESSO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9050" cap="flat" cmpd="sng" algn="ctr">
                      <a:solidFill>
                        <a:srgbClr val="F4B083"/>
                      </a:solidFill>
                      <a:prstDash val="solid"/>
                      <a:round/>
                      <a:headEnd type="none" w="med" len="med"/>
                      <a:tailEnd type="none" w="med" len="med"/>
                    </a:lnB>
                  </a:tcPr>
                </a:tc>
                <a:tc>
                  <a:txBody>
                    <a:bodyPr/>
                    <a:lstStyle/>
                    <a:p>
                      <a:pPr algn="ctr">
                        <a:lnSpc>
                          <a:spcPct val="107000"/>
                        </a:lnSpc>
                        <a:spcAft>
                          <a:spcPts val="800"/>
                        </a:spcAft>
                      </a:pPr>
                      <a:r>
                        <a:rPr lang="it-IT" sz="1100" b="1">
                          <a:effectLst/>
                          <a:latin typeface="Calibri" panose="020F0502020204030204" pitchFamily="34" charset="0"/>
                          <a:ea typeface="Calibri" panose="020F0502020204030204" pitchFamily="34" charset="0"/>
                          <a:cs typeface="Times New Roman" panose="02020603050405020304" pitchFamily="18" charset="0"/>
                        </a:rPr>
                        <a:t>TIPO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9050"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2960685798"/>
                  </a:ext>
                </a:extLst>
              </a:tr>
              <a:tr h="570899">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Account Utente</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E</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L</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2462275517"/>
                  </a:ext>
                </a:extLst>
              </a:tr>
              <a:tr h="570899">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Segue</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R</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dirty="0">
                          <a:effectLst/>
                          <a:latin typeface="Calibri" panose="020F0502020204030204" pitchFamily="34" charset="0"/>
                          <a:ea typeface="Calibri" panose="020F0502020204030204" pitchFamily="34" charset="0"/>
                          <a:cs typeface="Times New Roman" panose="02020603050405020304" pitchFamily="18" charset="0"/>
                        </a:rPr>
                        <a:t>L</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1976057501"/>
                  </a:ext>
                </a:extLst>
              </a:tr>
            </a:tbl>
          </a:graphicData>
        </a:graphic>
      </p:graphicFrame>
      <p:sp>
        <p:nvSpPr>
          <p:cNvPr id="5" name="Rectangle 1">
            <a:extLst>
              <a:ext uri="{FF2B5EF4-FFF2-40B4-BE49-F238E27FC236}">
                <a16:creationId xmlns:a16="http://schemas.microsoft.com/office/drawing/2014/main" id="{C608B764-6AC7-4A53-979A-9183C9C047B1}"/>
              </a:ext>
            </a:extLst>
          </p:cNvPr>
          <p:cNvSpPr>
            <a:spLocks noChangeArrowheads="1"/>
          </p:cNvSpPr>
          <p:nvPr/>
        </p:nvSpPr>
        <p:spPr bwMode="auto">
          <a:xfrm>
            <a:off x="-3127447" y="-1894666"/>
            <a:ext cx="14481247" cy="1522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it-IT"/>
          </a:p>
        </p:txBody>
      </p:sp>
      <p:sp>
        <p:nvSpPr>
          <p:cNvPr id="6" name="Titolo 1">
            <a:extLst>
              <a:ext uri="{FF2B5EF4-FFF2-40B4-BE49-F238E27FC236}">
                <a16:creationId xmlns:a16="http://schemas.microsoft.com/office/drawing/2014/main" id="{B19919DC-5023-4AC5-92E9-D54D2C50FC28}"/>
              </a:ext>
            </a:extLst>
          </p:cNvPr>
          <p:cNvSpPr txBox="1">
            <a:spLocks/>
          </p:cNvSpPr>
          <p:nvPr/>
        </p:nvSpPr>
        <p:spPr>
          <a:xfrm>
            <a:off x="838200" y="37179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dirty="0"/>
              <a:t>#artisti </a:t>
            </a:r>
            <a:r>
              <a:rPr lang="it-IT" u="sng" dirty="0"/>
              <a:t>SENZA RIDONDANZA</a:t>
            </a:r>
            <a:r>
              <a:rPr lang="it-IT" dirty="0"/>
              <a:t> –Op7</a:t>
            </a:r>
          </a:p>
          <a:p>
            <a:pPr algn="ctr"/>
            <a:r>
              <a:rPr lang="en-US" sz="1900" b="1" u="sng" dirty="0"/>
              <a:t>Operazione7</a:t>
            </a:r>
            <a:r>
              <a:rPr lang="en-US" sz="1900" dirty="0"/>
              <a:t>: Un account </a:t>
            </a:r>
            <a:r>
              <a:rPr lang="en-US" sz="1900" dirty="0" err="1"/>
              <a:t>utente</a:t>
            </a:r>
            <a:r>
              <a:rPr lang="en-US" sz="1900" dirty="0"/>
              <a:t> </a:t>
            </a:r>
            <a:r>
              <a:rPr lang="en-US" sz="1900" dirty="0" err="1"/>
              <a:t>inizia</a:t>
            </a:r>
            <a:r>
              <a:rPr lang="en-US" sz="1900" dirty="0"/>
              <a:t> a </a:t>
            </a:r>
            <a:r>
              <a:rPr lang="en-US" sz="1900" dirty="0" err="1"/>
              <a:t>seguire</a:t>
            </a:r>
            <a:r>
              <a:rPr lang="en-US" sz="1900" dirty="0"/>
              <a:t> </a:t>
            </a:r>
            <a:r>
              <a:rPr lang="en-US" sz="1900" dirty="0" err="1"/>
              <a:t>un’artista</a:t>
            </a:r>
            <a:r>
              <a:rPr lang="en-US" sz="1900" dirty="0"/>
              <a:t>.</a:t>
            </a:r>
          </a:p>
          <a:p>
            <a:endParaRPr lang="it-IT" dirty="0"/>
          </a:p>
        </p:txBody>
      </p:sp>
      <p:graphicFrame>
        <p:nvGraphicFramePr>
          <p:cNvPr id="8" name="Tabella 7">
            <a:extLst>
              <a:ext uri="{FF2B5EF4-FFF2-40B4-BE49-F238E27FC236}">
                <a16:creationId xmlns:a16="http://schemas.microsoft.com/office/drawing/2014/main" id="{72D8D5A7-DB58-45F1-9C44-B70C7827CA53}"/>
              </a:ext>
            </a:extLst>
          </p:cNvPr>
          <p:cNvGraphicFramePr>
            <a:graphicFrameLocks noGrp="1"/>
          </p:cNvGraphicFramePr>
          <p:nvPr>
            <p:extLst>
              <p:ext uri="{D42A27DB-BD31-4B8C-83A1-F6EECF244321}">
                <p14:modId xmlns:p14="http://schemas.microsoft.com/office/powerpoint/2010/main" val="2132900206"/>
              </p:ext>
            </p:extLst>
          </p:nvPr>
        </p:nvGraphicFramePr>
        <p:xfrm>
          <a:off x="1114311" y="4694574"/>
          <a:ext cx="7384472" cy="1608786"/>
        </p:xfrm>
        <a:graphic>
          <a:graphicData uri="http://schemas.openxmlformats.org/drawingml/2006/table">
            <a:tbl>
              <a:tblPr firstRow="1" firstCol="1" bandRow="1"/>
              <a:tblGrid>
                <a:gridCol w="1846118">
                  <a:extLst>
                    <a:ext uri="{9D8B030D-6E8A-4147-A177-3AD203B41FA5}">
                      <a16:colId xmlns:a16="http://schemas.microsoft.com/office/drawing/2014/main" val="2157793393"/>
                    </a:ext>
                  </a:extLst>
                </a:gridCol>
                <a:gridCol w="1846118">
                  <a:extLst>
                    <a:ext uri="{9D8B030D-6E8A-4147-A177-3AD203B41FA5}">
                      <a16:colId xmlns:a16="http://schemas.microsoft.com/office/drawing/2014/main" val="643910735"/>
                    </a:ext>
                  </a:extLst>
                </a:gridCol>
                <a:gridCol w="1846118">
                  <a:extLst>
                    <a:ext uri="{9D8B030D-6E8A-4147-A177-3AD203B41FA5}">
                      <a16:colId xmlns:a16="http://schemas.microsoft.com/office/drawing/2014/main" val="21091283"/>
                    </a:ext>
                  </a:extLst>
                </a:gridCol>
                <a:gridCol w="1846118">
                  <a:extLst>
                    <a:ext uri="{9D8B030D-6E8A-4147-A177-3AD203B41FA5}">
                      <a16:colId xmlns:a16="http://schemas.microsoft.com/office/drawing/2014/main" val="2351113123"/>
                    </a:ext>
                  </a:extLst>
                </a:gridCol>
              </a:tblGrid>
              <a:tr h="536262">
                <a:tc>
                  <a:txBody>
                    <a:bodyPr/>
                    <a:lstStyle/>
                    <a:p>
                      <a:pPr algn="ctr">
                        <a:lnSpc>
                          <a:spcPct val="107000"/>
                        </a:lnSpc>
                        <a:spcAft>
                          <a:spcPts val="800"/>
                        </a:spcAft>
                      </a:pPr>
                      <a:r>
                        <a:rPr lang="it-IT" sz="1100" b="1">
                          <a:effectLst/>
                          <a:latin typeface="Calibri" panose="020F0502020204030204" pitchFamily="34" charset="0"/>
                          <a:ea typeface="Calibri" panose="020F0502020204030204" pitchFamily="34" charset="0"/>
                          <a:cs typeface="Times New Roman" panose="02020603050405020304" pitchFamily="18" charset="0"/>
                        </a:rPr>
                        <a:t>CONCETTO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9050" cap="flat" cmpd="sng" algn="ctr">
                      <a:solidFill>
                        <a:srgbClr val="F4B083"/>
                      </a:solidFill>
                      <a:prstDash val="solid"/>
                      <a:round/>
                      <a:headEnd type="none" w="med" len="med"/>
                      <a:tailEnd type="none" w="med" len="med"/>
                    </a:lnB>
                  </a:tcPr>
                </a:tc>
                <a:tc>
                  <a:txBody>
                    <a:bodyPr/>
                    <a:lstStyle/>
                    <a:p>
                      <a:pPr algn="ctr">
                        <a:lnSpc>
                          <a:spcPct val="107000"/>
                        </a:lnSpc>
                        <a:spcAft>
                          <a:spcPts val="800"/>
                        </a:spcAft>
                      </a:pPr>
                      <a:r>
                        <a:rPr lang="it-IT" sz="1100" b="1">
                          <a:effectLst/>
                          <a:latin typeface="Calibri" panose="020F0502020204030204" pitchFamily="34" charset="0"/>
                          <a:ea typeface="Calibri" panose="020F0502020204030204" pitchFamily="34" charset="0"/>
                          <a:cs typeface="Times New Roman" panose="02020603050405020304" pitchFamily="18" charset="0"/>
                        </a:rPr>
                        <a:t>COSTRUTTO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9050" cap="flat" cmpd="sng" algn="ctr">
                      <a:solidFill>
                        <a:srgbClr val="F4B083"/>
                      </a:solidFill>
                      <a:prstDash val="solid"/>
                      <a:round/>
                      <a:headEnd type="none" w="med" len="med"/>
                      <a:tailEnd type="none" w="med" len="med"/>
                    </a:lnB>
                  </a:tcPr>
                </a:tc>
                <a:tc>
                  <a:txBody>
                    <a:bodyPr/>
                    <a:lstStyle/>
                    <a:p>
                      <a:pPr algn="ctr">
                        <a:lnSpc>
                          <a:spcPct val="107000"/>
                        </a:lnSpc>
                        <a:spcAft>
                          <a:spcPts val="800"/>
                        </a:spcAft>
                      </a:pPr>
                      <a:r>
                        <a:rPr lang="it-IT" sz="1100" b="1" dirty="0">
                          <a:effectLst/>
                          <a:latin typeface="Calibri" panose="020F0502020204030204" pitchFamily="34" charset="0"/>
                          <a:ea typeface="Calibri" panose="020F0502020204030204" pitchFamily="34" charset="0"/>
                          <a:cs typeface="Times New Roman" panose="02020603050405020304" pitchFamily="18" charset="0"/>
                        </a:rPr>
                        <a:t>ACCESSO</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9050" cap="flat" cmpd="sng" algn="ctr">
                      <a:solidFill>
                        <a:srgbClr val="F4B083"/>
                      </a:solidFill>
                      <a:prstDash val="solid"/>
                      <a:round/>
                      <a:headEnd type="none" w="med" len="med"/>
                      <a:tailEnd type="none" w="med" len="med"/>
                    </a:lnB>
                  </a:tcPr>
                </a:tc>
                <a:tc>
                  <a:txBody>
                    <a:bodyPr/>
                    <a:lstStyle/>
                    <a:p>
                      <a:pPr algn="ctr">
                        <a:lnSpc>
                          <a:spcPct val="107000"/>
                        </a:lnSpc>
                        <a:spcAft>
                          <a:spcPts val="800"/>
                        </a:spcAft>
                      </a:pPr>
                      <a:r>
                        <a:rPr lang="it-IT" sz="1100" b="1">
                          <a:effectLst/>
                          <a:latin typeface="Calibri" panose="020F0502020204030204" pitchFamily="34" charset="0"/>
                          <a:ea typeface="Calibri" panose="020F0502020204030204" pitchFamily="34" charset="0"/>
                          <a:cs typeface="Times New Roman" panose="02020603050405020304" pitchFamily="18" charset="0"/>
                        </a:rPr>
                        <a:t>TIPO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9050"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1226383887"/>
                  </a:ext>
                </a:extLst>
              </a:tr>
              <a:tr h="536262">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Segue</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R</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S</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2754992279"/>
                  </a:ext>
                </a:extLst>
              </a:tr>
              <a:tr h="536262">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Artista</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E</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dirty="0">
                          <a:effectLst/>
                          <a:latin typeface="Calibri" panose="020F0502020204030204" pitchFamily="34" charset="0"/>
                          <a:ea typeface="Calibri" panose="020F0502020204030204" pitchFamily="34" charset="0"/>
                          <a:cs typeface="Times New Roman" panose="02020603050405020304" pitchFamily="18" charset="0"/>
                        </a:rPr>
                        <a:t>S</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1067637933"/>
                  </a:ext>
                </a:extLst>
              </a:tr>
            </a:tbl>
          </a:graphicData>
        </a:graphic>
      </p:graphicFrame>
      <p:sp>
        <p:nvSpPr>
          <p:cNvPr id="9" name="CasellaDiTesto 8">
            <a:extLst>
              <a:ext uri="{FF2B5EF4-FFF2-40B4-BE49-F238E27FC236}">
                <a16:creationId xmlns:a16="http://schemas.microsoft.com/office/drawing/2014/main" id="{C9DE29F6-35AD-4CE1-A376-7E2CEFB19BA8}"/>
              </a:ext>
            </a:extLst>
          </p:cNvPr>
          <p:cNvSpPr txBox="1"/>
          <p:nvPr/>
        </p:nvSpPr>
        <p:spPr>
          <a:xfrm>
            <a:off x="8562109" y="2025462"/>
            <a:ext cx="2791691" cy="369332"/>
          </a:xfrm>
          <a:prstGeom prst="rect">
            <a:avLst/>
          </a:prstGeom>
          <a:noFill/>
        </p:spPr>
        <p:txBody>
          <a:bodyPr wrap="square" rtlCol="0">
            <a:spAutoFit/>
          </a:bodyPr>
          <a:lstStyle/>
          <a:p>
            <a:r>
              <a:rPr lang="it-IT" dirty="0"/>
              <a:t>2x40= 80 accessi al giorno</a:t>
            </a:r>
          </a:p>
        </p:txBody>
      </p:sp>
      <p:sp>
        <p:nvSpPr>
          <p:cNvPr id="10" name="CasellaDiTesto 9">
            <a:extLst>
              <a:ext uri="{FF2B5EF4-FFF2-40B4-BE49-F238E27FC236}">
                <a16:creationId xmlns:a16="http://schemas.microsoft.com/office/drawing/2014/main" id="{5928E6F7-1FCD-4454-A8E1-53AC5EC96B41}"/>
              </a:ext>
            </a:extLst>
          </p:cNvPr>
          <p:cNvSpPr txBox="1"/>
          <p:nvPr/>
        </p:nvSpPr>
        <p:spPr>
          <a:xfrm>
            <a:off x="8562109" y="5550068"/>
            <a:ext cx="3855027" cy="369332"/>
          </a:xfrm>
          <a:prstGeom prst="rect">
            <a:avLst/>
          </a:prstGeom>
          <a:noFill/>
        </p:spPr>
        <p:txBody>
          <a:bodyPr wrap="square" rtlCol="0">
            <a:spAutoFit/>
          </a:bodyPr>
          <a:lstStyle/>
          <a:p>
            <a:r>
              <a:rPr lang="it-IT" dirty="0"/>
              <a:t>4x250=1000 accessi al giorno                     </a:t>
            </a:r>
          </a:p>
        </p:txBody>
      </p:sp>
    </p:spTree>
    <p:extLst>
      <p:ext uri="{BB962C8B-B14F-4D97-AF65-F5344CB8AC3E}">
        <p14:creationId xmlns:p14="http://schemas.microsoft.com/office/powerpoint/2010/main" val="3362486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5B9E01-3FC5-4C64-8EBA-67A5A2738913}"/>
              </a:ext>
            </a:extLst>
          </p:cNvPr>
          <p:cNvSpPr>
            <a:spLocks noGrp="1"/>
          </p:cNvSpPr>
          <p:nvPr>
            <p:ph type="title"/>
          </p:nvPr>
        </p:nvSpPr>
        <p:spPr>
          <a:xfrm>
            <a:off x="904775" y="1130968"/>
            <a:ext cx="4721118" cy="1071043"/>
          </a:xfrm>
        </p:spPr>
        <p:txBody>
          <a:bodyPr>
            <a:normAutofit fontScale="90000"/>
          </a:bodyPr>
          <a:lstStyle/>
          <a:p>
            <a:pPr algn="ctr"/>
            <a:r>
              <a:rPr lang="it-IT" dirty="0"/>
              <a:t>SOMMA ACCESSI CON</a:t>
            </a:r>
            <a:br>
              <a:rPr lang="it-IT" dirty="0"/>
            </a:br>
            <a:r>
              <a:rPr lang="it-IT" dirty="0"/>
              <a:t>RIDONDANZA</a:t>
            </a:r>
            <a:br>
              <a:rPr lang="it-IT" dirty="0"/>
            </a:br>
            <a:r>
              <a:rPr lang="it-IT" sz="3100" dirty="0"/>
              <a:t>#artisti</a:t>
            </a:r>
          </a:p>
        </p:txBody>
      </p:sp>
      <p:sp>
        <p:nvSpPr>
          <p:cNvPr id="4" name="Titolo 1">
            <a:extLst>
              <a:ext uri="{FF2B5EF4-FFF2-40B4-BE49-F238E27FC236}">
                <a16:creationId xmlns:a16="http://schemas.microsoft.com/office/drawing/2014/main" id="{64AA6655-854A-4848-919F-8F61A2BFE7CD}"/>
              </a:ext>
            </a:extLst>
          </p:cNvPr>
          <p:cNvSpPr txBox="1">
            <a:spLocks/>
          </p:cNvSpPr>
          <p:nvPr/>
        </p:nvSpPr>
        <p:spPr>
          <a:xfrm>
            <a:off x="6357049" y="1031781"/>
            <a:ext cx="52578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4000" dirty="0"/>
              <a:t>SOMMA ACCESSI SENZA</a:t>
            </a:r>
            <a:br>
              <a:rPr lang="it-IT" sz="4000" dirty="0"/>
            </a:br>
            <a:r>
              <a:rPr lang="it-IT" sz="4000" dirty="0"/>
              <a:t>RIDONDANZA</a:t>
            </a:r>
          </a:p>
          <a:p>
            <a:pPr algn="ctr"/>
            <a:r>
              <a:rPr lang="it-IT" sz="2800" dirty="0"/>
              <a:t>#artisti</a:t>
            </a:r>
          </a:p>
        </p:txBody>
      </p:sp>
      <p:sp>
        <p:nvSpPr>
          <p:cNvPr id="5" name="CasellaDiTesto 4">
            <a:extLst>
              <a:ext uri="{FF2B5EF4-FFF2-40B4-BE49-F238E27FC236}">
                <a16:creationId xmlns:a16="http://schemas.microsoft.com/office/drawing/2014/main" id="{E360372F-BFF1-4E23-8C60-184478ED0CAC}"/>
              </a:ext>
            </a:extLst>
          </p:cNvPr>
          <p:cNvSpPr txBox="1"/>
          <p:nvPr/>
        </p:nvSpPr>
        <p:spPr>
          <a:xfrm>
            <a:off x="803564" y="2603020"/>
            <a:ext cx="5486400" cy="2031325"/>
          </a:xfrm>
          <a:prstGeom prst="rect">
            <a:avLst/>
          </a:prstGeom>
          <a:noFill/>
        </p:spPr>
        <p:txBody>
          <a:bodyPr wrap="square" rtlCol="0">
            <a:spAutoFit/>
          </a:bodyPr>
          <a:lstStyle/>
          <a:p>
            <a:r>
              <a:rPr lang="it-IT" dirty="0"/>
              <a:t>Op5 40 accessi al giorno</a:t>
            </a:r>
          </a:p>
          <a:p>
            <a:r>
              <a:rPr lang="it-IT" dirty="0"/>
              <a:t>Op7 1500 accessi al giorno</a:t>
            </a:r>
          </a:p>
          <a:p>
            <a:endParaRPr lang="it-IT" dirty="0"/>
          </a:p>
          <a:p>
            <a:r>
              <a:rPr lang="it-IT" dirty="0"/>
              <a:t>TOTALE= 1540 accessi al giorno</a:t>
            </a:r>
          </a:p>
          <a:p>
            <a:endParaRPr lang="it-IT" dirty="0"/>
          </a:p>
          <a:p>
            <a:r>
              <a:rPr lang="it-IT" dirty="0"/>
              <a:t>MEMORIA x |#account utente|=4 byte x 800.000</a:t>
            </a:r>
          </a:p>
          <a:p>
            <a:r>
              <a:rPr lang="it-IT" dirty="0"/>
              <a:t>                                                       ≈ 3200 kb</a:t>
            </a:r>
          </a:p>
        </p:txBody>
      </p:sp>
      <p:sp>
        <p:nvSpPr>
          <p:cNvPr id="6" name="CasellaDiTesto 5">
            <a:extLst>
              <a:ext uri="{FF2B5EF4-FFF2-40B4-BE49-F238E27FC236}">
                <a16:creationId xmlns:a16="http://schemas.microsoft.com/office/drawing/2014/main" id="{81C3ED54-72E1-447E-99FB-3A47FCB981A3}"/>
              </a:ext>
            </a:extLst>
          </p:cNvPr>
          <p:cNvSpPr txBox="1"/>
          <p:nvPr/>
        </p:nvSpPr>
        <p:spPr>
          <a:xfrm>
            <a:off x="7266709" y="2603020"/>
            <a:ext cx="5486400" cy="1754326"/>
          </a:xfrm>
          <a:prstGeom prst="rect">
            <a:avLst/>
          </a:prstGeom>
          <a:noFill/>
        </p:spPr>
        <p:txBody>
          <a:bodyPr wrap="square" rtlCol="0">
            <a:spAutoFit/>
          </a:bodyPr>
          <a:lstStyle/>
          <a:p>
            <a:r>
              <a:rPr lang="it-IT" dirty="0"/>
              <a:t>Op5 80 accessi al giorno</a:t>
            </a:r>
          </a:p>
          <a:p>
            <a:r>
              <a:rPr lang="it-IT" dirty="0"/>
              <a:t>Op7 1000 accessi al giorno</a:t>
            </a:r>
          </a:p>
          <a:p>
            <a:endParaRPr lang="it-IT" dirty="0"/>
          </a:p>
          <a:p>
            <a:r>
              <a:rPr lang="it-IT" dirty="0"/>
              <a:t>TOTALE= 1080 accessi al giorno</a:t>
            </a:r>
          </a:p>
          <a:p>
            <a:endParaRPr lang="it-IT" dirty="0"/>
          </a:p>
          <a:p>
            <a:r>
              <a:rPr lang="it-IT" dirty="0"/>
              <a:t>MEMORIA= 0</a:t>
            </a:r>
          </a:p>
        </p:txBody>
      </p:sp>
      <p:sp>
        <p:nvSpPr>
          <p:cNvPr id="7" name="CasellaDiTesto 6">
            <a:extLst>
              <a:ext uri="{FF2B5EF4-FFF2-40B4-BE49-F238E27FC236}">
                <a16:creationId xmlns:a16="http://schemas.microsoft.com/office/drawing/2014/main" id="{F2C3D67C-F585-4DD2-934F-63024D27C5D6}"/>
              </a:ext>
            </a:extLst>
          </p:cNvPr>
          <p:cNvSpPr txBox="1"/>
          <p:nvPr/>
        </p:nvSpPr>
        <p:spPr>
          <a:xfrm>
            <a:off x="2635827" y="4367736"/>
            <a:ext cx="6920346" cy="2123658"/>
          </a:xfrm>
          <a:prstGeom prst="rect">
            <a:avLst/>
          </a:prstGeom>
          <a:noFill/>
        </p:spPr>
        <p:txBody>
          <a:bodyPr wrap="square" rtlCol="0">
            <a:spAutoFit/>
          </a:bodyPr>
          <a:lstStyle/>
          <a:p>
            <a:pPr algn="ctr"/>
            <a:r>
              <a:rPr lang="it-IT" sz="4400" b="1" u="sng" dirty="0">
                <a:solidFill>
                  <a:srgbClr val="FF0000"/>
                </a:solidFill>
              </a:rPr>
              <a:t>In questo caso conviene eliminare l’attributo ridondante</a:t>
            </a:r>
          </a:p>
        </p:txBody>
      </p:sp>
      <p:sp>
        <p:nvSpPr>
          <p:cNvPr id="3" name="Doppia parentesi quadra 2">
            <a:extLst>
              <a:ext uri="{FF2B5EF4-FFF2-40B4-BE49-F238E27FC236}">
                <a16:creationId xmlns:a16="http://schemas.microsoft.com/office/drawing/2014/main" id="{4DA86397-9236-4861-96EC-B75E1FDFB889}"/>
              </a:ext>
            </a:extLst>
          </p:cNvPr>
          <p:cNvSpPr/>
          <p:nvPr/>
        </p:nvSpPr>
        <p:spPr>
          <a:xfrm>
            <a:off x="922020" y="4800600"/>
            <a:ext cx="1386840" cy="76962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8" name="CasellaDiTesto 7">
            <a:extLst>
              <a:ext uri="{FF2B5EF4-FFF2-40B4-BE49-F238E27FC236}">
                <a16:creationId xmlns:a16="http://schemas.microsoft.com/office/drawing/2014/main" id="{2D3A117F-B42C-47D2-91D3-ABB3969EAAA7}"/>
              </a:ext>
            </a:extLst>
          </p:cNvPr>
          <p:cNvSpPr txBox="1"/>
          <p:nvPr/>
        </p:nvSpPr>
        <p:spPr>
          <a:xfrm>
            <a:off x="1059180" y="4869180"/>
            <a:ext cx="1135380" cy="553998"/>
          </a:xfrm>
          <a:prstGeom prst="rect">
            <a:avLst/>
          </a:prstGeom>
          <a:noFill/>
        </p:spPr>
        <p:txBody>
          <a:bodyPr wrap="square" rtlCol="0">
            <a:spAutoFit/>
          </a:bodyPr>
          <a:lstStyle/>
          <a:p>
            <a:r>
              <a:rPr lang="it-IT" sz="1000" dirty="0"/>
              <a:t>Abbiamo deciso di rappresentare un intero con 4byte</a:t>
            </a:r>
          </a:p>
        </p:txBody>
      </p:sp>
    </p:spTree>
    <p:extLst>
      <p:ext uri="{BB962C8B-B14F-4D97-AF65-F5344CB8AC3E}">
        <p14:creationId xmlns:p14="http://schemas.microsoft.com/office/powerpoint/2010/main" val="41797331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7A900D3F-FB67-44E9-A0B7-2FE0B5AD1527}"/>
              </a:ext>
            </a:extLst>
          </p:cNvPr>
          <p:cNvSpPr>
            <a:spLocks noGrp="1"/>
          </p:cNvSpPr>
          <p:nvPr>
            <p:ph type="title"/>
          </p:nvPr>
        </p:nvSpPr>
        <p:spPr>
          <a:xfrm>
            <a:off x="541705" y="3750973"/>
            <a:ext cx="10714141" cy="1303337"/>
          </a:xfrm>
        </p:spPr>
        <p:txBody>
          <a:bodyPr>
            <a:normAutofit fontScale="90000"/>
          </a:bodyPr>
          <a:lstStyle/>
          <a:p>
            <a:r>
              <a:rPr lang="it-IT" dirty="0"/>
              <a:t>#playlist musicali con </a:t>
            </a:r>
            <a:r>
              <a:rPr lang="it-IT" u="sng" dirty="0"/>
              <a:t>RIDONDANZA</a:t>
            </a:r>
            <a:r>
              <a:rPr lang="it-IT" dirty="0"/>
              <a:t> –Op9</a:t>
            </a:r>
            <a:br>
              <a:rPr lang="it-IT" dirty="0"/>
            </a:br>
            <a:r>
              <a:rPr lang="en-US" sz="1800" b="1" u="sng" dirty="0"/>
              <a:t>Operazione9</a:t>
            </a:r>
            <a:r>
              <a:rPr lang="en-US" sz="1800" dirty="0"/>
              <a:t>: </a:t>
            </a:r>
            <a:r>
              <a:rPr lang="en-US" sz="1800" dirty="0" err="1"/>
              <a:t>Stampare</a:t>
            </a:r>
            <a:r>
              <a:rPr lang="en-US" sz="1800" dirty="0"/>
              <a:t> il </a:t>
            </a:r>
            <a:r>
              <a:rPr lang="en-US" sz="1800" dirty="0" err="1"/>
              <a:t>numero</a:t>
            </a:r>
            <a:r>
              <a:rPr lang="en-US" sz="1800" dirty="0"/>
              <a:t> di playlist create da un </a:t>
            </a:r>
            <a:r>
              <a:rPr lang="en-US" sz="1800" dirty="0" err="1"/>
              <a:t>utente</a:t>
            </a:r>
            <a:r>
              <a:rPr lang="en-US" sz="1800" dirty="0"/>
              <a:t>.</a:t>
            </a:r>
            <a:br>
              <a:rPr lang="en-US" sz="1800" dirty="0"/>
            </a:br>
            <a:endParaRPr lang="it-IT" sz="1800" dirty="0"/>
          </a:p>
        </p:txBody>
      </p:sp>
      <p:sp>
        <p:nvSpPr>
          <p:cNvPr id="5" name="Rettangolo 4" descr="Ballo">
            <a:extLst>
              <a:ext uri="{FF2B5EF4-FFF2-40B4-BE49-F238E27FC236}">
                <a16:creationId xmlns:a16="http://schemas.microsoft.com/office/drawing/2014/main" id="{6EFBC801-449A-47BD-9A6C-6AEEBFE62832}"/>
              </a:ext>
            </a:extLst>
          </p:cNvPr>
          <p:cNvSpPr/>
          <p:nvPr/>
        </p:nvSpPr>
        <p:spPr>
          <a:xfrm>
            <a:off x="406170" y="691718"/>
            <a:ext cx="926404" cy="926404"/>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it-IT" dirty="0"/>
          </a:p>
        </p:txBody>
      </p:sp>
      <p:graphicFrame>
        <p:nvGraphicFramePr>
          <p:cNvPr id="6" name="Tabella 5">
            <a:extLst>
              <a:ext uri="{FF2B5EF4-FFF2-40B4-BE49-F238E27FC236}">
                <a16:creationId xmlns:a16="http://schemas.microsoft.com/office/drawing/2014/main" id="{FCE92E58-9932-4634-822E-EF110130B38A}"/>
              </a:ext>
            </a:extLst>
          </p:cNvPr>
          <p:cNvGraphicFramePr>
            <a:graphicFrameLocks noGrp="1"/>
          </p:cNvGraphicFramePr>
          <p:nvPr>
            <p:extLst>
              <p:ext uri="{D42A27DB-BD31-4B8C-83A1-F6EECF244321}">
                <p14:modId xmlns:p14="http://schemas.microsoft.com/office/powerpoint/2010/main" val="965430335"/>
              </p:ext>
            </p:extLst>
          </p:nvPr>
        </p:nvGraphicFramePr>
        <p:xfrm>
          <a:off x="1205346" y="1745673"/>
          <a:ext cx="7168228" cy="1912215"/>
        </p:xfrm>
        <a:graphic>
          <a:graphicData uri="http://schemas.openxmlformats.org/drawingml/2006/table">
            <a:tbl>
              <a:tblPr firstRow="1" firstCol="1" bandRow="1"/>
              <a:tblGrid>
                <a:gridCol w="1792057">
                  <a:extLst>
                    <a:ext uri="{9D8B030D-6E8A-4147-A177-3AD203B41FA5}">
                      <a16:colId xmlns:a16="http://schemas.microsoft.com/office/drawing/2014/main" val="1985414106"/>
                    </a:ext>
                  </a:extLst>
                </a:gridCol>
                <a:gridCol w="1792057">
                  <a:extLst>
                    <a:ext uri="{9D8B030D-6E8A-4147-A177-3AD203B41FA5}">
                      <a16:colId xmlns:a16="http://schemas.microsoft.com/office/drawing/2014/main" val="1909737284"/>
                    </a:ext>
                  </a:extLst>
                </a:gridCol>
                <a:gridCol w="1792057">
                  <a:extLst>
                    <a:ext uri="{9D8B030D-6E8A-4147-A177-3AD203B41FA5}">
                      <a16:colId xmlns:a16="http://schemas.microsoft.com/office/drawing/2014/main" val="4292108695"/>
                    </a:ext>
                  </a:extLst>
                </a:gridCol>
                <a:gridCol w="1792057">
                  <a:extLst>
                    <a:ext uri="{9D8B030D-6E8A-4147-A177-3AD203B41FA5}">
                      <a16:colId xmlns:a16="http://schemas.microsoft.com/office/drawing/2014/main" val="3750802747"/>
                    </a:ext>
                  </a:extLst>
                </a:gridCol>
              </a:tblGrid>
              <a:tr h="382443">
                <a:tc>
                  <a:txBody>
                    <a:bodyPr/>
                    <a:lstStyle/>
                    <a:p>
                      <a:pPr algn="ctr">
                        <a:lnSpc>
                          <a:spcPct val="107000"/>
                        </a:lnSpc>
                        <a:spcAft>
                          <a:spcPts val="800"/>
                        </a:spcAft>
                      </a:pPr>
                      <a:r>
                        <a:rPr lang="it-IT" sz="1100" b="1">
                          <a:effectLst/>
                          <a:latin typeface="Calibri" panose="020F0502020204030204" pitchFamily="34" charset="0"/>
                          <a:ea typeface="Calibri" panose="020F0502020204030204" pitchFamily="34" charset="0"/>
                          <a:cs typeface="Times New Roman" panose="02020603050405020304" pitchFamily="18" charset="0"/>
                        </a:rPr>
                        <a:t>CONCETTO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9050" cap="flat" cmpd="sng" algn="ctr">
                      <a:solidFill>
                        <a:srgbClr val="F4B083"/>
                      </a:solidFill>
                      <a:prstDash val="solid"/>
                      <a:round/>
                      <a:headEnd type="none" w="med" len="med"/>
                      <a:tailEnd type="none" w="med" len="med"/>
                    </a:lnB>
                  </a:tcPr>
                </a:tc>
                <a:tc>
                  <a:txBody>
                    <a:bodyPr/>
                    <a:lstStyle/>
                    <a:p>
                      <a:pPr algn="ctr">
                        <a:lnSpc>
                          <a:spcPct val="107000"/>
                        </a:lnSpc>
                        <a:spcAft>
                          <a:spcPts val="800"/>
                        </a:spcAft>
                      </a:pPr>
                      <a:r>
                        <a:rPr lang="it-IT" sz="1100" b="1">
                          <a:effectLst/>
                          <a:latin typeface="Calibri" panose="020F0502020204030204" pitchFamily="34" charset="0"/>
                          <a:ea typeface="Calibri" panose="020F0502020204030204" pitchFamily="34" charset="0"/>
                          <a:cs typeface="Times New Roman" panose="02020603050405020304" pitchFamily="18" charset="0"/>
                        </a:rPr>
                        <a:t>COSTRUTTO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9050" cap="flat" cmpd="sng" algn="ctr">
                      <a:solidFill>
                        <a:srgbClr val="F4B083"/>
                      </a:solidFill>
                      <a:prstDash val="solid"/>
                      <a:round/>
                      <a:headEnd type="none" w="med" len="med"/>
                      <a:tailEnd type="none" w="med" len="med"/>
                    </a:lnB>
                  </a:tcPr>
                </a:tc>
                <a:tc>
                  <a:txBody>
                    <a:bodyPr/>
                    <a:lstStyle/>
                    <a:p>
                      <a:pPr algn="ctr">
                        <a:lnSpc>
                          <a:spcPct val="107000"/>
                        </a:lnSpc>
                        <a:spcAft>
                          <a:spcPts val="800"/>
                        </a:spcAft>
                      </a:pPr>
                      <a:r>
                        <a:rPr lang="it-IT" sz="1100" b="1">
                          <a:effectLst/>
                          <a:latin typeface="Calibri" panose="020F0502020204030204" pitchFamily="34" charset="0"/>
                          <a:ea typeface="Calibri" panose="020F0502020204030204" pitchFamily="34" charset="0"/>
                          <a:cs typeface="Times New Roman" panose="02020603050405020304" pitchFamily="18" charset="0"/>
                        </a:rPr>
                        <a:t>ACCESSO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9050" cap="flat" cmpd="sng" algn="ctr">
                      <a:solidFill>
                        <a:srgbClr val="F4B083"/>
                      </a:solidFill>
                      <a:prstDash val="solid"/>
                      <a:round/>
                      <a:headEnd type="none" w="med" len="med"/>
                      <a:tailEnd type="none" w="med" len="med"/>
                    </a:lnB>
                  </a:tcPr>
                </a:tc>
                <a:tc>
                  <a:txBody>
                    <a:bodyPr/>
                    <a:lstStyle/>
                    <a:p>
                      <a:pPr algn="ctr">
                        <a:lnSpc>
                          <a:spcPct val="107000"/>
                        </a:lnSpc>
                        <a:spcAft>
                          <a:spcPts val="800"/>
                        </a:spcAft>
                      </a:pPr>
                      <a:r>
                        <a:rPr lang="it-IT" sz="1100" b="1">
                          <a:effectLst/>
                          <a:latin typeface="Calibri" panose="020F0502020204030204" pitchFamily="34" charset="0"/>
                          <a:ea typeface="Calibri" panose="020F0502020204030204" pitchFamily="34" charset="0"/>
                          <a:cs typeface="Times New Roman" panose="02020603050405020304" pitchFamily="18" charset="0"/>
                        </a:rPr>
                        <a:t>TIPO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9050"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1418505916"/>
                  </a:ext>
                </a:extLst>
              </a:tr>
              <a:tr h="382443">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Account Utente</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E</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L</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250138308"/>
                  </a:ext>
                </a:extLst>
              </a:tr>
              <a:tr h="382443">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Crea</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R</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dirty="0">
                          <a:effectLst/>
                          <a:latin typeface="Calibri" panose="020F0502020204030204" pitchFamily="34" charset="0"/>
                          <a:ea typeface="Calibri" panose="020F0502020204030204" pitchFamily="34" charset="0"/>
                          <a:cs typeface="Times New Roman" panose="02020603050405020304" pitchFamily="18" charset="0"/>
                        </a:rPr>
                        <a:t>S</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1236542751"/>
                  </a:ext>
                </a:extLst>
              </a:tr>
              <a:tr h="382443">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Playlist</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E</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S</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4032423985"/>
                  </a:ext>
                </a:extLst>
              </a:tr>
              <a:tr h="382443">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Account Utente</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E</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dirty="0">
                          <a:effectLst/>
                          <a:latin typeface="Calibri" panose="020F0502020204030204" pitchFamily="34" charset="0"/>
                          <a:ea typeface="Calibri" panose="020F0502020204030204" pitchFamily="34" charset="0"/>
                          <a:cs typeface="Times New Roman" panose="02020603050405020304" pitchFamily="18" charset="0"/>
                        </a:rPr>
                        <a:t>S</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619203027"/>
                  </a:ext>
                </a:extLst>
              </a:tr>
            </a:tbl>
          </a:graphicData>
        </a:graphic>
      </p:graphicFrame>
      <p:sp>
        <p:nvSpPr>
          <p:cNvPr id="7" name="Titolo 1">
            <a:extLst>
              <a:ext uri="{FF2B5EF4-FFF2-40B4-BE49-F238E27FC236}">
                <a16:creationId xmlns:a16="http://schemas.microsoft.com/office/drawing/2014/main" id="{6719051E-9AC3-4A0F-97AB-33A7485DC22A}"/>
              </a:ext>
            </a:extLst>
          </p:cNvPr>
          <p:cNvSpPr txBox="1">
            <a:spLocks/>
          </p:cNvSpPr>
          <p:nvPr/>
        </p:nvSpPr>
        <p:spPr>
          <a:xfrm>
            <a:off x="881495" y="772104"/>
            <a:ext cx="10429009" cy="1303337"/>
          </a:xfrm>
          <a:prstGeom prst="rect">
            <a:avLst/>
          </a:prstGeom>
          <a:effectLst/>
        </p:spPr>
        <p:txBody>
          <a:bodyPr vert="horz" lIns="91440" tIns="45720" rIns="91440" bIns="45720" rtlCol="0" anchor="ctr">
            <a:normAutofit fontScale="975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#playlist musicali con </a:t>
            </a:r>
            <a:r>
              <a:rPr lang="it-IT" u="sng" dirty="0"/>
              <a:t>RIDONDANZA</a:t>
            </a:r>
            <a:r>
              <a:rPr lang="it-IT" dirty="0"/>
              <a:t> –Op4</a:t>
            </a:r>
          </a:p>
          <a:p>
            <a:r>
              <a:rPr lang="en-US" sz="1600" b="1" u="sng" dirty="0"/>
              <a:t>Operazione4</a:t>
            </a:r>
            <a:r>
              <a:rPr lang="en-US" sz="1600" dirty="0"/>
              <a:t>: </a:t>
            </a:r>
            <a:r>
              <a:rPr lang="en-US" sz="1600" dirty="0" err="1"/>
              <a:t>Creare</a:t>
            </a:r>
            <a:r>
              <a:rPr lang="en-US" sz="1600" dirty="0"/>
              <a:t> una playlist.</a:t>
            </a:r>
          </a:p>
          <a:p>
            <a:endParaRPr lang="it-IT" sz="1600" dirty="0"/>
          </a:p>
          <a:p>
            <a:endParaRPr lang="it-IT" dirty="0"/>
          </a:p>
        </p:txBody>
      </p:sp>
      <p:graphicFrame>
        <p:nvGraphicFramePr>
          <p:cNvPr id="8" name="Tabella 7">
            <a:extLst>
              <a:ext uri="{FF2B5EF4-FFF2-40B4-BE49-F238E27FC236}">
                <a16:creationId xmlns:a16="http://schemas.microsoft.com/office/drawing/2014/main" id="{0A91343A-62ED-4C5D-B426-6E7068907AE2}"/>
              </a:ext>
            </a:extLst>
          </p:cNvPr>
          <p:cNvGraphicFramePr>
            <a:graphicFrameLocks noGrp="1"/>
          </p:cNvGraphicFramePr>
          <p:nvPr>
            <p:extLst>
              <p:ext uri="{D42A27DB-BD31-4B8C-83A1-F6EECF244321}">
                <p14:modId xmlns:p14="http://schemas.microsoft.com/office/powerpoint/2010/main" val="258923040"/>
              </p:ext>
            </p:extLst>
          </p:nvPr>
        </p:nvGraphicFramePr>
        <p:xfrm>
          <a:off x="1205346" y="5054310"/>
          <a:ext cx="6981192" cy="1031586"/>
        </p:xfrm>
        <a:graphic>
          <a:graphicData uri="http://schemas.openxmlformats.org/drawingml/2006/table">
            <a:tbl>
              <a:tblPr firstRow="1" firstCol="1" bandRow="1"/>
              <a:tblGrid>
                <a:gridCol w="1745298">
                  <a:extLst>
                    <a:ext uri="{9D8B030D-6E8A-4147-A177-3AD203B41FA5}">
                      <a16:colId xmlns:a16="http://schemas.microsoft.com/office/drawing/2014/main" val="2885898017"/>
                    </a:ext>
                  </a:extLst>
                </a:gridCol>
                <a:gridCol w="1745298">
                  <a:extLst>
                    <a:ext uri="{9D8B030D-6E8A-4147-A177-3AD203B41FA5}">
                      <a16:colId xmlns:a16="http://schemas.microsoft.com/office/drawing/2014/main" val="1239855404"/>
                    </a:ext>
                  </a:extLst>
                </a:gridCol>
                <a:gridCol w="1745298">
                  <a:extLst>
                    <a:ext uri="{9D8B030D-6E8A-4147-A177-3AD203B41FA5}">
                      <a16:colId xmlns:a16="http://schemas.microsoft.com/office/drawing/2014/main" val="3786735803"/>
                    </a:ext>
                  </a:extLst>
                </a:gridCol>
                <a:gridCol w="1745298">
                  <a:extLst>
                    <a:ext uri="{9D8B030D-6E8A-4147-A177-3AD203B41FA5}">
                      <a16:colId xmlns:a16="http://schemas.microsoft.com/office/drawing/2014/main" val="3451411638"/>
                    </a:ext>
                  </a:extLst>
                </a:gridCol>
              </a:tblGrid>
              <a:tr h="515793">
                <a:tc>
                  <a:txBody>
                    <a:bodyPr/>
                    <a:lstStyle/>
                    <a:p>
                      <a:pPr algn="ctr">
                        <a:lnSpc>
                          <a:spcPct val="107000"/>
                        </a:lnSpc>
                        <a:spcAft>
                          <a:spcPts val="800"/>
                        </a:spcAft>
                      </a:pPr>
                      <a:r>
                        <a:rPr lang="it-IT" sz="1100" b="1">
                          <a:effectLst/>
                          <a:latin typeface="Calibri" panose="020F0502020204030204" pitchFamily="34" charset="0"/>
                          <a:ea typeface="Calibri" panose="020F0502020204030204" pitchFamily="34" charset="0"/>
                          <a:cs typeface="Times New Roman" panose="02020603050405020304" pitchFamily="18" charset="0"/>
                        </a:rPr>
                        <a:t>CONCETTO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9050" cap="flat" cmpd="sng" algn="ctr">
                      <a:solidFill>
                        <a:srgbClr val="F4B083"/>
                      </a:solidFill>
                      <a:prstDash val="solid"/>
                      <a:round/>
                      <a:headEnd type="none" w="med" len="med"/>
                      <a:tailEnd type="none" w="med" len="med"/>
                    </a:lnB>
                  </a:tcPr>
                </a:tc>
                <a:tc>
                  <a:txBody>
                    <a:bodyPr/>
                    <a:lstStyle/>
                    <a:p>
                      <a:pPr algn="ctr">
                        <a:lnSpc>
                          <a:spcPct val="107000"/>
                        </a:lnSpc>
                        <a:spcAft>
                          <a:spcPts val="800"/>
                        </a:spcAft>
                      </a:pPr>
                      <a:r>
                        <a:rPr lang="it-IT" sz="1100" b="1">
                          <a:effectLst/>
                          <a:latin typeface="Calibri" panose="020F0502020204030204" pitchFamily="34" charset="0"/>
                          <a:ea typeface="Calibri" panose="020F0502020204030204" pitchFamily="34" charset="0"/>
                          <a:cs typeface="Times New Roman" panose="02020603050405020304" pitchFamily="18" charset="0"/>
                        </a:rPr>
                        <a:t>COSTRUTTO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9050" cap="flat" cmpd="sng" algn="ctr">
                      <a:solidFill>
                        <a:srgbClr val="F4B083"/>
                      </a:solidFill>
                      <a:prstDash val="solid"/>
                      <a:round/>
                      <a:headEnd type="none" w="med" len="med"/>
                      <a:tailEnd type="none" w="med" len="med"/>
                    </a:lnB>
                  </a:tcPr>
                </a:tc>
                <a:tc>
                  <a:txBody>
                    <a:bodyPr/>
                    <a:lstStyle/>
                    <a:p>
                      <a:pPr algn="ctr">
                        <a:lnSpc>
                          <a:spcPct val="107000"/>
                        </a:lnSpc>
                        <a:spcAft>
                          <a:spcPts val="800"/>
                        </a:spcAft>
                      </a:pPr>
                      <a:r>
                        <a:rPr lang="it-IT" sz="1100" b="1">
                          <a:effectLst/>
                          <a:latin typeface="Calibri" panose="020F0502020204030204" pitchFamily="34" charset="0"/>
                          <a:ea typeface="Calibri" panose="020F0502020204030204" pitchFamily="34" charset="0"/>
                          <a:cs typeface="Times New Roman" panose="02020603050405020304" pitchFamily="18" charset="0"/>
                        </a:rPr>
                        <a:t>ACCESSO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9050" cap="flat" cmpd="sng" algn="ctr">
                      <a:solidFill>
                        <a:srgbClr val="F4B083"/>
                      </a:solidFill>
                      <a:prstDash val="solid"/>
                      <a:round/>
                      <a:headEnd type="none" w="med" len="med"/>
                      <a:tailEnd type="none" w="med" len="med"/>
                    </a:lnB>
                  </a:tcPr>
                </a:tc>
                <a:tc>
                  <a:txBody>
                    <a:bodyPr/>
                    <a:lstStyle/>
                    <a:p>
                      <a:pPr algn="ctr">
                        <a:lnSpc>
                          <a:spcPct val="107000"/>
                        </a:lnSpc>
                        <a:spcAft>
                          <a:spcPts val="800"/>
                        </a:spcAft>
                      </a:pPr>
                      <a:r>
                        <a:rPr lang="it-IT" sz="1100" b="1">
                          <a:effectLst/>
                          <a:latin typeface="Calibri" panose="020F0502020204030204" pitchFamily="34" charset="0"/>
                          <a:ea typeface="Calibri" panose="020F0502020204030204" pitchFamily="34" charset="0"/>
                          <a:cs typeface="Times New Roman" panose="02020603050405020304" pitchFamily="18" charset="0"/>
                        </a:rPr>
                        <a:t>TIPO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9050"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192658121"/>
                  </a:ext>
                </a:extLst>
              </a:tr>
              <a:tr h="515793">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Account Utente</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dirty="0">
                          <a:effectLst/>
                          <a:latin typeface="Calibri" panose="020F0502020204030204" pitchFamily="34" charset="0"/>
                          <a:ea typeface="Calibri" panose="020F0502020204030204" pitchFamily="34" charset="0"/>
                          <a:cs typeface="Times New Roman" panose="02020603050405020304" pitchFamily="18" charset="0"/>
                        </a:rPr>
                        <a:t>E</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dirty="0">
                          <a:effectLst/>
                          <a:latin typeface="Calibri" panose="020F0502020204030204" pitchFamily="34" charset="0"/>
                          <a:ea typeface="Calibri" panose="020F0502020204030204" pitchFamily="34" charset="0"/>
                          <a:cs typeface="Times New Roman" panose="02020603050405020304" pitchFamily="18" charset="0"/>
                        </a:rPr>
                        <a:t>L</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3243273630"/>
                  </a:ext>
                </a:extLst>
              </a:tr>
            </a:tbl>
          </a:graphicData>
        </a:graphic>
      </p:graphicFrame>
      <p:sp>
        <p:nvSpPr>
          <p:cNvPr id="9" name="CasellaDiTesto 8">
            <a:extLst>
              <a:ext uri="{FF2B5EF4-FFF2-40B4-BE49-F238E27FC236}">
                <a16:creationId xmlns:a16="http://schemas.microsoft.com/office/drawing/2014/main" id="{73BB0389-115F-41E1-9355-D5DDA8E7EECC}"/>
              </a:ext>
            </a:extLst>
          </p:cNvPr>
          <p:cNvSpPr txBox="1"/>
          <p:nvPr/>
        </p:nvSpPr>
        <p:spPr>
          <a:xfrm>
            <a:off x="8475519" y="1618122"/>
            <a:ext cx="2331027" cy="646331"/>
          </a:xfrm>
          <a:prstGeom prst="rect">
            <a:avLst/>
          </a:prstGeom>
          <a:noFill/>
        </p:spPr>
        <p:txBody>
          <a:bodyPr wrap="square" rtlCol="0">
            <a:spAutoFit/>
          </a:bodyPr>
          <a:lstStyle/>
          <a:p>
            <a:r>
              <a:rPr lang="it-IT" dirty="0"/>
              <a:t>(1x500)+(6x500)=3500    accessi al giorno</a:t>
            </a:r>
          </a:p>
        </p:txBody>
      </p:sp>
      <p:sp>
        <p:nvSpPr>
          <p:cNvPr id="10" name="CasellaDiTesto 9">
            <a:extLst>
              <a:ext uri="{FF2B5EF4-FFF2-40B4-BE49-F238E27FC236}">
                <a16:creationId xmlns:a16="http://schemas.microsoft.com/office/drawing/2014/main" id="{1F6C29CD-9F14-4A4D-A30E-3483067732F7}"/>
              </a:ext>
            </a:extLst>
          </p:cNvPr>
          <p:cNvSpPr txBox="1"/>
          <p:nvPr/>
        </p:nvSpPr>
        <p:spPr>
          <a:xfrm>
            <a:off x="8781745" y="5314765"/>
            <a:ext cx="2414153" cy="646331"/>
          </a:xfrm>
          <a:prstGeom prst="rect">
            <a:avLst/>
          </a:prstGeom>
          <a:noFill/>
        </p:spPr>
        <p:txBody>
          <a:bodyPr wrap="square" rtlCol="0">
            <a:spAutoFit/>
          </a:bodyPr>
          <a:lstStyle/>
          <a:p>
            <a:r>
              <a:rPr lang="it-IT" dirty="0"/>
              <a:t>(1x20)= 20 accessi al giorno</a:t>
            </a:r>
          </a:p>
        </p:txBody>
      </p:sp>
      <p:sp>
        <p:nvSpPr>
          <p:cNvPr id="13" name="CasellaDiTesto 12">
            <a:extLst>
              <a:ext uri="{FF2B5EF4-FFF2-40B4-BE49-F238E27FC236}">
                <a16:creationId xmlns:a16="http://schemas.microsoft.com/office/drawing/2014/main" id="{1A056A4F-0968-44F0-B2DB-123FC15D74DD}"/>
              </a:ext>
            </a:extLst>
          </p:cNvPr>
          <p:cNvSpPr txBox="1"/>
          <p:nvPr/>
        </p:nvSpPr>
        <p:spPr>
          <a:xfrm>
            <a:off x="313765" y="80682"/>
            <a:ext cx="5585011" cy="461665"/>
          </a:xfrm>
          <a:prstGeom prst="rect">
            <a:avLst/>
          </a:prstGeom>
          <a:noFill/>
        </p:spPr>
        <p:txBody>
          <a:bodyPr wrap="square" rtlCol="0">
            <a:spAutoFit/>
          </a:bodyPr>
          <a:lstStyle/>
          <a:p>
            <a:r>
              <a:rPr lang="it-IT" sz="2400" b="1" dirty="0"/>
              <a:t>ENTITA’: ACCOUNT UTENTE</a:t>
            </a:r>
          </a:p>
        </p:txBody>
      </p:sp>
    </p:spTree>
    <p:extLst>
      <p:ext uri="{BB962C8B-B14F-4D97-AF65-F5344CB8AC3E}">
        <p14:creationId xmlns:p14="http://schemas.microsoft.com/office/powerpoint/2010/main" val="3367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D326BB7-1761-4B9C-9BBB-885EA5C32230}"/>
              </a:ext>
            </a:extLst>
          </p:cNvPr>
          <p:cNvSpPr txBox="1">
            <a:spLocks noGrp="1"/>
          </p:cNvSpPr>
          <p:nvPr>
            <p:ph type="title"/>
          </p:nvPr>
        </p:nvSpPr>
        <p:spPr>
          <a:xfrm>
            <a:off x="661555" y="629372"/>
            <a:ext cx="10602190" cy="1303337"/>
          </a:xfrm>
          <a:prstGeom prst="rect">
            <a:avLst/>
          </a:prstGeom>
          <a:effectLst/>
        </p:spPr>
        <p:txBody>
          <a:bodyPr vert="horz" lIns="91440" tIns="45720" rIns="91440" bIns="45720" rtlCol="0" anchor="ctr">
            <a:normAutofit fontScale="9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#playlist musicali </a:t>
            </a:r>
            <a:r>
              <a:rPr lang="it-IT" u="sng" dirty="0"/>
              <a:t>SENZA RIDONDANZA</a:t>
            </a:r>
            <a:r>
              <a:rPr lang="it-IT" dirty="0"/>
              <a:t> –Op4</a:t>
            </a:r>
            <a:br>
              <a:rPr lang="it-IT" dirty="0"/>
            </a:br>
            <a:r>
              <a:rPr lang="en-US" sz="1800" b="1" u="sng" dirty="0"/>
              <a:t>Operazione4</a:t>
            </a:r>
            <a:r>
              <a:rPr lang="en-US" sz="1800" dirty="0"/>
              <a:t>: </a:t>
            </a:r>
            <a:r>
              <a:rPr lang="en-US" sz="1800" dirty="0" err="1"/>
              <a:t>Creare</a:t>
            </a:r>
            <a:r>
              <a:rPr lang="en-US" sz="1800" dirty="0"/>
              <a:t> una playlist.</a:t>
            </a:r>
            <a:br>
              <a:rPr lang="en-US" sz="1800" dirty="0"/>
            </a:br>
            <a:endParaRPr lang="it-IT" sz="1800" dirty="0"/>
          </a:p>
        </p:txBody>
      </p:sp>
      <p:graphicFrame>
        <p:nvGraphicFramePr>
          <p:cNvPr id="5" name="Tabella 4">
            <a:extLst>
              <a:ext uri="{FF2B5EF4-FFF2-40B4-BE49-F238E27FC236}">
                <a16:creationId xmlns:a16="http://schemas.microsoft.com/office/drawing/2014/main" id="{D0EDA3BB-5D8B-4EE0-9BCD-718F2CA68586}"/>
              </a:ext>
            </a:extLst>
          </p:cNvPr>
          <p:cNvGraphicFramePr>
            <a:graphicFrameLocks noGrp="1"/>
          </p:cNvGraphicFramePr>
          <p:nvPr>
            <p:extLst>
              <p:ext uri="{D42A27DB-BD31-4B8C-83A1-F6EECF244321}">
                <p14:modId xmlns:p14="http://schemas.microsoft.com/office/powerpoint/2010/main" val="2639402358"/>
              </p:ext>
            </p:extLst>
          </p:nvPr>
        </p:nvGraphicFramePr>
        <p:xfrm>
          <a:off x="1381991" y="1705119"/>
          <a:ext cx="6835716" cy="1303338"/>
        </p:xfrm>
        <a:graphic>
          <a:graphicData uri="http://schemas.openxmlformats.org/drawingml/2006/table">
            <a:tbl>
              <a:tblPr firstRow="1" firstCol="1" bandRow="1"/>
              <a:tblGrid>
                <a:gridCol w="1708929">
                  <a:extLst>
                    <a:ext uri="{9D8B030D-6E8A-4147-A177-3AD203B41FA5}">
                      <a16:colId xmlns:a16="http://schemas.microsoft.com/office/drawing/2014/main" val="1659131053"/>
                    </a:ext>
                  </a:extLst>
                </a:gridCol>
                <a:gridCol w="1708929">
                  <a:extLst>
                    <a:ext uri="{9D8B030D-6E8A-4147-A177-3AD203B41FA5}">
                      <a16:colId xmlns:a16="http://schemas.microsoft.com/office/drawing/2014/main" val="3009507044"/>
                    </a:ext>
                  </a:extLst>
                </a:gridCol>
                <a:gridCol w="1708929">
                  <a:extLst>
                    <a:ext uri="{9D8B030D-6E8A-4147-A177-3AD203B41FA5}">
                      <a16:colId xmlns:a16="http://schemas.microsoft.com/office/drawing/2014/main" val="2072338803"/>
                    </a:ext>
                  </a:extLst>
                </a:gridCol>
                <a:gridCol w="1708929">
                  <a:extLst>
                    <a:ext uri="{9D8B030D-6E8A-4147-A177-3AD203B41FA5}">
                      <a16:colId xmlns:a16="http://schemas.microsoft.com/office/drawing/2014/main" val="1654494471"/>
                    </a:ext>
                  </a:extLst>
                </a:gridCol>
              </a:tblGrid>
              <a:tr h="434446">
                <a:tc>
                  <a:txBody>
                    <a:bodyPr/>
                    <a:lstStyle/>
                    <a:p>
                      <a:pPr algn="ctr">
                        <a:lnSpc>
                          <a:spcPct val="107000"/>
                        </a:lnSpc>
                        <a:spcAft>
                          <a:spcPts val="800"/>
                        </a:spcAft>
                      </a:pPr>
                      <a:r>
                        <a:rPr lang="it-IT" sz="1100" b="1">
                          <a:effectLst/>
                          <a:latin typeface="Calibri" panose="020F0502020204030204" pitchFamily="34" charset="0"/>
                          <a:ea typeface="Calibri" panose="020F0502020204030204" pitchFamily="34" charset="0"/>
                          <a:cs typeface="Times New Roman" panose="02020603050405020304" pitchFamily="18" charset="0"/>
                        </a:rPr>
                        <a:t>CONCETTO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9050" cap="flat" cmpd="sng" algn="ctr">
                      <a:solidFill>
                        <a:srgbClr val="F4B083"/>
                      </a:solidFill>
                      <a:prstDash val="solid"/>
                      <a:round/>
                      <a:headEnd type="none" w="med" len="med"/>
                      <a:tailEnd type="none" w="med" len="med"/>
                    </a:lnB>
                  </a:tcPr>
                </a:tc>
                <a:tc>
                  <a:txBody>
                    <a:bodyPr/>
                    <a:lstStyle/>
                    <a:p>
                      <a:pPr algn="ctr">
                        <a:lnSpc>
                          <a:spcPct val="107000"/>
                        </a:lnSpc>
                        <a:spcAft>
                          <a:spcPts val="800"/>
                        </a:spcAft>
                      </a:pPr>
                      <a:r>
                        <a:rPr lang="it-IT" sz="1100" b="1">
                          <a:effectLst/>
                          <a:latin typeface="Calibri" panose="020F0502020204030204" pitchFamily="34" charset="0"/>
                          <a:ea typeface="Calibri" panose="020F0502020204030204" pitchFamily="34" charset="0"/>
                          <a:cs typeface="Times New Roman" panose="02020603050405020304" pitchFamily="18" charset="0"/>
                        </a:rPr>
                        <a:t>COSTRUTTO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9050" cap="flat" cmpd="sng" algn="ctr">
                      <a:solidFill>
                        <a:srgbClr val="F4B083"/>
                      </a:solidFill>
                      <a:prstDash val="solid"/>
                      <a:round/>
                      <a:headEnd type="none" w="med" len="med"/>
                      <a:tailEnd type="none" w="med" len="med"/>
                    </a:lnB>
                  </a:tcPr>
                </a:tc>
                <a:tc>
                  <a:txBody>
                    <a:bodyPr/>
                    <a:lstStyle/>
                    <a:p>
                      <a:pPr algn="ctr">
                        <a:lnSpc>
                          <a:spcPct val="107000"/>
                        </a:lnSpc>
                        <a:spcAft>
                          <a:spcPts val="800"/>
                        </a:spcAft>
                      </a:pPr>
                      <a:r>
                        <a:rPr lang="it-IT" sz="1100" b="1">
                          <a:effectLst/>
                          <a:latin typeface="Calibri" panose="020F0502020204030204" pitchFamily="34" charset="0"/>
                          <a:ea typeface="Calibri" panose="020F0502020204030204" pitchFamily="34" charset="0"/>
                          <a:cs typeface="Times New Roman" panose="02020603050405020304" pitchFamily="18" charset="0"/>
                        </a:rPr>
                        <a:t>ACCESSO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9050" cap="flat" cmpd="sng" algn="ctr">
                      <a:solidFill>
                        <a:srgbClr val="F4B083"/>
                      </a:solidFill>
                      <a:prstDash val="solid"/>
                      <a:round/>
                      <a:headEnd type="none" w="med" len="med"/>
                      <a:tailEnd type="none" w="med" len="med"/>
                    </a:lnB>
                  </a:tcPr>
                </a:tc>
                <a:tc>
                  <a:txBody>
                    <a:bodyPr/>
                    <a:lstStyle/>
                    <a:p>
                      <a:pPr algn="ctr">
                        <a:lnSpc>
                          <a:spcPct val="107000"/>
                        </a:lnSpc>
                        <a:spcAft>
                          <a:spcPts val="800"/>
                        </a:spcAft>
                      </a:pPr>
                      <a:r>
                        <a:rPr lang="it-IT" sz="1100" b="1">
                          <a:effectLst/>
                          <a:latin typeface="Calibri" panose="020F0502020204030204" pitchFamily="34" charset="0"/>
                          <a:ea typeface="Calibri" panose="020F0502020204030204" pitchFamily="34" charset="0"/>
                          <a:cs typeface="Times New Roman" panose="02020603050405020304" pitchFamily="18" charset="0"/>
                        </a:rPr>
                        <a:t>TIPO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9050"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946813270"/>
                  </a:ext>
                </a:extLst>
              </a:tr>
              <a:tr h="434446">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Crea</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R</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S</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4285905706"/>
                  </a:ext>
                </a:extLst>
              </a:tr>
              <a:tr h="434446">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Playlist</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E</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dirty="0">
                          <a:effectLst/>
                          <a:latin typeface="Calibri" panose="020F0502020204030204" pitchFamily="34" charset="0"/>
                          <a:ea typeface="Calibri" panose="020F0502020204030204" pitchFamily="34" charset="0"/>
                          <a:cs typeface="Times New Roman" panose="02020603050405020304" pitchFamily="18" charset="0"/>
                        </a:rPr>
                        <a:t>S</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504792399"/>
                  </a:ext>
                </a:extLst>
              </a:tr>
            </a:tbl>
          </a:graphicData>
        </a:graphic>
      </p:graphicFrame>
      <p:sp>
        <p:nvSpPr>
          <p:cNvPr id="6" name="Titolo 1">
            <a:extLst>
              <a:ext uri="{FF2B5EF4-FFF2-40B4-BE49-F238E27FC236}">
                <a16:creationId xmlns:a16="http://schemas.microsoft.com/office/drawing/2014/main" id="{B6B65F19-8F2C-4D5C-BC5D-A9DFC29BD14D}"/>
              </a:ext>
            </a:extLst>
          </p:cNvPr>
          <p:cNvSpPr txBox="1">
            <a:spLocks/>
          </p:cNvSpPr>
          <p:nvPr/>
        </p:nvSpPr>
        <p:spPr>
          <a:xfrm>
            <a:off x="555914" y="3475304"/>
            <a:ext cx="11268940" cy="1303337"/>
          </a:xfrm>
          <a:prstGeom prst="rect">
            <a:avLst/>
          </a:prstGeom>
          <a:effectLst/>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#playlist musicali </a:t>
            </a:r>
            <a:r>
              <a:rPr lang="it-IT" u="sng" dirty="0"/>
              <a:t>SENZA RIDONDANZA</a:t>
            </a:r>
            <a:r>
              <a:rPr lang="it-IT" dirty="0"/>
              <a:t> –Op9</a:t>
            </a:r>
          </a:p>
          <a:p>
            <a:r>
              <a:rPr lang="en-US" sz="2400" b="1" u="sng" dirty="0"/>
              <a:t>Operazione9</a:t>
            </a:r>
            <a:r>
              <a:rPr lang="en-US" sz="2400" dirty="0"/>
              <a:t>: </a:t>
            </a:r>
            <a:r>
              <a:rPr lang="en-US" sz="2400" dirty="0" err="1"/>
              <a:t>Stampare</a:t>
            </a:r>
            <a:r>
              <a:rPr lang="en-US" sz="2400" dirty="0"/>
              <a:t> il </a:t>
            </a:r>
            <a:r>
              <a:rPr lang="en-US" sz="2400" dirty="0" err="1"/>
              <a:t>numero</a:t>
            </a:r>
            <a:r>
              <a:rPr lang="en-US" sz="2400" dirty="0"/>
              <a:t> di playlist create da un </a:t>
            </a:r>
            <a:r>
              <a:rPr lang="en-US" sz="2400" dirty="0" err="1"/>
              <a:t>utente</a:t>
            </a:r>
            <a:r>
              <a:rPr lang="en-US" sz="2400" dirty="0"/>
              <a:t>.</a:t>
            </a:r>
            <a:br>
              <a:rPr lang="en-US" sz="2400" dirty="0"/>
            </a:br>
            <a:endParaRPr lang="it-IT" sz="2400" dirty="0"/>
          </a:p>
        </p:txBody>
      </p:sp>
      <p:graphicFrame>
        <p:nvGraphicFramePr>
          <p:cNvPr id="8" name="Tabella 7">
            <a:extLst>
              <a:ext uri="{FF2B5EF4-FFF2-40B4-BE49-F238E27FC236}">
                <a16:creationId xmlns:a16="http://schemas.microsoft.com/office/drawing/2014/main" id="{2D5BBDB2-74EA-4319-BC69-CF57433DDF70}"/>
              </a:ext>
            </a:extLst>
          </p:cNvPr>
          <p:cNvGraphicFramePr>
            <a:graphicFrameLocks noGrp="1"/>
          </p:cNvGraphicFramePr>
          <p:nvPr>
            <p:extLst>
              <p:ext uri="{D42A27DB-BD31-4B8C-83A1-F6EECF244321}">
                <p14:modId xmlns:p14="http://schemas.microsoft.com/office/powerpoint/2010/main" val="2261261632"/>
              </p:ext>
            </p:extLst>
          </p:nvPr>
        </p:nvGraphicFramePr>
        <p:xfrm>
          <a:off x="1381991" y="4680814"/>
          <a:ext cx="6930736" cy="1303338"/>
        </p:xfrm>
        <a:graphic>
          <a:graphicData uri="http://schemas.openxmlformats.org/drawingml/2006/table">
            <a:tbl>
              <a:tblPr firstRow="1" firstCol="1" bandRow="1"/>
              <a:tblGrid>
                <a:gridCol w="1732684">
                  <a:extLst>
                    <a:ext uri="{9D8B030D-6E8A-4147-A177-3AD203B41FA5}">
                      <a16:colId xmlns:a16="http://schemas.microsoft.com/office/drawing/2014/main" val="940713582"/>
                    </a:ext>
                  </a:extLst>
                </a:gridCol>
                <a:gridCol w="1732684">
                  <a:extLst>
                    <a:ext uri="{9D8B030D-6E8A-4147-A177-3AD203B41FA5}">
                      <a16:colId xmlns:a16="http://schemas.microsoft.com/office/drawing/2014/main" val="3350141752"/>
                    </a:ext>
                  </a:extLst>
                </a:gridCol>
                <a:gridCol w="1732684">
                  <a:extLst>
                    <a:ext uri="{9D8B030D-6E8A-4147-A177-3AD203B41FA5}">
                      <a16:colId xmlns:a16="http://schemas.microsoft.com/office/drawing/2014/main" val="3301131787"/>
                    </a:ext>
                  </a:extLst>
                </a:gridCol>
                <a:gridCol w="1732684">
                  <a:extLst>
                    <a:ext uri="{9D8B030D-6E8A-4147-A177-3AD203B41FA5}">
                      <a16:colId xmlns:a16="http://schemas.microsoft.com/office/drawing/2014/main" val="3106138204"/>
                    </a:ext>
                  </a:extLst>
                </a:gridCol>
              </a:tblGrid>
              <a:tr h="434446">
                <a:tc>
                  <a:txBody>
                    <a:bodyPr/>
                    <a:lstStyle/>
                    <a:p>
                      <a:pPr algn="ctr">
                        <a:lnSpc>
                          <a:spcPct val="107000"/>
                        </a:lnSpc>
                        <a:spcAft>
                          <a:spcPts val="800"/>
                        </a:spcAft>
                      </a:pPr>
                      <a:r>
                        <a:rPr lang="it-IT" sz="1100" b="1">
                          <a:effectLst/>
                          <a:latin typeface="Calibri" panose="020F0502020204030204" pitchFamily="34" charset="0"/>
                          <a:ea typeface="Calibri" panose="020F0502020204030204" pitchFamily="34" charset="0"/>
                          <a:cs typeface="Times New Roman" panose="02020603050405020304" pitchFamily="18" charset="0"/>
                        </a:rPr>
                        <a:t>CONCETTO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9050" cap="flat" cmpd="sng" algn="ctr">
                      <a:solidFill>
                        <a:srgbClr val="F4B083"/>
                      </a:solidFill>
                      <a:prstDash val="solid"/>
                      <a:round/>
                      <a:headEnd type="none" w="med" len="med"/>
                      <a:tailEnd type="none" w="med" len="med"/>
                    </a:lnB>
                  </a:tcPr>
                </a:tc>
                <a:tc>
                  <a:txBody>
                    <a:bodyPr/>
                    <a:lstStyle/>
                    <a:p>
                      <a:pPr algn="ctr">
                        <a:lnSpc>
                          <a:spcPct val="107000"/>
                        </a:lnSpc>
                        <a:spcAft>
                          <a:spcPts val="800"/>
                        </a:spcAft>
                      </a:pPr>
                      <a:r>
                        <a:rPr lang="it-IT" sz="1100" b="1">
                          <a:effectLst/>
                          <a:latin typeface="Calibri" panose="020F0502020204030204" pitchFamily="34" charset="0"/>
                          <a:ea typeface="Calibri" panose="020F0502020204030204" pitchFamily="34" charset="0"/>
                          <a:cs typeface="Times New Roman" panose="02020603050405020304" pitchFamily="18" charset="0"/>
                        </a:rPr>
                        <a:t>COSTRUTTO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9050" cap="flat" cmpd="sng" algn="ctr">
                      <a:solidFill>
                        <a:srgbClr val="F4B083"/>
                      </a:solidFill>
                      <a:prstDash val="solid"/>
                      <a:round/>
                      <a:headEnd type="none" w="med" len="med"/>
                      <a:tailEnd type="none" w="med" len="med"/>
                    </a:lnB>
                  </a:tcPr>
                </a:tc>
                <a:tc>
                  <a:txBody>
                    <a:bodyPr/>
                    <a:lstStyle/>
                    <a:p>
                      <a:pPr algn="ctr">
                        <a:lnSpc>
                          <a:spcPct val="107000"/>
                        </a:lnSpc>
                        <a:spcAft>
                          <a:spcPts val="800"/>
                        </a:spcAft>
                      </a:pPr>
                      <a:r>
                        <a:rPr lang="it-IT" sz="1100" b="1">
                          <a:effectLst/>
                          <a:latin typeface="Calibri" panose="020F0502020204030204" pitchFamily="34" charset="0"/>
                          <a:ea typeface="Calibri" panose="020F0502020204030204" pitchFamily="34" charset="0"/>
                          <a:cs typeface="Times New Roman" panose="02020603050405020304" pitchFamily="18" charset="0"/>
                        </a:rPr>
                        <a:t>ACCESSO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9050" cap="flat" cmpd="sng" algn="ctr">
                      <a:solidFill>
                        <a:srgbClr val="F4B083"/>
                      </a:solidFill>
                      <a:prstDash val="solid"/>
                      <a:round/>
                      <a:headEnd type="none" w="med" len="med"/>
                      <a:tailEnd type="none" w="med" len="med"/>
                    </a:lnB>
                  </a:tcPr>
                </a:tc>
                <a:tc>
                  <a:txBody>
                    <a:bodyPr/>
                    <a:lstStyle/>
                    <a:p>
                      <a:pPr algn="ctr">
                        <a:lnSpc>
                          <a:spcPct val="107000"/>
                        </a:lnSpc>
                        <a:spcAft>
                          <a:spcPts val="800"/>
                        </a:spcAft>
                      </a:pPr>
                      <a:r>
                        <a:rPr lang="it-IT" sz="1100" b="1">
                          <a:effectLst/>
                          <a:latin typeface="Calibri" panose="020F0502020204030204" pitchFamily="34" charset="0"/>
                          <a:ea typeface="Calibri" panose="020F0502020204030204" pitchFamily="34" charset="0"/>
                          <a:cs typeface="Times New Roman" panose="02020603050405020304" pitchFamily="18" charset="0"/>
                        </a:rPr>
                        <a:t>TIPO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9050"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3695658500"/>
                  </a:ext>
                </a:extLst>
              </a:tr>
              <a:tr h="434446">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Account Utente</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E</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L</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4279266364"/>
                  </a:ext>
                </a:extLst>
              </a:tr>
              <a:tr h="434446">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Crea</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R</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dirty="0">
                          <a:effectLst/>
                          <a:latin typeface="Calibri" panose="020F0502020204030204" pitchFamily="34" charset="0"/>
                          <a:ea typeface="Calibri" panose="020F0502020204030204" pitchFamily="34" charset="0"/>
                          <a:cs typeface="Times New Roman" panose="02020603050405020304" pitchFamily="18" charset="0"/>
                        </a:rPr>
                        <a:t>L</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2960104309"/>
                  </a:ext>
                </a:extLst>
              </a:tr>
            </a:tbl>
          </a:graphicData>
        </a:graphic>
      </p:graphicFrame>
      <p:sp>
        <p:nvSpPr>
          <p:cNvPr id="9" name="CasellaDiTesto 8">
            <a:extLst>
              <a:ext uri="{FF2B5EF4-FFF2-40B4-BE49-F238E27FC236}">
                <a16:creationId xmlns:a16="http://schemas.microsoft.com/office/drawing/2014/main" id="{8365423D-7A21-41A1-8C30-CF0E977C4B31}"/>
              </a:ext>
            </a:extLst>
          </p:cNvPr>
          <p:cNvSpPr txBox="1"/>
          <p:nvPr/>
        </p:nvSpPr>
        <p:spPr>
          <a:xfrm>
            <a:off x="8593282" y="1797627"/>
            <a:ext cx="3096491" cy="369332"/>
          </a:xfrm>
          <a:prstGeom prst="rect">
            <a:avLst/>
          </a:prstGeom>
          <a:noFill/>
        </p:spPr>
        <p:txBody>
          <a:bodyPr wrap="square" rtlCol="0">
            <a:spAutoFit/>
          </a:bodyPr>
          <a:lstStyle/>
          <a:p>
            <a:r>
              <a:rPr lang="it-IT" dirty="0"/>
              <a:t>(4x500)=2000 accessi al giorno </a:t>
            </a:r>
          </a:p>
        </p:txBody>
      </p:sp>
      <p:sp>
        <p:nvSpPr>
          <p:cNvPr id="10" name="CasellaDiTesto 9">
            <a:extLst>
              <a:ext uri="{FF2B5EF4-FFF2-40B4-BE49-F238E27FC236}">
                <a16:creationId xmlns:a16="http://schemas.microsoft.com/office/drawing/2014/main" id="{BD3ABCB0-527C-4958-BCAC-1E7D123AB529}"/>
              </a:ext>
            </a:extLst>
          </p:cNvPr>
          <p:cNvSpPr txBox="1"/>
          <p:nvPr/>
        </p:nvSpPr>
        <p:spPr>
          <a:xfrm>
            <a:off x="8593282" y="4963151"/>
            <a:ext cx="3096491" cy="369332"/>
          </a:xfrm>
          <a:prstGeom prst="rect">
            <a:avLst/>
          </a:prstGeom>
          <a:noFill/>
        </p:spPr>
        <p:txBody>
          <a:bodyPr wrap="square" rtlCol="0">
            <a:spAutoFit/>
          </a:bodyPr>
          <a:lstStyle/>
          <a:p>
            <a:r>
              <a:rPr lang="it-IT" dirty="0"/>
              <a:t>(2x20)=40 accessi al giorno </a:t>
            </a:r>
          </a:p>
        </p:txBody>
      </p:sp>
    </p:spTree>
    <p:extLst>
      <p:ext uri="{BB962C8B-B14F-4D97-AF65-F5344CB8AC3E}">
        <p14:creationId xmlns:p14="http://schemas.microsoft.com/office/powerpoint/2010/main" val="2751946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 name="Immagine 70">
            <a:extLst>
              <a:ext uri="{FF2B5EF4-FFF2-40B4-BE49-F238E27FC236}">
                <a16:creationId xmlns:a16="http://schemas.microsoft.com/office/drawing/2014/main" id="{07C3BBAD-3842-4772-B61F-184C98A3B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Immagine 11" descr="Immagine che contiene testo&#10;&#10;Descrizione generata automaticamente">
            <a:extLst>
              <a:ext uri="{FF2B5EF4-FFF2-40B4-BE49-F238E27FC236}">
                <a16:creationId xmlns:a16="http://schemas.microsoft.com/office/drawing/2014/main" id="{121C96CA-40E2-4A9F-B1B1-6DA8B15DDFE7}"/>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38062" r="9689" b="3"/>
          <a:stretch/>
        </p:blipFill>
        <p:spPr>
          <a:xfrm>
            <a:off x="686940" y="330980"/>
            <a:ext cx="2767041" cy="2767041"/>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pic>
        <p:nvPicPr>
          <p:cNvPr id="10" name="Immagine 9">
            <a:extLst>
              <a:ext uri="{FF2B5EF4-FFF2-40B4-BE49-F238E27FC236}">
                <a16:creationId xmlns:a16="http://schemas.microsoft.com/office/drawing/2014/main" id="{DFD7AA27-1CF5-40BB-B502-07F5A6CC916C}"/>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r="6" b="5505"/>
          <a:stretch/>
        </p:blipFill>
        <p:spPr>
          <a:xfrm>
            <a:off x="3125968" y="2527224"/>
            <a:ext cx="3316388" cy="3316386"/>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pic>
        <p:nvPicPr>
          <p:cNvPr id="7" name="Immagine 6">
            <a:extLst>
              <a:ext uri="{FF2B5EF4-FFF2-40B4-BE49-F238E27FC236}">
                <a16:creationId xmlns:a16="http://schemas.microsoft.com/office/drawing/2014/main" id="{FB880D2F-6E0B-42A4-BE2D-EA041E9929CE}"/>
              </a:ext>
            </a:extLst>
          </p:cNvPr>
          <p:cNvPicPr>
            <a:picLocks noChangeAspect="1"/>
          </p:cNvPicPr>
          <p:nvPr/>
        </p:nvPicPr>
        <p:blipFill rotWithShape="1">
          <a:blip r:embed="rId5">
            <a:alphaModFix/>
            <a:extLst>
              <a:ext uri="{28A0092B-C50C-407E-A947-70E740481C1C}">
                <a14:useLocalDpi xmlns:a14="http://schemas.microsoft.com/office/drawing/2010/main" val="0"/>
              </a:ext>
            </a:extLst>
          </a:blip>
          <a:srcRect l="27111" r="2" b="2"/>
          <a:stretch/>
        </p:blipFill>
        <p:spPr>
          <a:xfrm>
            <a:off x="20" y="3917271"/>
            <a:ext cx="3440566" cy="2950205"/>
          </a:xfrm>
          <a:custGeom>
            <a:avLst/>
            <a:gdLst/>
            <a:ahLst/>
            <a:cxnLst/>
            <a:rect l="l" t="t" r="r" b="b"/>
            <a:pathLst>
              <a:path w="3440586" h="2950205">
                <a:moveTo>
                  <a:pt x="1539166" y="0"/>
                </a:moveTo>
                <a:cubicBezTo>
                  <a:pt x="2589292" y="0"/>
                  <a:pt x="3440586" y="851294"/>
                  <a:pt x="3440586" y="1901419"/>
                </a:cubicBezTo>
                <a:cubicBezTo>
                  <a:pt x="3440586" y="2229583"/>
                  <a:pt x="3357452" y="2538330"/>
                  <a:pt x="3211095" y="2807749"/>
                </a:cubicBezTo>
                <a:lnTo>
                  <a:pt x="3124550" y="2950205"/>
                </a:lnTo>
                <a:lnTo>
                  <a:pt x="0" y="2950205"/>
                </a:lnTo>
                <a:lnTo>
                  <a:pt x="0" y="788141"/>
                </a:lnTo>
                <a:lnTo>
                  <a:pt x="71938" y="691940"/>
                </a:lnTo>
                <a:cubicBezTo>
                  <a:pt x="420687" y="269355"/>
                  <a:pt x="948471" y="0"/>
                  <a:pt x="1539166" y="0"/>
                </a:cubicBezTo>
                <a:close/>
              </a:path>
            </a:pathLst>
          </a:custGeom>
          <a:effectLst>
            <a:softEdge rad="0"/>
          </a:effectLst>
        </p:spPr>
      </p:pic>
      <p:sp>
        <p:nvSpPr>
          <p:cNvPr id="2" name="CasellaDiTesto 1">
            <a:extLst>
              <a:ext uri="{FF2B5EF4-FFF2-40B4-BE49-F238E27FC236}">
                <a16:creationId xmlns:a16="http://schemas.microsoft.com/office/drawing/2014/main" id="{86530FE0-A359-4708-8BBF-29391F77D12B}"/>
              </a:ext>
            </a:extLst>
          </p:cNvPr>
          <p:cNvSpPr txBox="1"/>
          <p:nvPr/>
        </p:nvSpPr>
        <p:spPr>
          <a:xfrm>
            <a:off x="6907962" y="1057836"/>
            <a:ext cx="4880626" cy="4473388"/>
          </a:xfrm>
          <a:prstGeom prst="rect">
            <a:avLst/>
          </a:prstGeom>
        </p:spPr>
        <p:txBody>
          <a:bodyPr vert="horz" lIns="91440" tIns="45720" rIns="91440" bIns="45720" rtlCol="0" anchor="ctr">
            <a:normAutofit/>
          </a:bodyPr>
          <a:lstStyle/>
          <a:p>
            <a:pPr algn="ctr">
              <a:lnSpc>
                <a:spcPct val="90000"/>
              </a:lnSpc>
              <a:spcAft>
                <a:spcPts val="600"/>
              </a:spcAft>
            </a:pPr>
            <a:r>
              <a:rPr lang="en-US" sz="2000" b="1" dirty="0" err="1">
                <a:solidFill>
                  <a:srgbClr val="FFFF00"/>
                </a:solidFill>
              </a:rPr>
              <a:t>Descrizione</a:t>
            </a:r>
            <a:r>
              <a:rPr lang="en-US" sz="2000" b="1" dirty="0">
                <a:solidFill>
                  <a:srgbClr val="FFFF00"/>
                </a:solidFill>
              </a:rPr>
              <a:t> </a:t>
            </a:r>
            <a:r>
              <a:rPr lang="en-US" sz="2000" b="1" dirty="0" err="1">
                <a:solidFill>
                  <a:srgbClr val="FFFF00"/>
                </a:solidFill>
              </a:rPr>
              <a:t>sintetica</a:t>
            </a:r>
            <a:r>
              <a:rPr lang="en-US" sz="2000" b="1" dirty="0">
                <a:solidFill>
                  <a:srgbClr val="FFFF00"/>
                </a:solidFill>
              </a:rPr>
              <a:t> </a:t>
            </a:r>
            <a:r>
              <a:rPr lang="en-US" sz="2000" b="1" dirty="0" err="1">
                <a:solidFill>
                  <a:srgbClr val="FFFF00"/>
                </a:solidFill>
              </a:rPr>
              <a:t>della</a:t>
            </a:r>
            <a:r>
              <a:rPr lang="en-US" sz="2000" b="1" dirty="0">
                <a:solidFill>
                  <a:srgbClr val="FFFF00"/>
                </a:solidFill>
              </a:rPr>
              <a:t> </a:t>
            </a:r>
            <a:r>
              <a:rPr lang="en-US" sz="2000" b="1" dirty="0" err="1">
                <a:solidFill>
                  <a:srgbClr val="FFFF00"/>
                </a:solidFill>
              </a:rPr>
              <a:t>realtà</a:t>
            </a:r>
            <a:r>
              <a:rPr lang="en-US" sz="2000" b="1" dirty="0">
                <a:solidFill>
                  <a:srgbClr val="FFFF00"/>
                </a:solidFill>
              </a:rPr>
              <a:t> di interesse.</a:t>
            </a:r>
          </a:p>
          <a:p>
            <a:pPr indent="-228600">
              <a:lnSpc>
                <a:spcPct val="90000"/>
              </a:lnSpc>
              <a:spcAft>
                <a:spcPts val="600"/>
              </a:spcAft>
              <a:buFont typeface="Arial" panose="020B0604020202020204" pitchFamily="34" charset="0"/>
              <a:buChar char="•"/>
            </a:pPr>
            <a:endParaRPr lang="en-US" sz="2000" b="1" dirty="0">
              <a:solidFill>
                <a:srgbClr val="000000"/>
              </a:solidFill>
            </a:endParaRPr>
          </a:p>
          <a:p>
            <a:pPr>
              <a:lnSpc>
                <a:spcPct val="90000"/>
              </a:lnSpc>
              <a:spcAft>
                <a:spcPts val="600"/>
              </a:spcAft>
            </a:pPr>
            <a:r>
              <a:rPr lang="en-US" sz="2000" b="1" dirty="0" err="1">
                <a:solidFill>
                  <a:srgbClr val="000000"/>
                </a:solidFill>
              </a:rPr>
              <a:t>Abbiamo</a:t>
            </a:r>
            <a:r>
              <a:rPr lang="en-US" sz="2000" b="1" dirty="0">
                <a:solidFill>
                  <a:srgbClr val="000000"/>
                </a:solidFill>
              </a:rPr>
              <a:t> </a:t>
            </a:r>
            <a:r>
              <a:rPr lang="en-US" sz="2000" b="1" dirty="0" err="1">
                <a:solidFill>
                  <a:srgbClr val="000000"/>
                </a:solidFill>
              </a:rPr>
              <a:t>deciso</a:t>
            </a:r>
            <a:r>
              <a:rPr lang="en-US" sz="2000" b="1" dirty="0">
                <a:solidFill>
                  <a:srgbClr val="000000"/>
                </a:solidFill>
              </a:rPr>
              <a:t> di </a:t>
            </a:r>
            <a:r>
              <a:rPr lang="en-US" sz="2000" b="1" dirty="0" err="1">
                <a:solidFill>
                  <a:srgbClr val="000000"/>
                </a:solidFill>
              </a:rPr>
              <a:t>sviluppare</a:t>
            </a:r>
            <a:r>
              <a:rPr lang="en-US" sz="2000" b="1" dirty="0">
                <a:solidFill>
                  <a:srgbClr val="000000"/>
                </a:solidFill>
              </a:rPr>
              <a:t> una base di </a:t>
            </a:r>
            <a:r>
              <a:rPr lang="en-US" sz="2000" b="1" dirty="0" err="1">
                <a:solidFill>
                  <a:srgbClr val="000000"/>
                </a:solidFill>
              </a:rPr>
              <a:t>dati</a:t>
            </a:r>
            <a:r>
              <a:rPr lang="en-US" sz="2000" b="1" dirty="0">
                <a:solidFill>
                  <a:srgbClr val="000000"/>
                </a:solidFill>
              </a:rPr>
              <a:t> </a:t>
            </a:r>
            <a:r>
              <a:rPr lang="en-US" sz="2000" b="1" dirty="0" err="1">
                <a:solidFill>
                  <a:srgbClr val="000000"/>
                </a:solidFill>
              </a:rPr>
              <a:t>relativa</a:t>
            </a:r>
            <a:r>
              <a:rPr lang="en-US" sz="2000" b="1" dirty="0">
                <a:solidFill>
                  <a:srgbClr val="000000"/>
                </a:solidFill>
              </a:rPr>
              <a:t> ad una </a:t>
            </a:r>
            <a:r>
              <a:rPr lang="en-US" sz="2000" b="1" dirty="0" err="1">
                <a:solidFill>
                  <a:srgbClr val="000000"/>
                </a:solidFill>
              </a:rPr>
              <a:t>piattaforma</a:t>
            </a:r>
            <a:r>
              <a:rPr lang="en-US" sz="2000" b="1" dirty="0">
                <a:solidFill>
                  <a:srgbClr val="000000"/>
                </a:solidFill>
              </a:rPr>
              <a:t> musicale. </a:t>
            </a:r>
          </a:p>
          <a:p>
            <a:pPr>
              <a:lnSpc>
                <a:spcPct val="90000"/>
              </a:lnSpc>
              <a:spcAft>
                <a:spcPts val="600"/>
              </a:spcAft>
            </a:pPr>
            <a:r>
              <a:rPr lang="en-US" sz="2000" b="1" dirty="0">
                <a:solidFill>
                  <a:srgbClr val="000000"/>
                </a:solidFill>
              </a:rPr>
              <a:t>La </a:t>
            </a:r>
            <a:r>
              <a:rPr lang="en-US" sz="2000" b="1" dirty="0" err="1">
                <a:solidFill>
                  <a:srgbClr val="000000"/>
                </a:solidFill>
              </a:rPr>
              <a:t>scelta</a:t>
            </a:r>
            <a:r>
              <a:rPr lang="en-US" sz="2000" b="1" dirty="0">
                <a:solidFill>
                  <a:srgbClr val="000000"/>
                </a:solidFill>
              </a:rPr>
              <a:t> è </a:t>
            </a:r>
            <a:r>
              <a:rPr lang="en-US" sz="2000" b="1" dirty="0" err="1">
                <a:solidFill>
                  <a:srgbClr val="000000"/>
                </a:solidFill>
              </a:rPr>
              <a:t>stata</a:t>
            </a:r>
            <a:r>
              <a:rPr lang="en-US" sz="2000" b="1" dirty="0">
                <a:solidFill>
                  <a:srgbClr val="000000"/>
                </a:solidFill>
              </a:rPr>
              <a:t> </a:t>
            </a:r>
            <a:r>
              <a:rPr lang="en-US" sz="2000" b="1" dirty="0" err="1">
                <a:solidFill>
                  <a:srgbClr val="000000"/>
                </a:solidFill>
              </a:rPr>
              <a:t>fatta</a:t>
            </a:r>
            <a:r>
              <a:rPr lang="en-US" sz="2000" b="1" dirty="0">
                <a:solidFill>
                  <a:srgbClr val="000000"/>
                </a:solidFill>
              </a:rPr>
              <a:t> </a:t>
            </a:r>
            <a:r>
              <a:rPr lang="en-US" sz="2000" b="1" dirty="0" err="1">
                <a:solidFill>
                  <a:srgbClr val="000000"/>
                </a:solidFill>
              </a:rPr>
              <a:t>prevalentemente</a:t>
            </a:r>
            <a:r>
              <a:rPr lang="en-US" sz="2000" b="1" dirty="0">
                <a:solidFill>
                  <a:srgbClr val="000000"/>
                </a:solidFill>
              </a:rPr>
              <a:t> </a:t>
            </a:r>
            <a:r>
              <a:rPr lang="en-US" sz="2000" b="1" dirty="0" err="1">
                <a:solidFill>
                  <a:srgbClr val="000000"/>
                </a:solidFill>
              </a:rPr>
              <a:t>prendendo</a:t>
            </a:r>
            <a:r>
              <a:rPr lang="en-US" sz="2000" b="1" dirty="0">
                <a:solidFill>
                  <a:srgbClr val="000000"/>
                </a:solidFill>
              </a:rPr>
              <a:t> in </a:t>
            </a:r>
            <a:r>
              <a:rPr lang="en-US" sz="2000" b="1" dirty="0" err="1">
                <a:solidFill>
                  <a:srgbClr val="000000"/>
                </a:solidFill>
              </a:rPr>
              <a:t>considerazioni</a:t>
            </a:r>
            <a:r>
              <a:rPr lang="en-US" sz="2000" b="1" dirty="0">
                <a:solidFill>
                  <a:srgbClr val="000000"/>
                </a:solidFill>
              </a:rPr>
              <a:t> le </a:t>
            </a:r>
            <a:r>
              <a:rPr lang="en-US" sz="2000" b="1" dirty="0" err="1">
                <a:solidFill>
                  <a:srgbClr val="000000"/>
                </a:solidFill>
              </a:rPr>
              <a:t>numerose</a:t>
            </a:r>
            <a:r>
              <a:rPr lang="en-US" sz="2000" b="1" dirty="0">
                <a:solidFill>
                  <a:srgbClr val="000000"/>
                </a:solidFill>
              </a:rPr>
              <a:t> app di streaming </a:t>
            </a:r>
            <a:r>
              <a:rPr lang="en-US" sz="2000" b="1" dirty="0" err="1">
                <a:solidFill>
                  <a:srgbClr val="000000"/>
                </a:solidFill>
              </a:rPr>
              <a:t>musicali</a:t>
            </a:r>
            <a:r>
              <a:rPr lang="en-US" sz="2000" b="1" dirty="0">
                <a:solidFill>
                  <a:srgbClr val="000000"/>
                </a:solidFill>
              </a:rPr>
              <a:t> </a:t>
            </a:r>
            <a:r>
              <a:rPr lang="en-US" sz="2000" b="1" dirty="0" err="1">
                <a:solidFill>
                  <a:srgbClr val="000000"/>
                </a:solidFill>
              </a:rPr>
              <a:t>presenti</a:t>
            </a:r>
            <a:r>
              <a:rPr lang="en-US" sz="2000" b="1" dirty="0">
                <a:solidFill>
                  <a:srgbClr val="000000"/>
                </a:solidFill>
              </a:rPr>
              <a:t> sui </a:t>
            </a:r>
            <a:r>
              <a:rPr lang="en-US" sz="2000" b="1" dirty="0" err="1">
                <a:solidFill>
                  <a:srgbClr val="000000"/>
                </a:solidFill>
              </a:rPr>
              <a:t>nostri</a:t>
            </a:r>
            <a:r>
              <a:rPr lang="en-US" sz="2000" b="1" dirty="0">
                <a:solidFill>
                  <a:srgbClr val="000000"/>
                </a:solidFill>
              </a:rPr>
              <a:t> smartphone ma </a:t>
            </a:r>
            <a:r>
              <a:rPr lang="en-US" sz="2000" b="1" dirty="0" err="1">
                <a:solidFill>
                  <a:srgbClr val="000000"/>
                </a:solidFill>
              </a:rPr>
              <a:t>più</a:t>
            </a:r>
            <a:r>
              <a:rPr lang="en-US" sz="2000" b="1" dirty="0">
                <a:solidFill>
                  <a:srgbClr val="000000"/>
                </a:solidFill>
              </a:rPr>
              <a:t> in </a:t>
            </a:r>
            <a:r>
              <a:rPr lang="en-US" sz="2000" b="1" dirty="0" err="1">
                <a:solidFill>
                  <a:srgbClr val="000000"/>
                </a:solidFill>
              </a:rPr>
              <a:t>generale</a:t>
            </a:r>
            <a:r>
              <a:rPr lang="en-US" sz="2000" b="1" dirty="0">
                <a:solidFill>
                  <a:srgbClr val="000000"/>
                </a:solidFill>
              </a:rPr>
              <a:t> </a:t>
            </a:r>
            <a:r>
              <a:rPr lang="en-US" sz="2000" b="1" dirty="0" err="1">
                <a:solidFill>
                  <a:srgbClr val="000000"/>
                </a:solidFill>
              </a:rPr>
              <a:t>presenti</a:t>
            </a:r>
            <a:r>
              <a:rPr lang="en-US" sz="2000" b="1" dirty="0">
                <a:solidFill>
                  <a:srgbClr val="000000"/>
                </a:solidFill>
              </a:rPr>
              <a:t> </a:t>
            </a:r>
            <a:r>
              <a:rPr lang="en-US" sz="2000" b="1" dirty="0" err="1">
                <a:solidFill>
                  <a:srgbClr val="000000"/>
                </a:solidFill>
              </a:rPr>
              <a:t>su</a:t>
            </a:r>
            <a:r>
              <a:rPr lang="en-US" sz="2000" b="1" dirty="0">
                <a:solidFill>
                  <a:srgbClr val="000000"/>
                </a:solidFill>
              </a:rPr>
              <a:t> tutti </a:t>
            </a:r>
            <a:r>
              <a:rPr lang="en-US" sz="2000" b="1" dirty="0" err="1">
                <a:solidFill>
                  <a:srgbClr val="000000"/>
                </a:solidFill>
              </a:rPr>
              <a:t>gli</a:t>
            </a:r>
            <a:r>
              <a:rPr lang="en-US" sz="2000" b="1" dirty="0">
                <a:solidFill>
                  <a:srgbClr val="000000"/>
                </a:solidFill>
              </a:rPr>
              <a:t> store.</a:t>
            </a:r>
          </a:p>
          <a:p>
            <a:pPr>
              <a:lnSpc>
                <a:spcPct val="90000"/>
              </a:lnSpc>
              <a:spcAft>
                <a:spcPts val="600"/>
              </a:spcAft>
            </a:pPr>
            <a:r>
              <a:rPr lang="en-US" sz="2000" b="1" dirty="0" err="1">
                <a:solidFill>
                  <a:srgbClr val="000000"/>
                </a:solidFill>
              </a:rPr>
              <a:t>Prendiamo</a:t>
            </a:r>
            <a:r>
              <a:rPr lang="en-US" sz="2000" b="1" dirty="0">
                <a:solidFill>
                  <a:srgbClr val="000000"/>
                </a:solidFill>
              </a:rPr>
              <a:t> in </a:t>
            </a:r>
            <a:r>
              <a:rPr lang="en-US" sz="2000" b="1" dirty="0" err="1">
                <a:solidFill>
                  <a:srgbClr val="000000"/>
                </a:solidFill>
              </a:rPr>
              <a:t>considerazione</a:t>
            </a:r>
            <a:r>
              <a:rPr lang="en-US" sz="2000" b="1" dirty="0">
                <a:solidFill>
                  <a:srgbClr val="000000"/>
                </a:solidFill>
              </a:rPr>
              <a:t> la </a:t>
            </a:r>
            <a:r>
              <a:rPr lang="en-US" sz="2000" b="1" dirty="0" err="1">
                <a:solidFill>
                  <a:srgbClr val="000000"/>
                </a:solidFill>
              </a:rPr>
              <a:t>piattaforma</a:t>
            </a:r>
            <a:r>
              <a:rPr lang="en-US" sz="2000" b="1" dirty="0">
                <a:solidFill>
                  <a:srgbClr val="000000"/>
                </a:solidFill>
              </a:rPr>
              <a:t> musicale Spotify, il cui </a:t>
            </a:r>
            <a:r>
              <a:rPr lang="en-US" sz="2000" b="1" dirty="0" err="1">
                <a:solidFill>
                  <a:srgbClr val="000000"/>
                </a:solidFill>
              </a:rPr>
              <a:t>funzionamento</a:t>
            </a:r>
            <a:r>
              <a:rPr lang="en-US" sz="2000" b="1" dirty="0">
                <a:solidFill>
                  <a:srgbClr val="000000"/>
                </a:solidFill>
              </a:rPr>
              <a:t> </a:t>
            </a:r>
            <a:r>
              <a:rPr lang="en-US" sz="2000" b="1" dirty="0" err="1">
                <a:solidFill>
                  <a:srgbClr val="000000"/>
                </a:solidFill>
              </a:rPr>
              <a:t>viene</a:t>
            </a:r>
            <a:r>
              <a:rPr lang="en-US" sz="2000" b="1" dirty="0">
                <a:solidFill>
                  <a:srgbClr val="000000"/>
                </a:solidFill>
              </a:rPr>
              <a:t> </a:t>
            </a:r>
            <a:r>
              <a:rPr lang="en-US" sz="2000" b="1" dirty="0" err="1">
                <a:solidFill>
                  <a:srgbClr val="000000"/>
                </a:solidFill>
              </a:rPr>
              <a:t>illustrato</a:t>
            </a:r>
            <a:r>
              <a:rPr lang="en-US" sz="2000" b="1" dirty="0">
                <a:solidFill>
                  <a:srgbClr val="000000"/>
                </a:solidFill>
              </a:rPr>
              <a:t> </a:t>
            </a:r>
            <a:r>
              <a:rPr lang="en-US" sz="2000" b="1" dirty="0" err="1">
                <a:solidFill>
                  <a:srgbClr val="000000"/>
                </a:solidFill>
              </a:rPr>
              <a:t>nelle</a:t>
            </a:r>
            <a:r>
              <a:rPr lang="en-US" sz="2000" b="1" dirty="0">
                <a:solidFill>
                  <a:srgbClr val="000000"/>
                </a:solidFill>
              </a:rPr>
              <a:t> </a:t>
            </a:r>
            <a:r>
              <a:rPr lang="en-US" sz="2000" b="1" dirty="0" err="1">
                <a:solidFill>
                  <a:srgbClr val="000000"/>
                </a:solidFill>
              </a:rPr>
              <a:t>seguenti</a:t>
            </a:r>
            <a:r>
              <a:rPr lang="en-US" sz="2000" b="1" dirty="0">
                <a:solidFill>
                  <a:srgbClr val="000000"/>
                </a:solidFill>
              </a:rPr>
              <a:t> </a:t>
            </a:r>
            <a:r>
              <a:rPr lang="en-US" sz="2000" b="1" dirty="0" err="1">
                <a:solidFill>
                  <a:srgbClr val="000000"/>
                </a:solidFill>
              </a:rPr>
              <a:t>immagini</a:t>
            </a:r>
            <a:r>
              <a:rPr lang="en-US" sz="2000" b="1" dirty="0">
                <a:solidFill>
                  <a:srgbClr val="000000"/>
                </a:solidFill>
              </a:rPr>
              <a:t>:</a:t>
            </a:r>
          </a:p>
          <a:p>
            <a:pPr indent="-228600">
              <a:lnSpc>
                <a:spcPct val="90000"/>
              </a:lnSpc>
              <a:spcAft>
                <a:spcPts val="600"/>
              </a:spcAft>
              <a:buFont typeface="Arial" panose="020B0604020202020204" pitchFamily="34" charset="0"/>
              <a:buChar char="•"/>
            </a:pPr>
            <a:endParaRPr lang="en-US" sz="2000" dirty="0">
              <a:solidFill>
                <a:srgbClr val="000000"/>
              </a:solidFill>
            </a:endParaRPr>
          </a:p>
          <a:p>
            <a:pPr indent="-228600">
              <a:lnSpc>
                <a:spcPct val="90000"/>
              </a:lnSpc>
              <a:spcAft>
                <a:spcPts val="600"/>
              </a:spcAft>
              <a:buFont typeface="Arial" panose="020B0604020202020204" pitchFamily="34" charset="0"/>
              <a:buChar char="•"/>
            </a:pPr>
            <a:endParaRPr lang="en-US" sz="1600" dirty="0">
              <a:solidFill>
                <a:srgbClr val="000000"/>
              </a:solidFill>
            </a:endParaRPr>
          </a:p>
        </p:txBody>
      </p:sp>
      <p:pic>
        <p:nvPicPr>
          <p:cNvPr id="58" name="Elemento grafico 57" descr="Badge 1 contorno">
            <a:extLst>
              <a:ext uri="{FF2B5EF4-FFF2-40B4-BE49-F238E27FC236}">
                <a16:creationId xmlns:a16="http://schemas.microsoft.com/office/drawing/2014/main" id="{D0544089-D99D-4508-AAAB-CB90E1F5515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04388" y="156407"/>
            <a:ext cx="672396" cy="672396"/>
          </a:xfrm>
          <a:prstGeom prst="rect">
            <a:avLst/>
          </a:prstGeom>
        </p:spPr>
      </p:pic>
      <p:pic>
        <p:nvPicPr>
          <p:cNvPr id="62" name="Elemento grafico 61" descr="Badge contorno">
            <a:extLst>
              <a:ext uri="{FF2B5EF4-FFF2-40B4-BE49-F238E27FC236}">
                <a16:creationId xmlns:a16="http://schemas.microsoft.com/office/drawing/2014/main" id="{2D90ADEA-B972-426E-B011-F83268A7D17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648" y="3429000"/>
            <a:ext cx="695528" cy="695528"/>
          </a:xfrm>
          <a:prstGeom prst="rect">
            <a:avLst/>
          </a:prstGeom>
        </p:spPr>
      </p:pic>
      <p:pic>
        <p:nvPicPr>
          <p:cNvPr id="64" name="Elemento grafico 63" descr="Badge 3 contorno">
            <a:extLst>
              <a:ext uri="{FF2B5EF4-FFF2-40B4-BE49-F238E27FC236}">
                <a16:creationId xmlns:a16="http://schemas.microsoft.com/office/drawing/2014/main" id="{9644CECE-153E-43F3-BB68-AE9367EC70B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38205" y="2450646"/>
            <a:ext cx="666345" cy="666345"/>
          </a:xfrm>
          <a:prstGeom prst="rect">
            <a:avLst/>
          </a:prstGeom>
        </p:spPr>
      </p:pic>
    </p:spTree>
    <p:extLst>
      <p:ext uri="{BB962C8B-B14F-4D97-AF65-F5344CB8AC3E}">
        <p14:creationId xmlns:p14="http://schemas.microsoft.com/office/powerpoint/2010/main" val="3460956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52D7D56B-786D-4AA1-9105-DB389B0DC965}"/>
              </a:ext>
            </a:extLst>
          </p:cNvPr>
          <p:cNvSpPr>
            <a:spLocks noGrp="1"/>
          </p:cNvSpPr>
          <p:nvPr>
            <p:ph type="title"/>
          </p:nvPr>
        </p:nvSpPr>
        <p:spPr>
          <a:xfrm>
            <a:off x="633845" y="982132"/>
            <a:ext cx="5129645" cy="1303337"/>
          </a:xfrm>
        </p:spPr>
        <p:txBody>
          <a:bodyPr>
            <a:normAutofit fontScale="90000"/>
          </a:bodyPr>
          <a:lstStyle/>
          <a:p>
            <a:pPr algn="ctr"/>
            <a:r>
              <a:rPr lang="it-IT" dirty="0"/>
              <a:t>SOMMA ACCESSI CON</a:t>
            </a:r>
            <a:br>
              <a:rPr lang="it-IT" dirty="0"/>
            </a:br>
            <a:r>
              <a:rPr lang="it-IT" dirty="0"/>
              <a:t>RIDONDANZA</a:t>
            </a:r>
            <a:br>
              <a:rPr lang="it-IT" dirty="0"/>
            </a:br>
            <a:r>
              <a:rPr lang="it-IT" sz="3100" dirty="0"/>
              <a:t>#playlist musicali</a:t>
            </a:r>
          </a:p>
        </p:txBody>
      </p:sp>
      <p:sp>
        <p:nvSpPr>
          <p:cNvPr id="5" name="Titolo 1">
            <a:extLst>
              <a:ext uri="{FF2B5EF4-FFF2-40B4-BE49-F238E27FC236}">
                <a16:creationId xmlns:a16="http://schemas.microsoft.com/office/drawing/2014/main" id="{330F1790-091F-4B38-9F47-0156A2E3CE40}"/>
              </a:ext>
            </a:extLst>
          </p:cNvPr>
          <p:cNvSpPr txBox="1">
            <a:spLocks/>
          </p:cNvSpPr>
          <p:nvPr/>
        </p:nvSpPr>
        <p:spPr>
          <a:xfrm>
            <a:off x="6373092" y="716974"/>
            <a:ext cx="5257800" cy="20781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4000" dirty="0"/>
              <a:t>SOMMA ACCESSI SENZA</a:t>
            </a:r>
            <a:br>
              <a:rPr lang="it-IT" sz="4000" dirty="0"/>
            </a:br>
            <a:r>
              <a:rPr lang="it-IT" sz="4000" dirty="0"/>
              <a:t>RIDONDANZA</a:t>
            </a:r>
          </a:p>
          <a:p>
            <a:pPr algn="ctr"/>
            <a:r>
              <a:rPr lang="it-IT" sz="2800" dirty="0"/>
              <a:t>#playlist musicali</a:t>
            </a:r>
          </a:p>
        </p:txBody>
      </p:sp>
      <p:sp>
        <p:nvSpPr>
          <p:cNvPr id="6" name="CasellaDiTesto 5">
            <a:extLst>
              <a:ext uri="{FF2B5EF4-FFF2-40B4-BE49-F238E27FC236}">
                <a16:creationId xmlns:a16="http://schemas.microsoft.com/office/drawing/2014/main" id="{A7975DF4-25F1-46AA-BAF1-17088CBC69A8}"/>
              </a:ext>
            </a:extLst>
          </p:cNvPr>
          <p:cNvSpPr txBox="1"/>
          <p:nvPr/>
        </p:nvSpPr>
        <p:spPr>
          <a:xfrm>
            <a:off x="883227" y="2712026"/>
            <a:ext cx="5489865" cy="2308324"/>
          </a:xfrm>
          <a:prstGeom prst="rect">
            <a:avLst/>
          </a:prstGeom>
          <a:noFill/>
        </p:spPr>
        <p:txBody>
          <a:bodyPr wrap="square" rtlCol="0">
            <a:spAutoFit/>
          </a:bodyPr>
          <a:lstStyle/>
          <a:p>
            <a:r>
              <a:rPr lang="it-IT" dirty="0"/>
              <a:t>Op4 3500 accessi al giorno</a:t>
            </a:r>
          </a:p>
          <a:p>
            <a:r>
              <a:rPr lang="it-IT" dirty="0"/>
              <a:t>Op9 20 accessi al giorno</a:t>
            </a:r>
          </a:p>
          <a:p>
            <a:endParaRPr lang="it-IT" dirty="0"/>
          </a:p>
          <a:p>
            <a:r>
              <a:rPr lang="it-IT" dirty="0"/>
              <a:t>TOTALE= 3520 accessi al giorno</a:t>
            </a:r>
          </a:p>
          <a:p>
            <a:endParaRPr lang="it-IT" dirty="0"/>
          </a:p>
          <a:p>
            <a:r>
              <a:rPr lang="it-IT" dirty="0"/>
              <a:t>MEMORIA x |#account utente|=4 byte x 800.000</a:t>
            </a:r>
          </a:p>
          <a:p>
            <a:r>
              <a:rPr lang="it-IT" dirty="0"/>
              <a:t>                                                    ≈ 3200 kb</a:t>
            </a:r>
          </a:p>
          <a:p>
            <a:endParaRPr lang="it-IT" dirty="0"/>
          </a:p>
        </p:txBody>
      </p:sp>
      <p:sp>
        <p:nvSpPr>
          <p:cNvPr id="7" name="CasellaDiTesto 6">
            <a:extLst>
              <a:ext uri="{FF2B5EF4-FFF2-40B4-BE49-F238E27FC236}">
                <a16:creationId xmlns:a16="http://schemas.microsoft.com/office/drawing/2014/main" id="{2238F729-43FA-4DF9-9ED6-6214C8A39FB1}"/>
              </a:ext>
            </a:extLst>
          </p:cNvPr>
          <p:cNvSpPr txBox="1"/>
          <p:nvPr/>
        </p:nvSpPr>
        <p:spPr>
          <a:xfrm>
            <a:off x="7148945" y="2795155"/>
            <a:ext cx="4031673" cy="1754326"/>
          </a:xfrm>
          <a:prstGeom prst="rect">
            <a:avLst/>
          </a:prstGeom>
          <a:noFill/>
        </p:spPr>
        <p:txBody>
          <a:bodyPr wrap="square" rtlCol="0">
            <a:spAutoFit/>
          </a:bodyPr>
          <a:lstStyle/>
          <a:p>
            <a:r>
              <a:rPr lang="it-IT" dirty="0"/>
              <a:t>Op4 2000 accessi al giorno</a:t>
            </a:r>
          </a:p>
          <a:p>
            <a:r>
              <a:rPr lang="it-IT" dirty="0"/>
              <a:t>Op9 40 accessi al giorno</a:t>
            </a:r>
          </a:p>
          <a:p>
            <a:endParaRPr lang="it-IT" dirty="0"/>
          </a:p>
          <a:p>
            <a:r>
              <a:rPr lang="it-IT" dirty="0"/>
              <a:t>TOTALE 2040 accessi al giorno</a:t>
            </a:r>
          </a:p>
          <a:p>
            <a:endParaRPr lang="it-IT" dirty="0"/>
          </a:p>
          <a:p>
            <a:r>
              <a:rPr lang="it-IT" dirty="0"/>
              <a:t>MEMORIA 0</a:t>
            </a:r>
          </a:p>
        </p:txBody>
      </p:sp>
      <p:sp>
        <p:nvSpPr>
          <p:cNvPr id="8" name="CasellaDiTesto 7">
            <a:extLst>
              <a:ext uri="{FF2B5EF4-FFF2-40B4-BE49-F238E27FC236}">
                <a16:creationId xmlns:a16="http://schemas.microsoft.com/office/drawing/2014/main" id="{0950D17D-7B5A-48AF-89AF-C40CF300ACC4}"/>
              </a:ext>
            </a:extLst>
          </p:cNvPr>
          <p:cNvSpPr txBox="1"/>
          <p:nvPr/>
        </p:nvSpPr>
        <p:spPr>
          <a:xfrm>
            <a:off x="2635827" y="4385078"/>
            <a:ext cx="6920346" cy="2123658"/>
          </a:xfrm>
          <a:prstGeom prst="rect">
            <a:avLst/>
          </a:prstGeom>
          <a:noFill/>
        </p:spPr>
        <p:txBody>
          <a:bodyPr wrap="square" rtlCol="0">
            <a:spAutoFit/>
          </a:bodyPr>
          <a:lstStyle/>
          <a:p>
            <a:pPr algn="ctr"/>
            <a:r>
              <a:rPr lang="it-IT" sz="4400" b="1" u="sng" dirty="0">
                <a:solidFill>
                  <a:srgbClr val="FF0000"/>
                </a:solidFill>
              </a:rPr>
              <a:t>In questo caso conviene eliminare l’attributo ridondante</a:t>
            </a:r>
          </a:p>
        </p:txBody>
      </p:sp>
      <p:sp>
        <p:nvSpPr>
          <p:cNvPr id="9" name="Doppia parentesi quadra 8">
            <a:extLst>
              <a:ext uri="{FF2B5EF4-FFF2-40B4-BE49-F238E27FC236}">
                <a16:creationId xmlns:a16="http://schemas.microsoft.com/office/drawing/2014/main" id="{3D11F64B-4285-4ABA-A63B-9FFE75BDC87C}"/>
              </a:ext>
            </a:extLst>
          </p:cNvPr>
          <p:cNvSpPr/>
          <p:nvPr/>
        </p:nvSpPr>
        <p:spPr>
          <a:xfrm>
            <a:off x="922020" y="4800600"/>
            <a:ext cx="1386840" cy="76962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0" name="CasellaDiTesto 9">
            <a:extLst>
              <a:ext uri="{FF2B5EF4-FFF2-40B4-BE49-F238E27FC236}">
                <a16:creationId xmlns:a16="http://schemas.microsoft.com/office/drawing/2014/main" id="{574E558E-D0AF-4331-B1A1-1A73536B5275}"/>
              </a:ext>
            </a:extLst>
          </p:cNvPr>
          <p:cNvSpPr txBox="1"/>
          <p:nvPr/>
        </p:nvSpPr>
        <p:spPr>
          <a:xfrm>
            <a:off x="1059180" y="4869180"/>
            <a:ext cx="1135380" cy="553998"/>
          </a:xfrm>
          <a:prstGeom prst="rect">
            <a:avLst/>
          </a:prstGeom>
          <a:noFill/>
        </p:spPr>
        <p:txBody>
          <a:bodyPr wrap="square" rtlCol="0">
            <a:spAutoFit/>
          </a:bodyPr>
          <a:lstStyle/>
          <a:p>
            <a:r>
              <a:rPr lang="it-IT" sz="1000" dirty="0"/>
              <a:t>Abbiamo deciso di rappresentare un intero con 4byte</a:t>
            </a:r>
          </a:p>
        </p:txBody>
      </p:sp>
    </p:spTree>
    <p:extLst>
      <p:ext uri="{BB962C8B-B14F-4D97-AF65-F5344CB8AC3E}">
        <p14:creationId xmlns:p14="http://schemas.microsoft.com/office/powerpoint/2010/main" val="8528824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A9EC4967-0F8A-4E12-A3C8-A1C8B5BF10CB}"/>
              </a:ext>
            </a:extLst>
          </p:cNvPr>
          <p:cNvSpPr txBox="1">
            <a:spLocks noGrp="1"/>
          </p:cNvSpPr>
          <p:nvPr>
            <p:ph type="title"/>
          </p:nvPr>
        </p:nvSpPr>
        <p:spPr>
          <a:xfrm>
            <a:off x="1060761" y="2796334"/>
            <a:ext cx="9207501" cy="937635"/>
          </a:xfrm>
          <a:prstGeom prst="rect">
            <a:avLst/>
          </a:prstGeom>
          <a:effectLst/>
        </p:spPr>
        <p:txBody>
          <a:bodyPr vert="horz" lIns="91440" tIns="45720" rIns="91440" bIns="45720" rtlCol="0" anchor="ctr">
            <a:normAutofit fontScale="9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#brani con </a:t>
            </a:r>
            <a:r>
              <a:rPr lang="it-IT" u="sng" dirty="0"/>
              <a:t>SENZA RIDONDANZA</a:t>
            </a:r>
            <a:r>
              <a:rPr lang="it-IT" dirty="0"/>
              <a:t> –Op2</a:t>
            </a:r>
          </a:p>
        </p:txBody>
      </p:sp>
      <p:graphicFrame>
        <p:nvGraphicFramePr>
          <p:cNvPr id="6" name="Tabella 5">
            <a:extLst>
              <a:ext uri="{FF2B5EF4-FFF2-40B4-BE49-F238E27FC236}">
                <a16:creationId xmlns:a16="http://schemas.microsoft.com/office/drawing/2014/main" id="{14C996FC-B0FD-4983-8BCD-4B3AFF70C670}"/>
              </a:ext>
            </a:extLst>
          </p:cNvPr>
          <p:cNvGraphicFramePr>
            <a:graphicFrameLocks noGrp="1"/>
          </p:cNvGraphicFramePr>
          <p:nvPr>
            <p:extLst>
              <p:ext uri="{D42A27DB-BD31-4B8C-83A1-F6EECF244321}">
                <p14:modId xmlns:p14="http://schemas.microsoft.com/office/powerpoint/2010/main" val="1688662120"/>
              </p:ext>
            </p:extLst>
          </p:nvPr>
        </p:nvGraphicFramePr>
        <p:xfrm>
          <a:off x="1267691" y="1454727"/>
          <a:ext cx="6617508" cy="1073150"/>
        </p:xfrm>
        <a:graphic>
          <a:graphicData uri="http://schemas.openxmlformats.org/drawingml/2006/table">
            <a:tbl>
              <a:tblPr firstRow="1" firstCol="1" bandRow="1"/>
              <a:tblGrid>
                <a:gridCol w="1654377">
                  <a:extLst>
                    <a:ext uri="{9D8B030D-6E8A-4147-A177-3AD203B41FA5}">
                      <a16:colId xmlns:a16="http://schemas.microsoft.com/office/drawing/2014/main" val="192763633"/>
                    </a:ext>
                  </a:extLst>
                </a:gridCol>
                <a:gridCol w="1654377">
                  <a:extLst>
                    <a:ext uri="{9D8B030D-6E8A-4147-A177-3AD203B41FA5}">
                      <a16:colId xmlns:a16="http://schemas.microsoft.com/office/drawing/2014/main" val="2429005584"/>
                    </a:ext>
                  </a:extLst>
                </a:gridCol>
                <a:gridCol w="1654377">
                  <a:extLst>
                    <a:ext uri="{9D8B030D-6E8A-4147-A177-3AD203B41FA5}">
                      <a16:colId xmlns:a16="http://schemas.microsoft.com/office/drawing/2014/main" val="2721479087"/>
                    </a:ext>
                  </a:extLst>
                </a:gridCol>
                <a:gridCol w="1654377">
                  <a:extLst>
                    <a:ext uri="{9D8B030D-6E8A-4147-A177-3AD203B41FA5}">
                      <a16:colId xmlns:a16="http://schemas.microsoft.com/office/drawing/2014/main" val="3747469357"/>
                    </a:ext>
                  </a:extLst>
                </a:gridCol>
              </a:tblGrid>
              <a:tr h="536575">
                <a:tc>
                  <a:txBody>
                    <a:bodyPr/>
                    <a:lstStyle/>
                    <a:p>
                      <a:pPr algn="ctr">
                        <a:lnSpc>
                          <a:spcPct val="107000"/>
                        </a:lnSpc>
                        <a:spcAft>
                          <a:spcPts val="800"/>
                        </a:spcAft>
                      </a:pPr>
                      <a:r>
                        <a:rPr lang="it-IT" sz="1100" b="1" dirty="0">
                          <a:effectLst/>
                          <a:latin typeface="Calibri" panose="020F0502020204030204" pitchFamily="34" charset="0"/>
                          <a:ea typeface="Calibri" panose="020F0502020204030204" pitchFamily="34" charset="0"/>
                          <a:cs typeface="Times New Roman" panose="02020603050405020304" pitchFamily="18" charset="0"/>
                        </a:rPr>
                        <a:t>CONCETTO</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9050" cap="flat" cmpd="sng" algn="ctr">
                      <a:solidFill>
                        <a:srgbClr val="F4B083"/>
                      </a:solidFill>
                      <a:prstDash val="solid"/>
                      <a:round/>
                      <a:headEnd type="none" w="med" len="med"/>
                      <a:tailEnd type="none" w="med" len="med"/>
                    </a:lnB>
                  </a:tcPr>
                </a:tc>
                <a:tc>
                  <a:txBody>
                    <a:bodyPr/>
                    <a:lstStyle/>
                    <a:p>
                      <a:pPr algn="ctr">
                        <a:lnSpc>
                          <a:spcPct val="107000"/>
                        </a:lnSpc>
                        <a:spcAft>
                          <a:spcPts val="800"/>
                        </a:spcAft>
                      </a:pPr>
                      <a:r>
                        <a:rPr lang="it-IT" sz="1100" b="1">
                          <a:effectLst/>
                          <a:latin typeface="Calibri" panose="020F0502020204030204" pitchFamily="34" charset="0"/>
                          <a:ea typeface="Calibri" panose="020F0502020204030204" pitchFamily="34" charset="0"/>
                          <a:cs typeface="Times New Roman" panose="02020603050405020304" pitchFamily="18" charset="0"/>
                        </a:rPr>
                        <a:t>COSTRUTTO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9050" cap="flat" cmpd="sng" algn="ctr">
                      <a:solidFill>
                        <a:srgbClr val="F4B083"/>
                      </a:solidFill>
                      <a:prstDash val="solid"/>
                      <a:round/>
                      <a:headEnd type="none" w="med" len="med"/>
                      <a:tailEnd type="none" w="med" len="med"/>
                    </a:lnB>
                  </a:tcPr>
                </a:tc>
                <a:tc>
                  <a:txBody>
                    <a:bodyPr/>
                    <a:lstStyle/>
                    <a:p>
                      <a:pPr algn="ctr">
                        <a:lnSpc>
                          <a:spcPct val="107000"/>
                        </a:lnSpc>
                        <a:spcAft>
                          <a:spcPts val="800"/>
                        </a:spcAft>
                      </a:pPr>
                      <a:r>
                        <a:rPr lang="it-IT" sz="1100" b="1">
                          <a:effectLst/>
                          <a:latin typeface="Calibri" panose="020F0502020204030204" pitchFamily="34" charset="0"/>
                          <a:ea typeface="Calibri" panose="020F0502020204030204" pitchFamily="34" charset="0"/>
                          <a:cs typeface="Times New Roman" panose="02020603050405020304" pitchFamily="18" charset="0"/>
                        </a:rPr>
                        <a:t>ACCESSO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9050" cap="flat" cmpd="sng" algn="ctr">
                      <a:solidFill>
                        <a:srgbClr val="F4B083"/>
                      </a:solidFill>
                      <a:prstDash val="solid"/>
                      <a:round/>
                      <a:headEnd type="none" w="med" len="med"/>
                      <a:tailEnd type="none" w="med" len="med"/>
                    </a:lnB>
                  </a:tcPr>
                </a:tc>
                <a:tc>
                  <a:txBody>
                    <a:bodyPr/>
                    <a:lstStyle/>
                    <a:p>
                      <a:pPr algn="ctr">
                        <a:lnSpc>
                          <a:spcPct val="107000"/>
                        </a:lnSpc>
                        <a:spcAft>
                          <a:spcPts val="800"/>
                        </a:spcAft>
                      </a:pPr>
                      <a:r>
                        <a:rPr lang="it-IT" sz="1100" b="1">
                          <a:effectLst/>
                          <a:latin typeface="Calibri" panose="020F0502020204030204" pitchFamily="34" charset="0"/>
                          <a:ea typeface="Calibri" panose="020F0502020204030204" pitchFamily="34" charset="0"/>
                          <a:cs typeface="Times New Roman" panose="02020603050405020304" pitchFamily="18" charset="0"/>
                        </a:rPr>
                        <a:t>TIPO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9050"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4145362838"/>
                  </a:ext>
                </a:extLst>
              </a:tr>
              <a:tr h="536575">
                <a:tc>
                  <a:txBody>
                    <a:bodyPr/>
                    <a:lstStyle/>
                    <a:p>
                      <a:pPr algn="ctr">
                        <a:lnSpc>
                          <a:spcPct val="107000"/>
                        </a:lnSpc>
                        <a:spcAft>
                          <a:spcPts val="800"/>
                        </a:spcAft>
                      </a:pPr>
                      <a:r>
                        <a:rPr lang="it-IT" sz="1100" dirty="0">
                          <a:effectLst/>
                          <a:latin typeface="Calibri" panose="020F0502020204030204" pitchFamily="34" charset="0"/>
                          <a:ea typeface="Calibri" panose="020F0502020204030204" pitchFamily="34" charset="0"/>
                          <a:cs typeface="Times New Roman" panose="02020603050405020304" pitchFamily="18" charset="0"/>
                        </a:rPr>
                        <a:t>Playlist</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E</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dirty="0">
                          <a:effectLst/>
                          <a:latin typeface="Calibri" panose="020F0502020204030204" pitchFamily="34" charset="0"/>
                          <a:ea typeface="Calibri" panose="020F0502020204030204" pitchFamily="34" charset="0"/>
                          <a:cs typeface="Times New Roman" panose="02020603050405020304" pitchFamily="18" charset="0"/>
                        </a:rPr>
                        <a:t>L</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1672331094"/>
                  </a:ext>
                </a:extLst>
              </a:tr>
            </a:tbl>
          </a:graphicData>
        </a:graphic>
      </p:graphicFrame>
      <p:sp>
        <p:nvSpPr>
          <p:cNvPr id="8" name="Titolo 1">
            <a:extLst>
              <a:ext uri="{FF2B5EF4-FFF2-40B4-BE49-F238E27FC236}">
                <a16:creationId xmlns:a16="http://schemas.microsoft.com/office/drawing/2014/main" id="{C51D3331-5E3E-4996-B954-D5BDD3100C46}"/>
              </a:ext>
            </a:extLst>
          </p:cNvPr>
          <p:cNvSpPr txBox="1">
            <a:spLocks/>
          </p:cNvSpPr>
          <p:nvPr/>
        </p:nvSpPr>
        <p:spPr>
          <a:xfrm>
            <a:off x="977092" y="810804"/>
            <a:ext cx="9601200" cy="896636"/>
          </a:xfrm>
          <a:prstGeom prst="rect">
            <a:avLst/>
          </a:prstGeom>
          <a:effectLst/>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#brani con </a:t>
            </a:r>
            <a:r>
              <a:rPr lang="it-IT" u="sng" dirty="0"/>
              <a:t>RIDONDANZA</a:t>
            </a:r>
            <a:r>
              <a:rPr lang="it-IT" dirty="0"/>
              <a:t> –Op2</a:t>
            </a:r>
          </a:p>
          <a:p>
            <a:r>
              <a:rPr lang="en-US" sz="2300" b="1" u="sng" dirty="0"/>
              <a:t>Operazione2</a:t>
            </a:r>
            <a:r>
              <a:rPr lang="en-US" sz="2300" dirty="0"/>
              <a:t>: </a:t>
            </a:r>
            <a:r>
              <a:rPr lang="en-US" sz="2300" dirty="0" err="1"/>
              <a:t>Leggere</a:t>
            </a:r>
            <a:r>
              <a:rPr lang="en-US" sz="2300" dirty="0"/>
              <a:t> il </a:t>
            </a:r>
            <a:r>
              <a:rPr lang="en-US" sz="2300" dirty="0" err="1"/>
              <a:t>numero</a:t>
            </a:r>
            <a:r>
              <a:rPr lang="en-US" sz="2300" dirty="0"/>
              <a:t> di </a:t>
            </a:r>
            <a:r>
              <a:rPr lang="en-US" sz="2300" dirty="0" err="1"/>
              <a:t>brani</a:t>
            </a:r>
            <a:r>
              <a:rPr lang="en-US" sz="2300" dirty="0"/>
              <a:t> </a:t>
            </a:r>
            <a:r>
              <a:rPr lang="en-US" sz="2300" dirty="0" err="1"/>
              <a:t>presenti</a:t>
            </a:r>
            <a:r>
              <a:rPr lang="en-US" sz="2300" dirty="0"/>
              <a:t>  in una playlist.</a:t>
            </a:r>
          </a:p>
          <a:p>
            <a:endParaRPr lang="it-IT" dirty="0"/>
          </a:p>
        </p:txBody>
      </p:sp>
      <p:sp>
        <p:nvSpPr>
          <p:cNvPr id="9" name="CasellaDiTesto 8">
            <a:extLst>
              <a:ext uri="{FF2B5EF4-FFF2-40B4-BE49-F238E27FC236}">
                <a16:creationId xmlns:a16="http://schemas.microsoft.com/office/drawing/2014/main" id="{E79C27D3-9D39-4DA2-B4C7-7E1CAC8D0DDB}"/>
              </a:ext>
            </a:extLst>
          </p:cNvPr>
          <p:cNvSpPr txBox="1"/>
          <p:nvPr/>
        </p:nvSpPr>
        <p:spPr>
          <a:xfrm>
            <a:off x="7959435" y="1559804"/>
            <a:ext cx="4025419" cy="1200329"/>
          </a:xfrm>
          <a:prstGeom prst="rect">
            <a:avLst/>
          </a:prstGeom>
          <a:noFill/>
        </p:spPr>
        <p:txBody>
          <a:bodyPr wrap="square" rtlCol="0">
            <a:spAutoFit/>
          </a:bodyPr>
          <a:lstStyle/>
          <a:p>
            <a:r>
              <a:rPr lang="it-IT" dirty="0"/>
              <a:t>1x20=20 accessi al giorno</a:t>
            </a:r>
          </a:p>
          <a:p>
            <a:endParaRPr lang="it-IT" dirty="0"/>
          </a:p>
          <a:p>
            <a:r>
              <a:rPr lang="it-IT" dirty="0"/>
              <a:t>MEMORIA </a:t>
            </a:r>
            <a:r>
              <a:rPr lang="it-IT" dirty="0" err="1"/>
              <a:t>x|Playlist</a:t>
            </a:r>
            <a:r>
              <a:rPr lang="it-IT" dirty="0"/>
              <a:t>|=4x1.600.000</a:t>
            </a:r>
          </a:p>
          <a:p>
            <a:r>
              <a:rPr lang="it-IT" dirty="0"/>
              <a:t>                                     ≈ 6400 kb</a:t>
            </a:r>
          </a:p>
        </p:txBody>
      </p:sp>
      <p:graphicFrame>
        <p:nvGraphicFramePr>
          <p:cNvPr id="11" name="Tabella 10">
            <a:extLst>
              <a:ext uri="{FF2B5EF4-FFF2-40B4-BE49-F238E27FC236}">
                <a16:creationId xmlns:a16="http://schemas.microsoft.com/office/drawing/2014/main" id="{35AA55D2-75B8-4ACB-868E-9EA8CBF5B7DD}"/>
              </a:ext>
            </a:extLst>
          </p:cNvPr>
          <p:cNvGraphicFramePr>
            <a:graphicFrameLocks noGrp="1"/>
          </p:cNvGraphicFramePr>
          <p:nvPr>
            <p:extLst>
              <p:ext uri="{D42A27DB-BD31-4B8C-83A1-F6EECF244321}">
                <p14:modId xmlns:p14="http://schemas.microsoft.com/office/powerpoint/2010/main" val="660506854"/>
              </p:ext>
            </p:extLst>
          </p:nvPr>
        </p:nvGraphicFramePr>
        <p:xfrm>
          <a:off x="1267691" y="3836267"/>
          <a:ext cx="6691744" cy="1379199"/>
        </p:xfrm>
        <a:graphic>
          <a:graphicData uri="http://schemas.openxmlformats.org/drawingml/2006/table">
            <a:tbl>
              <a:tblPr firstRow="1" firstCol="1" bandRow="1"/>
              <a:tblGrid>
                <a:gridCol w="1672936">
                  <a:extLst>
                    <a:ext uri="{9D8B030D-6E8A-4147-A177-3AD203B41FA5}">
                      <a16:colId xmlns:a16="http://schemas.microsoft.com/office/drawing/2014/main" val="540996964"/>
                    </a:ext>
                  </a:extLst>
                </a:gridCol>
                <a:gridCol w="1672936">
                  <a:extLst>
                    <a:ext uri="{9D8B030D-6E8A-4147-A177-3AD203B41FA5}">
                      <a16:colId xmlns:a16="http://schemas.microsoft.com/office/drawing/2014/main" val="169473890"/>
                    </a:ext>
                  </a:extLst>
                </a:gridCol>
                <a:gridCol w="1672936">
                  <a:extLst>
                    <a:ext uri="{9D8B030D-6E8A-4147-A177-3AD203B41FA5}">
                      <a16:colId xmlns:a16="http://schemas.microsoft.com/office/drawing/2014/main" val="349544483"/>
                    </a:ext>
                  </a:extLst>
                </a:gridCol>
                <a:gridCol w="1672936">
                  <a:extLst>
                    <a:ext uri="{9D8B030D-6E8A-4147-A177-3AD203B41FA5}">
                      <a16:colId xmlns:a16="http://schemas.microsoft.com/office/drawing/2014/main" val="4004226348"/>
                    </a:ext>
                  </a:extLst>
                </a:gridCol>
              </a:tblGrid>
              <a:tr h="459733">
                <a:tc>
                  <a:txBody>
                    <a:bodyPr/>
                    <a:lstStyle/>
                    <a:p>
                      <a:pPr algn="ctr">
                        <a:lnSpc>
                          <a:spcPct val="107000"/>
                        </a:lnSpc>
                        <a:spcAft>
                          <a:spcPts val="800"/>
                        </a:spcAft>
                      </a:pPr>
                      <a:r>
                        <a:rPr lang="it-IT" sz="1100" b="1">
                          <a:effectLst/>
                          <a:latin typeface="Calibri" panose="020F0502020204030204" pitchFamily="34" charset="0"/>
                          <a:ea typeface="Calibri" panose="020F0502020204030204" pitchFamily="34" charset="0"/>
                          <a:cs typeface="Times New Roman" panose="02020603050405020304" pitchFamily="18" charset="0"/>
                        </a:rPr>
                        <a:t>CONCETTO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9050" cap="flat" cmpd="sng" algn="ctr">
                      <a:solidFill>
                        <a:srgbClr val="F4B083"/>
                      </a:solidFill>
                      <a:prstDash val="solid"/>
                      <a:round/>
                      <a:headEnd type="none" w="med" len="med"/>
                      <a:tailEnd type="none" w="med" len="med"/>
                    </a:lnB>
                  </a:tcPr>
                </a:tc>
                <a:tc>
                  <a:txBody>
                    <a:bodyPr/>
                    <a:lstStyle/>
                    <a:p>
                      <a:pPr algn="ctr">
                        <a:lnSpc>
                          <a:spcPct val="107000"/>
                        </a:lnSpc>
                        <a:spcAft>
                          <a:spcPts val="800"/>
                        </a:spcAft>
                      </a:pPr>
                      <a:r>
                        <a:rPr lang="it-IT" sz="1100" b="1">
                          <a:effectLst/>
                          <a:latin typeface="Calibri" panose="020F0502020204030204" pitchFamily="34" charset="0"/>
                          <a:ea typeface="Calibri" panose="020F0502020204030204" pitchFamily="34" charset="0"/>
                          <a:cs typeface="Times New Roman" panose="02020603050405020304" pitchFamily="18" charset="0"/>
                        </a:rPr>
                        <a:t>COSTRUTTO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9050" cap="flat" cmpd="sng" algn="ctr">
                      <a:solidFill>
                        <a:srgbClr val="F4B083"/>
                      </a:solidFill>
                      <a:prstDash val="solid"/>
                      <a:round/>
                      <a:headEnd type="none" w="med" len="med"/>
                      <a:tailEnd type="none" w="med" len="med"/>
                    </a:lnB>
                  </a:tcPr>
                </a:tc>
                <a:tc>
                  <a:txBody>
                    <a:bodyPr/>
                    <a:lstStyle/>
                    <a:p>
                      <a:pPr algn="ctr">
                        <a:lnSpc>
                          <a:spcPct val="107000"/>
                        </a:lnSpc>
                        <a:spcAft>
                          <a:spcPts val="800"/>
                        </a:spcAft>
                      </a:pPr>
                      <a:r>
                        <a:rPr lang="it-IT" sz="1100" b="1">
                          <a:effectLst/>
                          <a:latin typeface="Calibri" panose="020F0502020204030204" pitchFamily="34" charset="0"/>
                          <a:ea typeface="Calibri" panose="020F0502020204030204" pitchFamily="34" charset="0"/>
                          <a:cs typeface="Times New Roman" panose="02020603050405020304" pitchFamily="18" charset="0"/>
                        </a:rPr>
                        <a:t>ACCESSO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9050" cap="flat" cmpd="sng" algn="ctr">
                      <a:solidFill>
                        <a:srgbClr val="F4B083"/>
                      </a:solidFill>
                      <a:prstDash val="solid"/>
                      <a:round/>
                      <a:headEnd type="none" w="med" len="med"/>
                      <a:tailEnd type="none" w="med" len="med"/>
                    </a:lnB>
                  </a:tcPr>
                </a:tc>
                <a:tc>
                  <a:txBody>
                    <a:bodyPr/>
                    <a:lstStyle/>
                    <a:p>
                      <a:pPr algn="ctr">
                        <a:lnSpc>
                          <a:spcPct val="107000"/>
                        </a:lnSpc>
                        <a:spcAft>
                          <a:spcPts val="800"/>
                        </a:spcAft>
                      </a:pPr>
                      <a:r>
                        <a:rPr lang="it-IT" sz="1100" b="1">
                          <a:effectLst/>
                          <a:latin typeface="Calibri" panose="020F0502020204030204" pitchFamily="34" charset="0"/>
                          <a:ea typeface="Calibri" panose="020F0502020204030204" pitchFamily="34" charset="0"/>
                          <a:cs typeface="Times New Roman" panose="02020603050405020304" pitchFamily="18" charset="0"/>
                        </a:rPr>
                        <a:t>TIPO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9050"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3131646282"/>
                  </a:ext>
                </a:extLst>
              </a:tr>
              <a:tr h="459733">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Costituito</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R</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L</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156952441"/>
                  </a:ext>
                </a:extLst>
              </a:tr>
              <a:tr h="459733">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Brano</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E</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dirty="0">
                          <a:effectLst/>
                          <a:latin typeface="Calibri" panose="020F0502020204030204" pitchFamily="34" charset="0"/>
                          <a:ea typeface="Calibri" panose="020F0502020204030204" pitchFamily="34" charset="0"/>
                          <a:cs typeface="Times New Roman" panose="02020603050405020304" pitchFamily="18" charset="0"/>
                        </a:rPr>
                        <a:t>L</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1641101010"/>
                  </a:ext>
                </a:extLst>
              </a:tr>
            </a:tbl>
          </a:graphicData>
        </a:graphic>
      </p:graphicFrame>
      <p:sp>
        <p:nvSpPr>
          <p:cNvPr id="12" name="CasellaDiTesto 11">
            <a:extLst>
              <a:ext uri="{FF2B5EF4-FFF2-40B4-BE49-F238E27FC236}">
                <a16:creationId xmlns:a16="http://schemas.microsoft.com/office/drawing/2014/main" id="{8CD661E9-1824-44F8-801C-BBC0B324138D}"/>
              </a:ext>
            </a:extLst>
          </p:cNvPr>
          <p:cNvSpPr txBox="1"/>
          <p:nvPr/>
        </p:nvSpPr>
        <p:spPr>
          <a:xfrm>
            <a:off x="8631716" y="5655702"/>
            <a:ext cx="2680855" cy="369332"/>
          </a:xfrm>
          <a:prstGeom prst="rect">
            <a:avLst/>
          </a:prstGeom>
          <a:noFill/>
        </p:spPr>
        <p:txBody>
          <a:bodyPr wrap="square" rtlCol="0">
            <a:spAutoFit/>
          </a:bodyPr>
          <a:lstStyle/>
          <a:p>
            <a:r>
              <a:rPr lang="it-IT" dirty="0"/>
              <a:t>2x20=40 accessi al giorno</a:t>
            </a:r>
          </a:p>
        </p:txBody>
      </p:sp>
      <p:sp>
        <p:nvSpPr>
          <p:cNvPr id="13" name="CasellaDiTesto 12">
            <a:extLst>
              <a:ext uri="{FF2B5EF4-FFF2-40B4-BE49-F238E27FC236}">
                <a16:creationId xmlns:a16="http://schemas.microsoft.com/office/drawing/2014/main" id="{165C7D26-2885-42D0-BEA5-FAD909B1157F}"/>
              </a:ext>
            </a:extLst>
          </p:cNvPr>
          <p:cNvSpPr txBox="1"/>
          <p:nvPr/>
        </p:nvSpPr>
        <p:spPr>
          <a:xfrm>
            <a:off x="2680242" y="5215466"/>
            <a:ext cx="5735781" cy="1754326"/>
          </a:xfrm>
          <a:prstGeom prst="rect">
            <a:avLst/>
          </a:prstGeom>
          <a:noFill/>
        </p:spPr>
        <p:txBody>
          <a:bodyPr wrap="square" rtlCol="0">
            <a:spAutoFit/>
          </a:bodyPr>
          <a:lstStyle/>
          <a:p>
            <a:pPr algn="ctr"/>
            <a:r>
              <a:rPr lang="it-IT" sz="3600" b="1" u="sng" dirty="0">
                <a:solidFill>
                  <a:srgbClr val="FF0000"/>
                </a:solidFill>
              </a:rPr>
              <a:t>In questo caso conviene mantenere l’attributo ridondante</a:t>
            </a:r>
          </a:p>
        </p:txBody>
      </p:sp>
      <p:sp>
        <p:nvSpPr>
          <p:cNvPr id="10" name="Rettangolo 9" descr="Treble clef">
            <a:extLst>
              <a:ext uri="{FF2B5EF4-FFF2-40B4-BE49-F238E27FC236}">
                <a16:creationId xmlns:a16="http://schemas.microsoft.com/office/drawing/2014/main" id="{4DA122E5-DE16-4433-A04D-F503B8A6B369}"/>
              </a:ext>
            </a:extLst>
          </p:cNvPr>
          <p:cNvSpPr/>
          <p:nvPr/>
        </p:nvSpPr>
        <p:spPr>
          <a:xfrm>
            <a:off x="208744" y="473529"/>
            <a:ext cx="926404" cy="926404"/>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14" name="Doppia parentesi quadra 13">
            <a:extLst>
              <a:ext uri="{FF2B5EF4-FFF2-40B4-BE49-F238E27FC236}">
                <a16:creationId xmlns:a16="http://schemas.microsoft.com/office/drawing/2014/main" id="{4D63C80F-AC30-455C-A899-0967DD6B1EDC}"/>
              </a:ext>
            </a:extLst>
          </p:cNvPr>
          <p:cNvSpPr/>
          <p:nvPr/>
        </p:nvSpPr>
        <p:spPr>
          <a:xfrm>
            <a:off x="977092" y="5358004"/>
            <a:ext cx="1386840" cy="76962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5" name="CasellaDiTesto 14">
            <a:extLst>
              <a:ext uri="{FF2B5EF4-FFF2-40B4-BE49-F238E27FC236}">
                <a16:creationId xmlns:a16="http://schemas.microsoft.com/office/drawing/2014/main" id="{F80220B1-F602-415E-B03B-430944DDB3BA}"/>
              </a:ext>
            </a:extLst>
          </p:cNvPr>
          <p:cNvSpPr txBox="1"/>
          <p:nvPr/>
        </p:nvSpPr>
        <p:spPr>
          <a:xfrm>
            <a:off x="1135148" y="5465815"/>
            <a:ext cx="1135380" cy="553998"/>
          </a:xfrm>
          <a:prstGeom prst="rect">
            <a:avLst/>
          </a:prstGeom>
          <a:noFill/>
        </p:spPr>
        <p:txBody>
          <a:bodyPr wrap="square" rtlCol="0">
            <a:spAutoFit/>
          </a:bodyPr>
          <a:lstStyle/>
          <a:p>
            <a:r>
              <a:rPr lang="it-IT" sz="1000" dirty="0"/>
              <a:t>Abbiamo deciso di rappresentare un intero con 4byte</a:t>
            </a:r>
          </a:p>
        </p:txBody>
      </p:sp>
      <p:sp>
        <p:nvSpPr>
          <p:cNvPr id="18" name="CasellaDiTesto 17">
            <a:extLst>
              <a:ext uri="{FF2B5EF4-FFF2-40B4-BE49-F238E27FC236}">
                <a16:creationId xmlns:a16="http://schemas.microsoft.com/office/drawing/2014/main" id="{5CBFA847-4D17-49B4-B509-81DBFCFECA72}"/>
              </a:ext>
            </a:extLst>
          </p:cNvPr>
          <p:cNvSpPr txBox="1"/>
          <p:nvPr/>
        </p:nvSpPr>
        <p:spPr>
          <a:xfrm>
            <a:off x="313765" y="80682"/>
            <a:ext cx="4025153" cy="461665"/>
          </a:xfrm>
          <a:prstGeom prst="rect">
            <a:avLst/>
          </a:prstGeom>
          <a:noFill/>
        </p:spPr>
        <p:txBody>
          <a:bodyPr wrap="square" rtlCol="0">
            <a:spAutoFit/>
          </a:bodyPr>
          <a:lstStyle/>
          <a:p>
            <a:r>
              <a:rPr lang="it-IT" sz="2400" b="1" dirty="0"/>
              <a:t>ENTITA’: PLAYLIST</a:t>
            </a:r>
          </a:p>
        </p:txBody>
      </p:sp>
    </p:spTree>
    <p:extLst>
      <p:ext uri="{BB962C8B-B14F-4D97-AF65-F5344CB8AC3E}">
        <p14:creationId xmlns:p14="http://schemas.microsoft.com/office/powerpoint/2010/main" val="2056647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A556D5F3-EC8F-432D-ABB0-D8D8EDB7A72E}"/>
              </a:ext>
            </a:extLst>
          </p:cNvPr>
          <p:cNvSpPr txBox="1">
            <a:spLocks/>
          </p:cNvSpPr>
          <p:nvPr/>
        </p:nvSpPr>
        <p:spPr>
          <a:xfrm>
            <a:off x="2395011" y="257514"/>
            <a:ext cx="9601200" cy="1303337"/>
          </a:xfrm>
          <a:prstGeom prst="rect">
            <a:avLst/>
          </a:prstGeom>
          <a:effectLst/>
        </p:spPr>
        <p:txBody>
          <a:bodyPr vert="horz" lIns="91440" tIns="45720" rIns="91440" bIns="45720" rtlCol="0" anchor="ctr">
            <a:normAutofit fontScale="92500" lnSpcReduction="1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#album con </a:t>
            </a:r>
            <a:r>
              <a:rPr lang="it-IT" u="sng" dirty="0"/>
              <a:t>RIDONDANZA</a:t>
            </a:r>
            <a:r>
              <a:rPr lang="it-IT" dirty="0"/>
              <a:t> –Op3</a:t>
            </a:r>
          </a:p>
          <a:p>
            <a:r>
              <a:rPr lang="en-US" sz="2300" b="1" u="sng" dirty="0"/>
              <a:t>Operazione3</a:t>
            </a:r>
            <a:r>
              <a:rPr lang="en-US" sz="2300" dirty="0"/>
              <a:t>: </a:t>
            </a:r>
            <a:r>
              <a:rPr lang="en-US" sz="2300" dirty="0" err="1"/>
              <a:t>Visualizzare</a:t>
            </a:r>
            <a:r>
              <a:rPr lang="en-US" sz="2300" dirty="0"/>
              <a:t> il </a:t>
            </a:r>
            <a:r>
              <a:rPr lang="en-US" sz="2300" dirty="0" err="1"/>
              <a:t>numero</a:t>
            </a:r>
            <a:r>
              <a:rPr lang="en-US" sz="2300" dirty="0"/>
              <a:t> di album </a:t>
            </a:r>
            <a:r>
              <a:rPr lang="en-US" sz="2300" dirty="0" err="1"/>
              <a:t>prodotti</a:t>
            </a:r>
            <a:r>
              <a:rPr lang="en-US" sz="2300" dirty="0"/>
              <a:t> da </a:t>
            </a:r>
            <a:r>
              <a:rPr lang="en-US" sz="2300" dirty="0" err="1"/>
              <a:t>un’artista</a:t>
            </a:r>
            <a:r>
              <a:rPr lang="en-US" sz="4400" dirty="0"/>
              <a:t>.</a:t>
            </a:r>
          </a:p>
          <a:p>
            <a:endParaRPr lang="it-IT" dirty="0"/>
          </a:p>
        </p:txBody>
      </p:sp>
      <p:graphicFrame>
        <p:nvGraphicFramePr>
          <p:cNvPr id="5" name="Tabella 4">
            <a:extLst>
              <a:ext uri="{FF2B5EF4-FFF2-40B4-BE49-F238E27FC236}">
                <a16:creationId xmlns:a16="http://schemas.microsoft.com/office/drawing/2014/main" id="{60296DBA-2F01-4DA6-9F06-F294DC110A44}"/>
              </a:ext>
            </a:extLst>
          </p:cNvPr>
          <p:cNvGraphicFramePr>
            <a:graphicFrameLocks noGrp="1"/>
          </p:cNvGraphicFramePr>
          <p:nvPr>
            <p:extLst>
              <p:ext uri="{D42A27DB-BD31-4B8C-83A1-F6EECF244321}">
                <p14:modId xmlns:p14="http://schemas.microsoft.com/office/powerpoint/2010/main" val="2570311259"/>
              </p:ext>
            </p:extLst>
          </p:nvPr>
        </p:nvGraphicFramePr>
        <p:xfrm>
          <a:off x="1322773" y="1269507"/>
          <a:ext cx="6569488" cy="1147500"/>
        </p:xfrm>
        <a:graphic>
          <a:graphicData uri="http://schemas.openxmlformats.org/drawingml/2006/table">
            <a:tbl>
              <a:tblPr firstRow="1" firstCol="1" bandRow="1"/>
              <a:tblGrid>
                <a:gridCol w="1642372">
                  <a:extLst>
                    <a:ext uri="{9D8B030D-6E8A-4147-A177-3AD203B41FA5}">
                      <a16:colId xmlns:a16="http://schemas.microsoft.com/office/drawing/2014/main" val="2701272160"/>
                    </a:ext>
                  </a:extLst>
                </a:gridCol>
                <a:gridCol w="1642372">
                  <a:extLst>
                    <a:ext uri="{9D8B030D-6E8A-4147-A177-3AD203B41FA5}">
                      <a16:colId xmlns:a16="http://schemas.microsoft.com/office/drawing/2014/main" val="68219570"/>
                    </a:ext>
                  </a:extLst>
                </a:gridCol>
                <a:gridCol w="1642372">
                  <a:extLst>
                    <a:ext uri="{9D8B030D-6E8A-4147-A177-3AD203B41FA5}">
                      <a16:colId xmlns:a16="http://schemas.microsoft.com/office/drawing/2014/main" val="2584047470"/>
                    </a:ext>
                  </a:extLst>
                </a:gridCol>
                <a:gridCol w="1642372">
                  <a:extLst>
                    <a:ext uri="{9D8B030D-6E8A-4147-A177-3AD203B41FA5}">
                      <a16:colId xmlns:a16="http://schemas.microsoft.com/office/drawing/2014/main" val="1593027685"/>
                    </a:ext>
                  </a:extLst>
                </a:gridCol>
              </a:tblGrid>
              <a:tr h="573750">
                <a:tc>
                  <a:txBody>
                    <a:bodyPr/>
                    <a:lstStyle/>
                    <a:p>
                      <a:pPr algn="ctr">
                        <a:lnSpc>
                          <a:spcPct val="107000"/>
                        </a:lnSpc>
                        <a:spcAft>
                          <a:spcPts val="800"/>
                        </a:spcAft>
                      </a:pPr>
                      <a:r>
                        <a:rPr lang="it-IT" sz="1100" b="1">
                          <a:effectLst/>
                          <a:latin typeface="Calibri" panose="020F0502020204030204" pitchFamily="34" charset="0"/>
                          <a:ea typeface="Calibri" panose="020F0502020204030204" pitchFamily="34" charset="0"/>
                          <a:cs typeface="Times New Roman" panose="02020603050405020304" pitchFamily="18" charset="0"/>
                        </a:rPr>
                        <a:t>CONCETTO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9050" cap="flat" cmpd="sng" algn="ctr">
                      <a:solidFill>
                        <a:srgbClr val="F4B083"/>
                      </a:solidFill>
                      <a:prstDash val="solid"/>
                      <a:round/>
                      <a:headEnd type="none" w="med" len="med"/>
                      <a:tailEnd type="none" w="med" len="med"/>
                    </a:lnB>
                  </a:tcPr>
                </a:tc>
                <a:tc>
                  <a:txBody>
                    <a:bodyPr/>
                    <a:lstStyle/>
                    <a:p>
                      <a:pPr algn="ctr">
                        <a:lnSpc>
                          <a:spcPct val="107000"/>
                        </a:lnSpc>
                        <a:spcAft>
                          <a:spcPts val="800"/>
                        </a:spcAft>
                      </a:pPr>
                      <a:r>
                        <a:rPr lang="it-IT" sz="1100" b="1">
                          <a:effectLst/>
                          <a:latin typeface="Calibri" panose="020F0502020204030204" pitchFamily="34" charset="0"/>
                          <a:ea typeface="Calibri" panose="020F0502020204030204" pitchFamily="34" charset="0"/>
                          <a:cs typeface="Times New Roman" panose="02020603050405020304" pitchFamily="18" charset="0"/>
                        </a:rPr>
                        <a:t>COSTRUTTO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9050" cap="flat" cmpd="sng" algn="ctr">
                      <a:solidFill>
                        <a:srgbClr val="F4B083"/>
                      </a:solidFill>
                      <a:prstDash val="solid"/>
                      <a:round/>
                      <a:headEnd type="none" w="med" len="med"/>
                      <a:tailEnd type="none" w="med" len="med"/>
                    </a:lnB>
                  </a:tcPr>
                </a:tc>
                <a:tc>
                  <a:txBody>
                    <a:bodyPr/>
                    <a:lstStyle/>
                    <a:p>
                      <a:pPr algn="ctr">
                        <a:lnSpc>
                          <a:spcPct val="107000"/>
                        </a:lnSpc>
                        <a:spcAft>
                          <a:spcPts val="800"/>
                        </a:spcAft>
                      </a:pPr>
                      <a:r>
                        <a:rPr lang="it-IT" sz="1100" b="1">
                          <a:effectLst/>
                          <a:latin typeface="Calibri" panose="020F0502020204030204" pitchFamily="34" charset="0"/>
                          <a:ea typeface="Calibri" panose="020F0502020204030204" pitchFamily="34" charset="0"/>
                          <a:cs typeface="Times New Roman" panose="02020603050405020304" pitchFamily="18" charset="0"/>
                        </a:rPr>
                        <a:t>ACCESSO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9050" cap="flat" cmpd="sng" algn="ctr">
                      <a:solidFill>
                        <a:srgbClr val="F4B083"/>
                      </a:solidFill>
                      <a:prstDash val="solid"/>
                      <a:round/>
                      <a:headEnd type="none" w="med" len="med"/>
                      <a:tailEnd type="none" w="med" len="med"/>
                    </a:lnB>
                  </a:tcPr>
                </a:tc>
                <a:tc>
                  <a:txBody>
                    <a:bodyPr/>
                    <a:lstStyle/>
                    <a:p>
                      <a:pPr algn="ctr">
                        <a:lnSpc>
                          <a:spcPct val="107000"/>
                        </a:lnSpc>
                        <a:spcAft>
                          <a:spcPts val="800"/>
                        </a:spcAft>
                      </a:pPr>
                      <a:r>
                        <a:rPr lang="it-IT" sz="1100" b="1">
                          <a:effectLst/>
                          <a:latin typeface="Calibri" panose="020F0502020204030204" pitchFamily="34" charset="0"/>
                          <a:ea typeface="Calibri" panose="020F0502020204030204" pitchFamily="34" charset="0"/>
                          <a:cs typeface="Times New Roman" panose="02020603050405020304" pitchFamily="18" charset="0"/>
                        </a:rPr>
                        <a:t>TIPO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9050"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1257789001"/>
                  </a:ext>
                </a:extLst>
              </a:tr>
              <a:tr h="573750">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Artista</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E</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dirty="0">
                          <a:effectLst/>
                          <a:latin typeface="Calibri" panose="020F0502020204030204" pitchFamily="34" charset="0"/>
                          <a:ea typeface="Calibri" panose="020F0502020204030204" pitchFamily="34" charset="0"/>
                          <a:cs typeface="Times New Roman" panose="02020603050405020304" pitchFamily="18" charset="0"/>
                        </a:rPr>
                        <a:t>L</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3092403710"/>
                  </a:ext>
                </a:extLst>
              </a:tr>
            </a:tbl>
          </a:graphicData>
        </a:graphic>
      </p:graphicFrame>
      <p:sp>
        <p:nvSpPr>
          <p:cNvPr id="6" name="Titolo 1">
            <a:extLst>
              <a:ext uri="{FF2B5EF4-FFF2-40B4-BE49-F238E27FC236}">
                <a16:creationId xmlns:a16="http://schemas.microsoft.com/office/drawing/2014/main" id="{5260A55E-9DCA-4896-B781-2B0F2D34718C}"/>
              </a:ext>
            </a:extLst>
          </p:cNvPr>
          <p:cNvSpPr txBox="1">
            <a:spLocks/>
          </p:cNvSpPr>
          <p:nvPr/>
        </p:nvSpPr>
        <p:spPr>
          <a:xfrm>
            <a:off x="726141" y="2963762"/>
            <a:ext cx="9601200" cy="1303337"/>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#album con </a:t>
            </a:r>
            <a:r>
              <a:rPr lang="it-IT" u="sng" dirty="0"/>
              <a:t>RIDONDANZA</a:t>
            </a:r>
            <a:r>
              <a:rPr lang="it-IT" dirty="0"/>
              <a:t> –Op8</a:t>
            </a:r>
          </a:p>
          <a:p>
            <a:r>
              <a:rPr lang="en-US" sz="2300" b="1" u="sng" dirty="0"/>
              <a:t>Operazione8</a:t>
            </a:r>
            <a:r>
              <a:rPr lang="en-US" sz="2300" dirty="0"/>
              <a:t>: </a:t>
            </a:r>
            <a:r>
              <a:rPr lang="en-US" sz="2300" dirty="0" err="1"/>
              <a:t>Registrare</a:t>
            </a:r>
            <a:r>
              <a:rPr lang="en-US" sz="2300" dirty="0"/>
              <a:t> un nuovo album </a:t>
            </a:r>
            <a:r>
              <a:rPr lang="en-US" sz="2300" dirty="0" err="1"/>
              <a:t>prodotto</a:t>
            </a:r>
            <a:r>
              <a:rPr lang="en-US" sz="2300" dirty="0"/>
              <a:t> da </a:t>
            </a:r>
            <a:r>
              <a:rPr lang="en-US" sz="2300" dirty="0" err="1"/>
              <a:t>un’artista</a:t>
            </a:r>
            <a:r>
              <a:rPr lang="en-US" sz="2300" dirty="0"/>
              <a:t>.</a:t>
            </a:r>
          </a:p>
          <a:p>
            <a:endParaRPr lang="it-IT" dirty="0"/>
          </a:p>
        </p:txBody>
      </p:sp>
      <p:graphicFrame>
        <p:nvGraphicFramePr>
          <p:cNvPr id="7" name="Tabella 6">
            <a:extLst>
              <a:ext uri="{FF2B5EF4-FFF2-40B4-BE49-F238E27FC236}">
                <a16:creationId xmlns:a16="http://schemas.microsoft.com/office/drawing/2014/main" id="{9ED43729-F743-4410-81B0-AD220F74B04A}"/>
              </a:ext>
            </a:extLst>
          </p:cNvPr>
          <p:cNvGraphicFramePr>
            <a:graphicFrameLocks noGrp="1"/>
          </p:cNvGraphicFramePr>
          <p:nvPr>
            <p:extLst>
              <p:ext uri="{D42A27DB-BD31-4B8C-83A1-F6EECF244321}">
                <p14:modId xmlns:p14="http://schemas.microsoft.com/office/powerpoint/2010/main" val="728349130"/>
              </p:ext>
            </p:extLst>
          </p:nvPr>
        </p:nvGraphicFramePr>
        <p:xfrm>
          <a:off x="1322773" y="4080668"/>
          <a:ext cx="6569488" cy="1653250"/>
        </p:xfrm>
        <a:graphic>
          <a:graphicData uri="http://schemas.openxmlformats.org/drawingml/2006/table">
            <a:tbl>
              <a:tblPr firstRow="1" firstCol="1" bandRow="1"/>
              <a:tblGrid>
                <a:gridCol w="1642372">
                  <a:extLst>
                    <a:ext uri="{9D8B030D-6E8A-4147-A177-3AD203B41FA5}">
                      <a16:colId xmlns:a16="http://schemas.microsoft.com/office/drawing/2014/main" val="1578227207"/>
                    </a:ext>
                  </a:extLst>
                </a:gridCol>
                <a:gridCol w="1642372">
                  <a:extLst>
                    <a:ext uri="{9D8B030D-6E8A-4147-A177-3AD203B41FA5}">
                      <a16:colId xmlns:a16="http://schemas.microsoft.com/office/drawing/2014/main" val="2359839541"/>
                    </a:ext>
                  </a:extLst>
                </a:gridCol>
                <a:gridCol w="1642372">
                  <a:extLst>
                    <a:ext uri="{9D8B030D-6E8A-4147-A177-3AD203B41FA5}">
                      <a16:colId xmlns:a16="http://schemas.microsoft.com/office/drawing/2014/main" val="2022926675"/>
                    </a:ext>
                  </a:extLst>
                </a:gridCol>
                <a:gridCol w="1642372">
                  <a:extLst>
                    <a:ext uri="{9D8B030D-6E8A-4147-A177-3AD203B41FA5}">
                      <a16:colId xmlns:a16="http://schemas.microsoft.com/office/drawing/2014/main" val="797662549"/>
                    </a:ext>
                  </a:extLst>
                </a:gridCol>
              </a:tblGrid>
              <a:tr h="330650">
                <a:tc>
                  <a:txBody>
                    <a:bodyPr/>
                    <a:lstStyle/>
                    <a:p>
                      <a:pPr algn="ctr">
                        <a:lnSpc>
                          <a:spcPct val="107000"/>
                        </a:lnSpc>
                        <a:spcAft>
                          <a:spcPts val="800"/>
                        </a:spcAft>
                      </a:pPr>
                      <a:r>
                        <a:rPr lang="it-IT" sz="1100" b="1">
                          <a:effectLst/>
                          <a:latin typeface="Calibri" panose="020F0502020204030204" pitchFamily="34" charset="0"/>
                          <a:ea typeface="Calibri" panose="020F0502020204030204" pitchFamily="34" charset="0"/>
                          <a:cs typeface="Times New Roman" panose="02020603050405020304" pitchFamily="18" charset="0"/>
                        </a:rPr>
                        <a:t>CONCETTO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9050" cap="flat" cmpd="sng" algn="ctr">
                      <a:solidFill>
                        <a:srgbClr val="F4B083"/>
                      </a:solidFill>
                      <a:prstDash val="solid"/>
                      <a:round/>
                      <a:headEnd type="none" w="med" len="med"/>
                      <a:tailEnd type="none" w="med" len="med"/>
                    </a:lnB>
                  </a:tcPr>
                </a:tc>
                <a:tc>
                  <a:txBody>
                    <a:bodyPr/>
                    <a:lstStyle/>
                    <a:p>
                      <a:pPr algn="ctr">
                        <a:lnSpc>
                          <a:spcPct val="107000"/>
                        </a:lnSpc>
                        <a:spcAft>
                          <a:spcPts val="800"/>
                        </a:spcAft>
                      </a:pPr>
                      <a:r>
                        <a:rPr lang="it-IT" sz="1100" b="1">
                          <a:effectLst/>
                          <a:latin typeface="Calibri" panose="020F0502020204030204" pitchFamily="34" charset="0"/>
                          <a:ea typeface="Calibri" panose="020F0502020204030204" pitchFamily="34" charset="0"/>
                          <a:cs typeface="Times New Roman" panose="02020603050405020304" pitchFamily="18" charset="0"/>
                        </a:rPr>
                        <a:t>COSTRUTTO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9050" cap="flat" cmpd="sng" algn="ctr">
                      <a:solidFill>
                        <a:srgbClr val="F4B083"/>
                      </a:solidFill>
                      <a:prstDash val="solid"/>
                      <a:round/>
                      <a:headEnd type="none" w="med" len="med"/>
                      <a:tailEnd type="none" w="med" len="med"/>
                    </a:lnB>
                  </a:tcPr>
                </a:tc>
                <a:tc>
                  <a:txBody>
                    <a:bodyPr/>
                    <a:lstStyle/>
                    <a:p>
                      <a:pPr algn="ctr">
                        <a:lnSpc>
                          <a:spcPct val="107000"/>
                        </a:lnSpc>
                        <a:spcAft>
                          <a:spcPts val="800"/>
                        </a:spcAft>
                      </a:pPr>
                      <a:r>
                        <a:rPr lang="it-IT" sz="1100" b="1">
                          <a:effectLst/>
                          <a:latin typeface="Calibri" panose="020F0502020204030204" pitchFamily="34" charset="0"/>
                          <a:ea typeface="Calibri" panose="020F0502020204030204" pitchFamily="34" charset="0"/>
                          <a:cs typeface="Times New Roman" panose="02020603050405020304" pitchFamily="18" charset="0"/>
                        </a:rPr>
                        <a:t>ACCESSO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9050" cap="flat" cmpd="sng" algn="ctr">
                      <a:solidFill>
                        <a:srgbClr val="F4B083"/>
                      </a:solidFill>
                      <a:prstDash val="solid"/>
                      <a:round/>
                      <a:headEnd type="none" w="med" len="med"/>
                      <a:tailEnd type="none" w="med" len="med"/>
                    </a:lnB>
                  </a:tcPr>
                </a:tc>
                <a:tc>
                  <a:txBody>
                    <a:bodyPr/>
                    <a:lstStyle/>
                    <a:p>
                      <a:pPr algn="ctr">
                        <a:lnSpc>
                          <a:spcPct val="107000"/>
                        </a:lnSpc>
                        <a:spcAft>
                          <a:spcPts val="800"/>
                        </a:spcAft>
                      </a:pPr>
                      <a:r>
                        <a:rPr lang="it-IT" sz="1100" b="1">
                          <a:effectLst/>
                          <a:latin typeface="Calibri" panose="020F0502020204030204" pitchFamily="34" charset="0"/>
                          <a:ea typeface="Calibri" panose="020F0502020204030204" pitchFamily="34" charset="0"/>
                          <a:cs typeface="Times New Roman" panose="02020603050405020304" pitchFamily="18" charset="0"/>
                        </a:rPr>
                        <a:t>TIPO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9050"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1850117404"/>
                  </a:ext>
                </a:extLst>
              </a:tr>
              <a:tr h="330650">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Artista</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E</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L</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2193678878"/>
                  </a:ext>
                </a:extLst>
              </a:tr>
              <a:tr h="330650">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Produce</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R</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dirty="0">
                          <a:effectLst/>
                          <a:latin typeface="Calibri" panose="020F0502020204030204" pitchFamily="34" charset="0"/>
                          <a:ea typeface="Calibri" panose="020F0502020204030204" pitchFamily="34" charset="0"/>
                          <a:cs typeface="Times New Roman" panose="02020603050405020304" pitchFamily="18" charset="0"/>
                        </a:rPr>
                        <a:t>S</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3927268127"/>
                  </a:ext>
                </a:extLst>
              </a:tr>
              <a:tr h="330650">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Album</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E</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S</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2495093039"/>
                  </a:ext>
                </a:extLst>
              </a:tr>
              <a:tr h="330650">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Artista</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E</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dirty="0">
                          <a:effectLst/>
                          <a:latin typeface="Calibri" panose="020F0502020204030204" pitchFamily="34" charset="0"/>
                          <a:ea typeface="Calibri" panose="020F0502020204030204" pitchFamily="34" charset="0"/>
                          <a:cs typeface="Times New Roman" panose="02020603050405020304" pitchFamily="18" charset="0"/>
                        </a:rPr>
                        <a:t>S</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4073028171"/>
                  </a:ext>
                </a:extLst>
              </a:tr>
            </a:tbl>
          </a:graphicData>
        </a:graphic>
      </p:graphicFrame>
      <p:sp>
        <p:nvSpPr>
          <p:cNvPr id="8" name="CasellaDiTesto 7">
            <a:extLst>
              <a:ext uri="{FF2B5EF4-FFF2-40B4-BE49-F238E27FC236}">
                <a16:creationId xmlns:a16="http://schemas.microsoft.com/office/drawing/2014/main" id="{75C2751C-0A47-47DE-9F3C-C298AB6A37FF}"/>
              </a:ext>
            </a:extLst>
          </p:cNvPr>
          <p:cNvSpPr txBox="1"/>
          <p:nvPr/>
        </p:nvSpPr>
        <p:spPr>
          <a:xfrm>
            <a:off x="7892261" y="4959037"/>
            <a:ext cx="3923918" cy="369332"/>
          </a:xfrm>
          <a:prstGeom prst="rect">
            <a:avLst/>
          </a:prstGeom>
          <a:noFill/>
        </p:spPr>
        <p:txBody>
          <a:bodyPr wrap="square" rtlCol="0">
            <a:spAutoFit/>
          </a:bodyPr>
          <a:lstStyle/>
          <a:p>
            <a:r>
              <a:rPr lang="it-IT" dirty="0"/>
              <a:t>(1x15)+(6x15)=105 accessi al giorno</a:t>
            </a:r>
          </a:p>
        </p:txBody>
      </p:sp>
      <p:sp>
        <p:nvSpPr>
          <p:cNvPr id="9" name="CasellaDiTesto 8">
            <a:extLst>
              <a:ext uri="{FF2B5EF4-FFF2-40B4-BE49-F238E27FC236}">
                <a16:creationId xmlns:a16="http://schemas.microsoft.com/office/drawing/2014/main" id="{3FB9C6B8-FA46-4F7B-A5E1-71C2FB0873D3}"/>
              </a:ext>
            </a:extLst>
          </p:cNvPr>
          <p:cNvSpPr txBox="1"/>
          <p:nvPr/>
        </p:nvSpPr>
        <p:spPr>
          <a:xfrm>
            <a:off x="8176334" y="1455938"/>
            <a:ext cx="2692893" cy="369332"/>
          </a:xfrm>
          <a:prstGeom prst="rect">
            <a:avLst/>
          </a:prstGeom>
          <a:noFill/>
        </p:spPr>
        <p:txBody>
          <a:bodyPr wrap="square" rtlCol="0">
            <a:spAutoFit/>
          </a:bodyPr>
          <a:lstStyle/>
          <a:p>
            <a:r>
              <a:rPr lang="it-IT" dirty="0"/>
              <a:t>(1x30)=30 accessi al giorno</a:t>
            </a:r>
          </a:p>
        </p:txBody>
      </p:sp>
      <p:sp>
        <p:nvSpPr>
          <p:cNvPr id="10" name="Rettangolo 9" descr="Direttore">
            <a:extLst>
              <a:ext uri="{FF2B5EF4-FFF2-40B4-BE49-F238E27FC236}">
                <a16:creationId xmlns:a16="http://schemas.microsoft.com/office/drawing/2014/main" id="{6A50E3BE-C552-44D8-8329-5130EC9F911D}"/>
              </a:ext>
            </a:extLst>
          </p:cNvPr>
          <p:cNvSpPr/>
          <p:nvPr/>
        </p:nvSpPr>
        <p:spPr>
          <a:xfrm>
            <a:off x="396369" y="529534"/>
            <a:ext cx="926404" cy="926404"/>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2" name="CasellaDiTesto 1">
            <a:extLst>
              <a:ext uri="{FF2B5EF4-FFF2-40B4-BE49-F238E27FC236}">
                <a16:creationId xmlns:a16="http://schemas.microsoft.com/office/drawing/2014/main" id="{8C6142B7-C6CC-4D92-BE6E-B1DEDF69A0DD}"/>
              </a:ext>
            </a:extLst>
          </p:cNvPr>
          <p:cNvSpPr txBox="1"/>
          <p:nvPr/>
        </p:nvSpPr>
        <p:spPr>
          <a:xfrm>
            <a:off x="313765" y="80682"/>
            <a:ext cx="4025153" cy="461665"/>
          </a:xfrm>
          <a:prstGeom prst="rect">
            <a:avLst/>
          </a:prstGeom>
          <a:noFill/>
        </p:spPr>
        <p:txBody>
          <a:bodyPr wrap="square" rtlCol="0">
            <a:spAutoFit/>
          </a:bodyPr>
          <a:lstStyle/>
          <a:p>
            <a:r>
              <a:rPr lang="it-IT" sz="2400" b="1" dirty="0"/>
              <a:t>ENTITA’: ARTISTA</a:t>
            </a:r>
          </a:p>
        </p:txBody>
      </p:sp>
    </p:spTree>
    <p:extLst>
      <p:ext uri="{BB962C8B-B14F-4D97-AF65-F5344CB8AC3E}">
        <p14:creationId xmlns:p14="http://schemas.microsoft.com/office/powerpoint/2010/main" val="23933021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516BB05F-8531-4867-A41B-626EDBE25DBB}"/>
              </a:ext>
            </a:extLst>
          </p:cNvPr>
          <p:cNvSpPr txBox="1">
            <a:spLocks noGrp="1"/>
          </p:cNvSpPr>
          <p:nvPr>
            <p:ph type="title"/>
          </p:nvPr>
        </p:nvSpPr>
        <p:spPr>
          <a:xfrm>
            <a:off x="551155" y="236704"/>
            <a:ext cx="9601200" cy="1303337"/>
          </a:xfrm>
          <a:prstGeom prst="rect">
            <a:avLst/>
          </a:prstGeom>
          <a:effectLst/>
        </p:spPr>
        <p:txBody>
          <a:bodyPr vert="horz" lIns="91440" tIns="45720" rIns="91440" bIns="45720" rtlCol="0" anchor="ctr">
            <a:normAutofit fontScale="9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#album </a:t>
            </a:r>
            <a:r>
              <a:rPr lang="it-IT" u="sng" dirty="0"/>
              <a:t>SENZA RIDONDANZA</a:t>
            </a:r>
            <a:r>
              <a:rPr lang="it-IT" dirty="0"/>
              <a:t> –Op3</a:t>
            </a:r>
            <a:br>
              <a:rPr lang="it-IT" dirty="0"/>
            </a:br>
            <a:r>
              <a:rPr lang="en-US" sz="1800" b="1" u="sng" dirty="0"/>
              <a:t>Operazione3</a:t>
            </a:r>
            <a:r>
              <a:rPr lang="en-US" sz="1800" dirty="0"/>
              <a:t>: </a:t>
            </a:r>
            <a:r>
              <a:rPr lang="en-US" sz="1800" dirty="0" err="1"/>
              <a:t>Visualizzare</a:t>
            </a:r>
            <a:r>
              <a:rPr lang="en-US" sz="1800" dirty="0"/>
              <a:t> il </a:t>
            </a:r>
            <a:r>
              <a:rPr lang="en-US" sz="1800" dirty="0" err="1"/>
              <a:t>numero</a:t>
            </a:r>
            <a:r>
              <a:rPr lang="en-US" sz="1800" dirty="0"/>
              <a:t> di album </a:t>
            </a:r>
            <a:r>
              <a:rPr lang="en-US" sz="1800" dirty="0" err="1"/>
              <a:t>prodotti</a:t>
            </a:r>
            <a:r>
              <a:rPr lang="en-US" sz="1800" dirty="0"/>
              <a:t> da </a:t>
            </a:r>
            <a:r>
              <a:rPr lang="en-US" sz="1800" dirty="0" err="1"/>
              <a:t>un’artista</a:t>
            </a:r>
            <a:r>
              <a:rPr lang="en-US" sz="1800" dirty="0"/>
              <a:t>.</a:t>
            </a:r>
            <a:br>
              <a:rPr lang="en-US" sz="1800" dirty="0"/>
            </a:br>
            <a:endParaRPr lang="it-IT" sz="1800" dirty="0"/>
          </a:p>
        </p:txBody>
      </p:sp>
      <p:graphicFrame>
        <p:nvGraphicFramePr>
          <p:cNvPr id="5" name="Tabella 4">
            <a:extLst>
              <a:ext uri="{FF2B5EF4-FFF2-40B4-BE49-F238E27FC236}">
                <a16:creationId xmlns:a16="http://schemas.microsoft.com/office/drawing/2014/main" id="{C3193FC5-8CD1-4E1E-879C-8B033FA1D46D}"/>
              </a:ext>
            </a:extLst>
          </p:cNvPr>
          <p:cNvGraphicFramePr>
            <a:graphicFrameLocks noGrp="1"/>
          </p:cNvGraphicFramePr>
          <p:nvPr>
            <p:extLst>
              <p:ext uri="{D42A27DB-BD31-4B8C-83A1-F6EECF244321}">
                <p14:modId xmlns:p14="http://schemas.microsoft.com/office/powerpoint/2010/main" val="735664971"/>
              </p:ext>
            </p:extLst>
          </p:nvPr>
        </p:nvGraphicFramePr>
        <p:xfrm>
          <a:off x="1251752" y="1233995"/>
          <a:ext cx="6507344" cy="1197714"/>
        </p:xfrm>
        <a:graphic>
          <a:graphicData uri="http://schemas.openxmlformats.org/drawingml/2006/table">
            <a:tbl>
              <a:tblPr firstRow="1" firstCol="1" bandRow="1"/>
              <a:tblGrid>
                <a:gridCol w="1626836">
                  <a:extLst>
                    <a:ext uri="{9D8B030D-6E8A-4147-A177-3AD203B41FA5}">
                      <a16:colId xmlns:a16="http://schemas.microsoft.com/office/drawing/2014/main" val="1528780310"/>
                    </a:ext>
                  </a:extLst>
                </a:gridCol>
                <a:gridCol w="1626836">
                  <a:extLst>
                    <a:ext uri="{9D8B030D-6E8A-4147-A177-3AD203B41FA5}">
                      <a16:colId xmlns:a16="http://schemas.microsoft.com/office/drawing/2014/main" val="663248841"/>
                    </a:ext>
                  </a:extLst>
                </a:gridCol>
                <a:gridCol w="1626836">
                  <a:extLst>
                    <a:ext uri="{9D8B030D-6E8A-4147-A177-3AD203B41FA5}">
                      <a16:colId xmlns:a16="http://schemas.microsoft.com/office/drawing/2014/main" val="1141561418"/>
                    </a:ext>
                  </a:extLst>
                </a:gridCol>
                <a:gridCol w="1626836">
                  <a:extLst>
                    <a:ext uri="{9D8B030D-6E8A-4147-A177-3AD203B41FA5}">
                      <a16:colId xmlns:a16="http://schemas.microsoft.com/office/drawing/2014/main" val="3857907820"/>
                    </a:ext>
                  </a:extLst>
                </a:gridCol>
              </a:tblGrid>
              <a:tr h="399238">
                <a:tc>
                  <a:txBody>
                    <a:bodyPr/>
                    <a:lstStyle/>
                    <a:p>
                      <a:pPr algn="ctr">
                        <a:lnSpc>
                          <a:spcPct val="107000"/>
                        </a:lnSpc>
                        <a:spcAft>
                          <a:spcPts val="800"/>
                        </a:spcAft>
                      </a:pPr>
                      <a:r>
                        <a:rPr lang="it-IT" sz="1100" b="1">
                          <a:effectLst/>
                          <a:latin typeface="Calibri" panose="020F0502020204030204" pitchFamily="34" charset="0"/>
                          <a:ea typeface="Calibri" panose="020F0502020204030204" pitchFamily="34" charset="0"/>
                          <a:cs typeface="Times New Roman" panose="02020603050405020304" pitchFamily="18" charset="0"/>
                        </a:rPr>
                        <a:t>CONCETTO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9050" cap="flat" cmpd="sng" algn="ctr">
                      <a:solidFill>
                        <a:srgbClr val="F4B083"/>
                      </a:solidFill>
                      <a:prstDash val="solid"/>
                      <a:round/>
                      <a:headEnd type="none" w="med" len="med"/>
                      <a:tailEnd type="none" w="med" len="med"/>
                    </a:lnB>
                  </a:tcPr>
                </a:tc>
                <a:tc>
                  <a:txBody>
                    <a:bodyPr/>
                    <a:lstStyle/>
                    <a:p>
                      <a:pPr algn="ctr">
                        <a:lnSpc>
                          <a:spcPct val="107000"/>
                        </a:lnSpc>
                        <a:spcAft>
                          <a:spcPts val="800"/>
                        </a:spcAft>
                      </a:pPr>
                      <a:r>
                        <a:rPr lang="it-IT" sz="1100" b="1">
                          <a:effectLst/>
                          <a:latin typeface="Calibri" panose="020F0502020204030204" pitchFamily="34" charset="0"/>
                          <a:ea typeface="Calibri" panose="020F0502020204030204" pitchFamily="34" charset="0"/>
                          <a:cs typeface="Times New Roman" panose="02020603050405020304" pitchFamily="18" charset="0"/>
                        </a:rPr>
                        <a:t>COSTRUTTO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9050" cap="flat" cmpd="sng" algn="ctr">
                      <a:solidFill>
                        <a:srgbClr val="F4B083"/>
                      </a:solidFill>
                      <a:prstDash val="solid"/>
                      <a:round/>
                      <a:headEnd type="none" w="med" len="med"/>
                      <a:tailEnd type="none" w="med" len="med"/>
                    </a:lnB>
                  </a:tcPr>
                </a:tc>
                <a:tc>
                  <a:txBody>
                    <a:bodyPr/>
                    <a:lstStyle/>
                    <a:p>
                      <a:pPr algn="ctr">
                        <a:lnSpc>
                          <a:spcPct val="107000"/>
                        </a:lnSpc>
                        <a:spcAft>
                          <a:spcPts val="800"/>
                        </a:spcAft>
                      </a:pPr>
                      <a:r>
                        <a:rPr lang="it-IT" sz="1100" b="1">
                          <a:effectLst/>
                          <a:latin typeface="Calibri" panose="020F0502020204030204" pitchFamily="34" charset="0"/>
                          <a:ea typeface="Calibri" panose="020F0502020204030204" pitchFamily="34" charset="0"/>
                          <a:cs typeface="Times New Roman" panose="02020603050405020304" pitchFamily="18" charset="0"/>
                        </a:rPr>
                        <a:t>ACCESSO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9050" cap="flat" cmpd="sng" algn="ctr">
                      <a:solidFill>
                        <a:srgbClr val="F4B083"/>
                      </a:solidFill>
                      <a:prstDash val="solid"/>
                      <a:round/>
                      <a:headEnd type="none" w="med" len="med"/>
                      <a:tailEnd type="none" w="med" len="med"/>
                    </a:lnB>
                  </a:tcPr>
                </a:tc>
                <a:tc>
                  <a:txBody>
                    <a:bodyPr/>
                    <a:lstStyle/>
                    <a:p>
                      <a:pPr algn="ctr">
                        <a:lnSpc>
                          <a:spcPct val="107000"/>
                        </a:lnSpc>
                        <a:spcAft>
                          <a:spcPts val="800"/>
                        </a:spcAft>
                      </a:pPr>
                      <a:r>
                        <a:rPr lang="it-IT" sz="1100" b="1">
                          <a:effectLst/>
                          <a:latin typeface="Calibri" panose="020F0502020204030204" pitchFamily="34" charset="0"/>
                          <a:ea typeface="Calibri" panose="020F0502020204030204" pitchFamily="34" charset="0"/>
                          <a:cs typeface="Times New Roman" panose="02020603050405020304" pitchFamily="18" charset="0"/>
                        </a:rPr>
                        <a:t>TIPO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9050"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2758631"/>
                  </a:ext>
                </a:extLst>
              </a:tr>
              <a:tr h="399238">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Artista</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E</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L</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3526381861"/>
                  </a:ext>
                </a:extLst>
              </a:tr>
              <a:tr h="399238">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Produce</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R</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dirty="0">
                          <a:effectLst/>
                          <a:latin typeface="Calibri" panose="020F0502020204030204" pitchFamily="34" charset="0"/>
                          <a:ea typeface="Calibri" panose="020F0502020204030204" pitchFamily="34" charset="0"/>
                          <a:cs typeface="Times New Roman" panose="02020603050405020304" pitchFamily="18" charset="0"/>
                        </a:rPr>
                        <a:t>L</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3424934024"/>
                  </a:ext>
                </a:extLst>
              </a:tr>
            </a:tbl>
          </a:graphicData>
        </a:graphic>
      </p:graphicFrame>
      <p:sp>
        <p:nvSpPr>
          <p:cNvPr id="6" name="Titolo 1">
            <a:extLst>
              <a:ext uri="{FF2B5EF4-FFF2-40B4-BE49-F238E27FC236}">
                <a16:creationId xmlns:a16="http://schemas.microsoft.com/office/drawing/2014/main" id="{5710172A-269C-4776-A576-535D5A531685}"/>
              </a:ext>
            </a:extLst>
          </p:cNvPr>
          <p:cNvSpPr txBox="1">
            <a:spLocks/>
          </p:cNvSpPr>
          <p:nvPr/>
        </p:nvSpPr>
        <p:spPr>
          <a:xfrm>
            <a:off x="551155" y="3003965"/>
            <a:ext cx="9601200" cy="1303337"/>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#album </a:t>
            </a:r>
            <a:r>
              <a:rPr lang="it-IT" u="sng" dirty="0"/>
              <a:t>SENZA RIDONDANZA</a:t>
            </a:r>
            <a:r>
              <a:rPr lang="it-IT" dirty="0"/>
              <a:t> –Op8</a:t>
            </a:r>
          </a:p>
          <a:p>
            <a:r>
              <a:rPr lang="en-US" sz="2300" b="1" u="sng" dirty="0"/>
              <a:t>Operazione8</a:t>
            </a:r>
            <a:r>
              <a:rPr lang="en-US" sz="2300" dirty="0"/>
              <a:t>: </a:t>
            </a:r>
            <a:r>
              <a:rPr lang="en-US" sz="2300" dirty="0" err="1"/>
              <a:t>Registrare</a:t>
            </a:r>
            <a:r>
              <a:rPr lang="en-US" sz="2300" dirty="0"/>
              <a:t> un nuovo album </a:t>
            </a:r>
            <a:r>
              <a:rPr lang="en-US" sz="2300" dirty="0" err="1"/>
              <a:t>prodotto</a:t>
            </a:r>
            <a:r>
              <a:rPr lang="en-US" sz="2300" dirty="0"/>
              <a:t> da </a:t>
            </a:r>
            <a:r>
              <a:rPr lang="en-US" sz="2300" dirty="0" err="1"/>
              <a:t>un’artista</a:t>
            </a:r>
            <a:r>
              <a:rPr lang="en-US" sz="2300" dirty="0"/>
              <a:t>.</a:t>
            </a:r>
          </a:p>
          <a:p>
            <a:endParaRPr lang="it-IT" dirty="0"/>
          </a:p>
        </p:txBody>
      </p:sp>
      <p:graphicFrame>
        <p:nvGraphicFramePr>
          <p:cNvPr id="7" name="Tabella 6">
            <a:extLst>
              <a:ext uri="{FF2B5EF4-FFF2-40B4-BE49-F238E27FC236}">
                <a16:creationId xmlns:a16="http://schemas.microsoft.com/office/drawing/2014/main" id="{E922AE7C-2D38-4826-B734-6A410759A6BF}"/>
              </a:ext>
            </a:extLst>
          </p:cNvPr>
          <p:cNvGraphicFramePr>
            <a:graphicFrameLocks noGrp="1"/>
          </p:cNvGraphicFramePr>
          <p:nvPr>
            <p:extLst>
              <p:ext uri="{D42A27DB-BD31-4B8C-83A1-F6EECF244321}">
                <p14:modId xmlns:p14="http://schemas.microsoft.com/office/powerpoint/2010/main" val="3436055049"/>
              </p:ext>
            </p:extLst>
          </p:nvPr>
        </p:nvGraphicFramePr>
        <p:xfrm>
          <a:off x="1251752" y="4239859"/>
          <a:ext cx="6604988" cy="1384146"/>
        </p:xfrm>
        <a:graphic>
          <a:graphicData uri="http://schemas.openxmlformats.org/drawingml/2006/table">
            <a:tbl>
              <a:tblPr firstRow="1" firstCol="1" bandRow="1"/>
              <a:tblGrid>
                <a:gridCol w="1651247">
                  <a:extLst>
                    <a:ext uri="{9D8B030D-6E8A-4147-A177-3AD203B41FA5}">
                      <a16:colId xmlns:a16="http://schemas.microsoft.com/office/drawing/2014/main" val="1667934593"/>
                    </a:ext>
                  </a:extLst>
                </a:gridCol>
                <a:gridCol w="1651247">
                  <a:extLst>
                    <a:ext uri="{9D8B030D-6E8A-4147-A177-3AD203B41FA5}">
                      <a16:colId xmlns:a16="http://schemas.microsoft.com/office/drawing/2014/main" val="1731142714"/>
                    </a:ext>
                  </a:extLst>
                </a:gridCol>
                <a:gridCol w="1651247">
                  <a:extLst>
                    <a:ext uri="{9D8B030D-6E8A-4147-A177-3AD203B41FA5}">
                      <a16:colId xmlns:a16="http://schemas.microsoft.com/office/drawing/2014/main" val="1399686514"/>
                    </a:ext>
                  </a:extLst>
                </a:gridCol>
                <a:gridCol w="1651247">
                  <a:extLst>
                    <a:ext uri="{9D8B030D-6E8A-4147-A177-3AD203B41FA5}">
                      <a16:colId xmlns:a16="http://schemas.microsoft.com/office/drawing/2014/main" val="2407667543"/>
                    </a:ext>
                  </a:extLst>
                </a:gridCol>
              </a:tblGrid>
              <a:tr h="461382">
                <a:tc>
                  <a:txBody>
                    <a:bodyPr/>
                    <a:lstStyle/>
                    <a:p>
                      <a:pPr algn="ctr">
                        <a:lnSpc>
                          <a:spcPct val="107000"/>
                        </a:lnSpc>
                        <a:spcAft>
                          <a:spcPts val="800"/>
                        </a:spcAft>
                      </a:pPr>
                      <a:r>
                        <a:rPr lang="it-IT" sz="1100" b="1">
                          <a:effectLst/>
                          <a:latin typeface="Calibri" panose="020F0502020204030204" pitchFamily="34" charset="0"/>
                          <a:ea typeface="Calibri" panose="020F0502020204030204" pitchFamily="34" charset="0"/>
                          <a:cs typeface="Times New Roman" panose="02020603050405020304" pitchFamily="18" charset="0"/>
                        </a:rPr>
                        <a:t>CONCETTO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9050" cap="flat" cmpd="sng" algn="ctr">
                      <a:solidFill>
                        <a:srgbClr val="F4B083"/>
                      </a:solidFill>
                      <a:prstDash val="solid"/>
                      <a:round/>
                      <a:headEnd type="none" w="med" len="med"/>
                      <a:tailEnd type="none" w="med" len="med"/>
                    </a:lnB>
                  </a:tcPr>
                </a:tc>
                <a:tc>
                  <a:txBody>
                    <a:bodyPr/>
                    <a:lstStyle/>
                    <a:p>
                      <a:pPr algn="ctr">
                        <a:lnSpc>
                          <a:spcPct val="107000"/>
                        </a:lnSpc>
                        <a:spcAft>
                          <a:spcPts val="800"/>
                        </a:spcAft>
                      </a:pPr>
                      <a:r>
                        <a:rPr lang="it-IT" sz="1100" b="1">
                          <a:effectLst/>
                          <a:latin typeface="Calibri" panose="020F0502020204030204" pitchFamily="34" charset="0"/>
                          <a:ea typeface="Calibri" panose="020F0502020204030204" pitchFamily="34" charset="0"/>
                          <a:cs typeface="Times New Roman" panose="02020603050405020304" pitchFamily="18" charset="0"/>
                        </a:rPr>
                        <a:t>COSTRUTTO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9050" cap="flat" cmpd="sng" algn="ctr">
                      <a:solidFill>
                        <a:srgbClr val="F4B083"/>
                      </a:solidFill>
                      <a:prstDash val="solid"/>
                      <a:round/>
                      <a:headEnd type="none" w="med" len="med"/>
                      <a:tailEnd type="none" w="med" len="med"/>
                    </a:lnB>
                  </a:tcPr>
                </a:tc>
                <a:tc>
                  <a:txBody>
                    <a:bodyPr/>
                    <a:lstStyle/>
                    <a:p>
                      <a:pPr algn="ctr">
                        <a:lnSpc>
                          <a:spcPct val="107000"/>
                        </a:lnSpc>
                        <a:spcAft>
                          <a:spcPts val="800"/>
                        </a:spcAft>
                      </a:pPr>
                      <a:r>
                        <a:rPr lang="it-IT" sz="1100" b="1">
                          <a:effectLst/>
                          <a:latin typeface="Calibri" panose="020F0502020204030204" pitchFamily="34" charset="0"/>
                          <a:ea typeface="Calibri" panose="020F0502020204030204" pitchFamily="34" charset="0"/>
                          <a:cs typeface="Times New Roman" panose="02020603050405020304" pitchFamily="18" charset="0"/>
                        </a:rPr>
                        <a:t>ACCESSO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9050" cap="flat" cmpd="sng" algn="ctr">
                      <a:solidFill>
                        <a:srgbClr val="F4B083"/>
                      </a:solidFill>
                      <a:prstDash val="solid"/>
                      <a:round/>
                      <a:headEnd type="none" w="med" len="med"/>
                      <a:tailEnd type="none" w="med" len="med"/>
                    </a:lnB>
                  </a:tcPr>
                </a:tc>
                <a:tc>
                  <a:txBody>
                    <a:bodyPr/>
                    <a:lstStyle/>
                    <a:p>
                      <a:pPr algn="ctr">
                        <a:lnSpc>
                          <a:spcPct val="107000"/>
                        </a:lnSpc>
                        <a:spcAft>
                          <a:spcPts val="800"/>
                        </a:spcAft>
                      </a:pPr>
                      <a:r>
                        <a:rPr lang="it-IT" sz="1100" b="1">
                          <a:effectLst/>
                          <a:latin typeface="Calibri" panose="020F0502020204030204" pitchFamily="34" charset="0"/>
                          <a:ea typeface="Calibri" panose="020F0502020204030204" pitchFamily="34" charset="0"/>
                          <a:cs typeface="Times New Roman" panose="02020603050405020304" pitchFamily="18" charset="0"/>
                        </a:rPr>
                        <a:t>TIPO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9050"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976211446"/>
                  </a:ext>
                </a:extLst>
              </a:tr>
              <a:tr h="461382">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Produce</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R</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S</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2712679014"/>
                  </a:ext>
                </a:extLst>
              </a:tr>
              <a:tr h="461382">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Album</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E</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dirty="0">
                          <a:effectLst/>
                          <a:latin typeface="Calibri" panose="020F0502020204030204" pitchFamily="34" charset="0"/>
                          <a:ea typeface="Calibri" panose="020F0502020204030204" pitchFamily="34" charset="0"/>
                          <a:cs typeface="Times New Roman" panose="02020603050405020304" pitchFamily="18" charset="0"/>
                        </a:rPr>
                        <a:t>S</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1279989630"/>
                  </a:ext>
                </a:extLst>
              </a:tr>
            </a:tbl>
          </a:graphicData>
        </a:graphic>
      </p:graphicFrame>
      <p:sp>
        <p:nvSpPr>
          <p:cNvPr id="8" name="CasellaDiTesto 7">
            <a:extLst>
              <a:ext uri="{FF2B5EF4-FFF2-40B4-BE49-F238E27FC236}">
                <a16:creationId xmlns:a16="http://schemas.microsoft.com/office/drawing/2014/main" id="{DA24C4F0-AAD1-4D19-81DA-B314CAB70773}"/>
              </a:ext>
            </a:extLst>
          </p:cNvPr>
          <p:cNvSpPr txBox="1"/>
          <p:nvPr/>
        </p:nvSpPr>
        <p:spPr>
          <a:xfrm>
            <a:off x="7981025" y="1447060"/>
            <a:ext cx="2871927" cy="369332"/>
          </a:xfrm>
          <a:prstGeom prst="rect">
            <a:avLst/>
          </a:prstGeom>
          <a:noFill/>
        </p:spPr>
        <p:txBody>
          <a:bodyPr wrap="square" rtlCol="0">
            <a:spAutoFit/>
          </a:bodyPr>
          <a:lstStyle/>
          <a:p>
            <a:r>
              <a:rPr lang="it-IT" dirty="0"/>
              <a:t>(2x30)=60 accessi al giorno</a:t>
            </a:r>
          </a:p>
        </p:txBody>
      </p:sp>
      <p:sp>
        <p:nvSpPr>
          <p:cNvPr id="9" name="CasellaDiTesto 8">
            <a:extLst>
              <a:ext uri="{FF2B5EF4-FFF2-40B4-BE49-F238E27FC236}">
                <a16:creationId xmlns:a16="http://schemas.microsoft.com/office/drawing/2014/main" id="{E1916E44-A3BE-4692-B73A-7BF54B683275}"/>
              </a:ext>
            </a:extLst>
          </p:cNvPr>
          <p:cNvSpPr txBox="1"/>
          <p:nvPr/>
        </p:nvSpPr>
        <p:spPr>
          <a:xfrm>
            <a:off x="8158579" y="4426290"/>
            <a:ext cx="2694373" cy="369332"/>
          </a:xfrm>
          <a:prstGeom prst="rect">
            <a:avLst/>
          </a:prstGeom>
          <a:noFill/>
        </p:spPr>
        <p:txBody>
          <a:bodyPr wrap="square" rtlCol="0">
            <a:spAutoFit/>
          </a:bodyPr>
          <a:lstStyle/>
          <a:p>
            <a:r>
              <a:rPr lang="it-IT" dirty="0"/>
              <a:t>(4x15)=60 accessi al giorno</a:t>
            </a:r>
          </a:p>
        </p:txBody>
      </p:sp>
    </p:spTree>
    <p:extLst>
      <p:ext uri="{BB962C8B-B14F-4D97-AF65-F5344CB8AC3E}">
        <p14:creationId xmlns:p14="http://schemas.microsoft.com/office/powerpoint/2010/main" val="3035284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14340334-B002-4623-BC90-822A4F1D3D7F}"/>
              </a:ext>
            </a:extLst>
          </p:cNvPr>
          <p:cNvSpPr>
            <a:spLocks noGrp="1"/>
          </p:cNvSpPr>
          <p:nvPr>
            <p:ph type="title"/>
          </p:nvPr>
        </p:nvSpPr>
        <p:spPr>
          <a:xfrm>
            <a:off x="493534" y="1146305"/>
            <a:ext cx="5129645" cy="1303337"/>
          </a:xfrm>
        </p:spPr>
        <p:txBody>
          <a:bodyPr>
            <a:normAutofit fontScale="90000"/>
          </a:bodyPr>
          <a:lstStyle/>
          <a:p>
            <a:pPr algn="ctr"/>
            <a:r>
              <a:rPr lang="it-IT" dirty="0"/>
              <a:t>SOMMA ACCESSI CON</a:t>
            </a:r>
            <a:br>
              <a:rPr lang="it-IT" dirty="0"/>
            </a:br>
            <a:r>
              <a:rPr lang="it-IT" dirty="0"/>
              <a:t>RIDONDANZA</a:t>
            </a:r>
            <a:br>
              <a:rPr lang="it-IT" dirty="0"/>
            </a:br>
            <a:r>
              <a:rPr lang="it-IT" sz="3100" dirty="0"/>
              <a:t>#album</a:t>
            </a:r>
          </a:p>
        </p:txBody>
      </p:sp>
      <p:sp>
        <p:nvSpPr>
          <p:cNvPr id="5" name="Titolo 1">
            <a:extLst>
              <a:ext uri="{FF2B5EF4-FFF2-40B4-BE49-F238E27FC236}">
                <a16:creationId xmlns:a16="http://schemas.microsoft.com/office/drawing/2014/main" id="{A1FF0B97-93F4-447B-A919-EEA2F8E25D6C}"/>
              </a:ext>
            </a:extLst>
          </p:cNvPr>
          <p:cNvSpPr txBox="1">
            <a:spLocks/>
          </p:cNvSpPr>
          <p:nvPr/>
        </p:nvSpPr>
        <p:spPr>
          <a:xfrm>
            <a:off x="6440666" y="713197"/>
            <a:ext cx="5257800" cy="20781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4000" dirty="0"/>
              <a:t>SOMMA ACCESSI SENZA</a:t>
            </a:r>
            <a:br>
              <a:rPr lang="it-IT" sz="4000" dirty="0"/>
            </a:br>
            <a:r>
              <a:rPr lang="it-IT" sz="4000" dirty="0"/>
              <a:t>RIDONDANZA</a:t>
            </a:r>
          </a:p>
          <a:p>
            <a:pPr algn="ctr"/>
            <a:r>
              <a:rPr lang="it-IT" sz="2800" dirty="0"/>
              <a:t>#album</a:t>
            </a:r>
          </a:p>
        </p:txBody>
      </p:sp>
      <p:sp>
        <p:nvSpPr>
          <p:cNvPr id="6" name="CasellaDiTesto 5">
            <a:extLst>
              <a:ext uri="{FF2B5EF4-FFF2-40B4-BE49-F238E27FC236}">
                <a16:creationId xmlns:a16="http://schemas.microsoft.com/office/drawing/2014/main" id="{930EE5E4-2F2F-45A7-B4AD-583DE395C89C}"/>
              </a:ext>
            </a:extLst>
          </p:cNvPr>
          <p:cNvSpPr txBox="1"/>
          <p:nvPr/>
        </p:nvSpPr>
        <p:spPr>
          <a:xfrm>
            <a:off x="932155" y="2814221"/>
            <a:ext cx="4252404" cy="2308324"/>
          </a:xfrm>
          <a:prstGeom prst="rect">
            <a:avLst/>
          </a:prstGeom>
          <a:noFill/>
        </p:spPr>
        <p:txBody>
          <a:bodyPr wrap="square" rtlCol="0">
            <a:spAutoFit/>
          </a:bodyPr>
          <a:lstStyle/>
          <a:p>
            <a:r>
              <a:rPr lang="it-IT" dirty="0"/>
              <a:t>Op3 30 accessi al giorno</a:t>
            </a:r>
          </a:p>
          <a:p>
            <a:r>
              <a:rPr lang="it-IT" dirty="0"/>
              <a:t>Op8 105 accessi al giorno</a:t>
            </a:r>
          </a:p>
          <a:p>
            <a:endParaRPr lang="it-IT" dirty="0"/>
          </a:p>
          <a:p>
            <a:r>
              <a:rPr lang="it-IT" dirty="0"/>
              <a:t>TOTALE=135 accessi al giorno</a:t>
            </a:r>
          </a:p>
          <a:p>
            <a:endParaRPr lang="it-IT" dirty="0"/>
          </a:p>
          <a:p>
            <a:endParaRPr lang="it-IT" dirty="0"/>
          </a:p>
          <a:p>
            <a:r>
              <a:rPr lang="it-IT" dirty="0"/>
              <a:t>MEMORIA </a:t>
            </a:r>
            <a:r>
              <a:rPr lang="it-IT" dirty="0" err="1"/>
              <a:t>x|Artista</a:t>
            </a:r>
            <a:r>
              <a:rPr lang="it-IT" dirty="0"/>
              <a:t>|= 4byte x 1.500.000</a:t>
            </a:r>
          </a:p>
          <a:p>
            <a:r>
              <a:rPr lang="it-IT" dirty="0"/>
              <a:t>                                     ≈ 6000kb</a:t>
            </a:r>
          </a:p>
        </p:txBody>
      </p:sp>
      <p:sp>
        <p:nvSpPr>
          <p:cNvPr id="7" name="CasellaDiTesto 6">
            <a:extLst>
              <a:ext uri="{FF2B5EF4-FFF2-40B4-BE49-F238E27FC236}">
                <a16:creationId xmlns:a16="http://schemas.microsoft.com/office/drawing/2014/main" id="{BD7E4E74-8B10-4C0B-BB5B-E1242EFD69BC}"/>
              </a:ext>
            </a:extLst>
          </p:cNvPr>
          <p:cNvSpPr txBox="1"/>
          <p:nvPr/>
        </p:nvSpPr>
        <p:spPr>
          <a:xfrm>
            <a:off x="7007443" y="2814221"/>
            <a:ext cx="4252404" cy="2308324"/>
          </a:xfrm>
          <a:prstGeom prst="rect">
            <a:avLst/>
          </a:prstGeom>
          <a:noFill/>
        </p:spPr>
        <p:txBody>
          <a:bodyPr wrap="square" rtlCol="0">
            <a:spAutoFit/>
          </a:bodyPr>
          <a:lstStyle/>
          <a:p>
            <a:r>
              <a:rPr lang="it-IT" dirty="0"/>
              <a:t>Op3 60 accessi al giorno</a:t>
            </a:r>
          </a:p>
          <a:p>
            <a:r>
              <a:rPr lang="it-IT" dirty="0"/>
              <a:t>Op8 60 accessi al giorno</a:t>
            </a:r>
          </a:p>
          <a:p>
            <a:endParaRPr lang="it-IT" dirty="0"/>
          </a:p>
          <a:p>
            <a:r>
              <a:rPr lang="it-IT" dirty="0"/>
              <a:t>TOTALE=120 accessi al giorno</a:t>
            </a:r>
          </a:p>
          <a:p>
            <a:endParaRPr lang="it-IT" dirty="0"/>
          </a:p>
          <a:p>
            <a:endParaRPr lang="it-IT" dirty="0"/>
          </a:p>
          <a:p>
            <a:r>
              <a:rPr lang="it-IT" dirty="0"/>
              <a:t>MEMORIA=0</a:t>
            </a:r>
          </a:p>
          <a:p>
            <a:r>
              <a:rPr lang="it-IT" dirty="0"/>
              <a:t>                                     </a:t>
            </a:r>
          </a:p>
        </p:txBody>
      </p:sp>
      <p:sp>
        <p:nvSpPr>
          <p:cNvPr id="9" name="CasellaDiTesto 8">
            <a:extLst>
              <a:ext uri="{FF2B5EF4-FFF2-40B4-BE49-F238E27FC236}">
                <a16:creationId xmlns:a16="http://schemas.microsoft.com/office/drawing/2014/main" id="{264930D4-E5AB-4C61-8F68-CE6423F05816}"/>
              </a:ext>
            </a:extLst>
          </p:cNvPr>
          <p:cNvSpPr txBox="1"/>
          <p:nvPr/>
        </p:nvSpPr>
        <p:spPr>
          <a:xfrm>
            <a:off x="2635828" y="4846716"/>
            <a:ext cx="6920346" cy="2123658"/>
          </a:xfrm>
          <a:prstGeom prst="rect">
            <a:avLst/>
          </a:prstGeom>
          <a:noFill/>
        </p:spPr>
        <p:txBody>
          <a:bodyPr wrap="square" rtlCol="0">
            <a:spAutoFit/>
          </a:bodyPr>
          <a:lstStyle/>
          <a:p>
            <a:pPr algn="ctr"/>
            <a:r>
              <a:rPr lang="it-IT" sz="4400" b="1" u="sng" dirty="0">
                <a:solidFill>
                  <a:srgbClr val="FF0000"/>
                </a:solidFill>
              </a:rPr>
              <a:t>In questo caso conviene eliminare l’attributo ridondante</a:t>
            </a:r>
          </a:p>
        </p:txBody>
      </p:sp>
      <p:sp>
        <p:nvSpPr>
          <p:cNvPr id="8" name="CasellaDiTesto 7">
            <a:extLst>
              <a:ext uri="{FF2B5EF4-FFF2-40B4-BE49-F238E27FC236}">
                <a16:creationId xmlns:a16="http://schemas.microsoft.com/office/drawing/2014/main" id="{BF840161-C175-4FC9-A778-1CD1BAF6B5B8}"/>
              </a:ext>
            </a:extLst>
          </p:cNvPr>
          <p:cNvSpPr txBox="1"/>
          <p:nvPr/>
        </p:nvSpPr>
        <p:spPr>
          <a:xfrm>
            <a:off x="1080201" y="5215462"/>
            <a:ext cx="1135380" cy="553998"/>
          </a:xfrm>
          <a:prstGeom prst="rect">
            <a:avLst/>
          </a:prstGeom>
          <a:noFill/>
        </p:spPr>
        <p:txBody>
          <a:bodyPr wrap="square" rtlCol="0">
            <a:spAutoFit/>
          </a:bodyPr>
          <a:lstStyle/>
          <a:p>
            <a:r>
              <a:rPr lang="it-IT" sz="1000" dirty="0"/>
              <a:t>Abbiamo deciso di rappresentare un intero con 4byte</a:t>
            </a:r>
          </a:p>
        </p:txBody>
      </p:sp>
      <p:sp>
        <p:nvSpPr>
          <p:cNvPr id="10" name="Doppia parentesi quadra 9">
            <a:extLst>
              <a:ext uri="{FF2B5EF4-FFF2-40B4-BE49-F238E27FC236}">
                <a16:creationId xmlns:a16="http://schemas.microsoft.com/office/drawing/2014/main" id="{F31D180D-EF9B-4533-B4C1-C308809B4B5A}"/>
              </a:ext>
            </a:extLst>
          </p:cNvPr>
          <p:cNvSpPr/>
          <p:nvPr/>
        </p:nvSpPr>
        <p:spPr>
          <a:xfrm>
            <a:off x="932155" y="5122545"/>
            <a:ext cx="1386840" cy="76962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Tree>
    <p:extLst>
      <p:ext uri="{BB962C8B-B14F-4D97-AF65-F5344CB8AC3E}">
        <p14:creationId xmlns:p14="http://schemas.microsoft.com/office/powerpoint/2010/main" val="4183390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C5EFD573-E413-4E47-9488-988F658B0DF8}"/>
              </a:ext>
            </a:extLst>
          </p:cNvPr>
          <p:cNvSpPr>
            <a:spLocks noGrp="1"/>
          </p:cNvSpPr>
          <p:nvPr>
            <p:ph type="title"/>
          </p:nvPr>
        </p:nvSpPr>
        <p:spPr>
          <a:xfrm>
            <a:off x="1245072" y="1289765"/>
            <a:ext cx="3651101" cy="4270963"/>
          </a:xfrm>
        </p:spPr>
        <p:txBody>
          <a:bodyPr vert="horz" lIns="91440" tIns="45720" rIns="91440" bIns="45720" rtlCol="0" anchor="ctr">
            <a:normAutofit/>
          </a:bodyPr>
          <a:lstStyle/>
          <a:p>
            <a:pPr algn="ctr"/>
            <a:r>
              <a:rPr lang="en-US" sz="3500" b="1" u="sng" kern="1200">
                <a:solidFill>
                  <a:srgbClr val="FFFFFF"/>
                </a:solidFill>
                <a:latin typeface="+mj-lt"/>
                <a:ea typeface="+mj-ea"/>
                <a:cs typeface="+mj-cs"/>
              </a:rPr>
              <a:t>ELIMINAZIONE DELLE GENERALIZZAZIONI</a:t>
            </a:r>
          </a:p>
        </p:txBody>
      </p:sp>
      <p:sp>
        <p:nvSpPr>
          <p:cNvPr id="15"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7"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4" name="CasellaDiTesto 3">
            <a:extLst>
              <a:ext uri="{FF2B5EF4-FFF2-40B4-BE49-F238E27FC236}">
                <a16:creationId xmlns:a16="http://schemas.microsoft.com/office/drawing/2014/main" id="{0F5E8A3A-54D6-43A9-9299-1D255F719C5C}"/>
              </a:ext>
            </a:extLst>
          </p:cNvPr>
          <p:cNvSpPr txBox="1"/>
          <p:nvPr/>
        </p:nvSpPr>
        <p:spPr>
          <a:xfrm>
            <a:off x="6532027" y="187787"/>
            <a:ext cx="4771607" cy="5837949"/>
          </a:xfrm>
          <a:prstGeom prst="rect">
            <a:avLst/>
          </a:prstGeom>
        </p:spPr>
        <p:txBody>
          <a:bodyPr vert="horz" lIns="91440" tIns="45720" rIns="91440" bIns="45720" rtlCol="0" anchor="ctr">
            <a:normAutofit/>
          </a:bodyPr>
          <a:lstStyle/>
          <a:p>
            <a:pPr>
              <a:lnSpc>
                <a:spcPct val="90000"/>
              </a:lnSpc>
              <a:spcAft>
                <a:spcPts val="600"/>
              </a:spcAft>
            </a:pPr>
            <a:r>
              <a:rPr lang="en-US" sz="1900" dirty="0" err="1">
                <a:solidFill>
                  <a:schemeClr val="tx1">
                    <a:alpha val="80000"/>
                  </a:schemeClr>
                </a:solidFill>
              </a:rPr>
              <a:t>L’entità</a:t>
            </a:r>
            <a:r>
              <a:rPr lang="en-US" sz="1900" dirty="0">
                <a:solidFill>
                  <a:schemeClr val="tx1">
                    <a:alpha val="80000"/>
                  </a:schemeClr>
                </a:solidFill>
              </a:rPr>
              <a:t> </a:t>
            </a:r>
            <a:r>
              <a:rPr lang="en-US" sz="1900" b="1" u="sng" dirty="0">
                <a:solidFill>
                  <a:schemeClr val="tx1">
                    <a:alpha val="80000"/>
                  </a:schemeClr>
                </a:solidFill>
              </a:rPr>
              <a:t>Playlist</a:t>
            </a:r>
            <a:r>
              <a:rPr lang="en-US" sz="1900" dirty="0">
                <a:solidFill>
                  <a:schemeClr val="tx1">
                    <a:alpha val="80000"/>
                  </a:schemeClr>
                </a:solidFill>
              </a:rPr>
              <a:t> </a:t>
            </a:r>
            <a:r>
              <a:rPr lang="en-US" sz="1900" dirty="0" err="1">
                <a:solidFill>
                  <a:schemeClr val="tx1">
                    <a:alpha val="80000"/>
                  </a:schemeClr>
                </a:solidFill>
              </a:rPr>
              <a:t>si</a:t>
            </a:r>
            <a:r>
              <a:rPr lang="en-US" sz="1900" dirty="0">
                <a:solidFill>
                  <a:schemeClr val="tx1">
                    <a:alpha val="80000"/>
                  </a:schemeClr>
                </a:solidFill>
              </a:rPr>
              <a:t> </a:t>
            </a:r>
            <a:r>
              <a:rPr lang="en-US" sz="1900" dirty="0" err="1">
                <a:solidFill>
                  <a:schemeClr val="tx1">
                    <a:alpha val="80000"/>
                  </a:schemeClr>
                </a:solidFill>
              </a:rPr>
              <a:t>suddivide</a:t>
            </a:r>
            <a:r>
              <a:rPr lang="en-US" sz="1900" dirty="0">
                <a:solidFill>
                  <a:schemeClr val="tx1">
                    <a:alpha val="80000"/>
                  </a:schemeClr>
                </a:solidFill>
              </a:rPr>
              <a:t> in due </a:t>
            </a:r>
            <a:r>
              <a:rPr lang="en-US" sz="1900" dirty="0" err="1">
                <a:solidFill>
                  <a:schemeClr val="tx1">
                    <a:alpha val="80000"/>
                  </a:schemeClr>
                </a:solidFill>
              </a:rPr>
              <a:t>sottoclassi</a:t>
            </a:r>
            <a:r>
              <a:rPr lang="en-US" sz="1900" dirty="0">
                <a:solidFill>
                  <a:schemeClr val="tx1">
                    <a:alpha val="80000"/>
                  </a:schemeClr>
                </a:solidFill>
              </a:rPr>
              <a:t>: </a:t>
            </a:r>
            <a:r>
              <a:rPr lang="en-US" sz="1900" b="1" dirty="0" err="1">
                <a:solidFill>
                  <a:schemeClr val="tx1">
                    <a:alpha val="80000"/>
                  </a:schemeClr>
                </a:solidFill>
              </a:rPr>
              <a:t>Pubblica</a:t>
            </a:r>
            <a:r>
              <a:rPr lang="en-US" sz="1900" b="1" dirty="0">
                <a:solidFill>
                  <a:schemeClr val="tx1">
                    <a:alpha val="80000"/>
                  </a:schemeClr>
                </a:solidFill>
              </a:rPr>
              <a:t> </a:t>
            </a:r>
            <a:r>
              <a:rPr lang="en-US" sz="1900" dirty="0">
                <a:solidFill>
                  <a:schemeClr val="tx1">
                    <a:alpha val="80000"/>
                  </a:schemeClr>
                </a:solidFill>
              </a:rPr>
              <a:t>e </a:t>
            </a:r>
            <a:r>
              <a:rPr lang="en-US" sz="1900" b="1" dirty="0" err="1">
                <a:solidFill>
                  <a:schemeClr val="tx1">
                    <a:alpha val="80000"/>
                  </a:schemeClr>
                </a:solidFill>
              </a:rPr>
              <a:t>Privata</a:t>
            </a:r>
            <a:r>
              <a:rPr lang="en-US" sz="1900" dirty="0">
                <a:solidFill>
                  <a:schemeClr val="tx1">
                    <a:alpha val="80000"/>
                  </a:schemeClr>
                </a:solidFill>
              </a:rPr>
              <a:t> ,</a:t>
            </a:r>
            <a:r>
              <a:rPr lang="en-US" sz="1900" dirty="0" err="1">
                <a:solidFill>
                  <a:schemeClr val="tx1">
                    <a:alpha val="80000"/>
                  </a:schemeClr>
                </a:solidFill>
              </a:rPr>
              <a:t>attraverso</a:t>
            </a:r>
            <a:r>
              <a:rPr lang="en-US" sz="1900" dirty="0">
                <a:solidFill>
                  <a:schemeClr val="tx1">
                    <a:alpha val="80000"/>
                  </a:schemeClr>
                </a:solidFill>
              </a:rPr>
              <a:t> una </a:t>
            </a:r>
            <a:r>
              <a:rPr lang="en-US" sz="1900" dirty="0" err="1">
                <a:solidFill>
                  <a:schemeClr val="tx1">
                    <a:alpha val="80000"/>
                  </a:schemeClr>
                </a:solidFill>
              </a:rPr>
              <a:t>Specializzazione</a:t>
            </a:r>
            <a:r>
              <a:rPr lang="en-US" sz="1900" dirty="0">
                <a:solidFill>
                  <a:schemeClr val="tx1">
                    <a:alpha val="80000"/>
                  </a:schemeClr>
                </a:solidFill>
              </a:rPr>
              <a:t>. Il nostro </a:t>
            </a:r>
            <a:r>
              <a:rPr lang="en-US" sz="1900" dirty="0" err="1">
                <a:solidFill>
                  <a:schemeClr val="tx1">
                    <a:alpha val="80000"/>
                  </a:schemeClr>
                </a:solidFill>
              </a:rPr>
              <a:t>obiettivo</a:t>
            </a:r>
            <a:r>
              <a:rPr lang="en-US" sz="1900" dirty="0">
                <a:solidFill>
                  <a:schemeClr val="tx1">
                    <a:alpha val="80000"/>
                  </a:schemeClr>
                </a:solidFill>
              </a:rPr>
              <a:t> è </a:t>
            </a:r>
            <a:r>
              <a:rPr lang="en-US" sz="1900" dirty="0" err="1">
                <a:solidFill>
                  <a:schemeClr val="tx1">
                    <a:alpha val="80000"/>
                  </a:schemeClr>
                </a:solidFill>
              </a:rPr>
              <a:t>quello</a:t>
            </a:r>
            <a:r>
              <a:rPr lang="en-US" sz="1900" dirty="0">
                <a:solidFill>
                  <a:schemeClr val="tx1">
                    <a:alpha val="80000"/>
                  </a:schemeClr>
                </a:solidFill>
              </a:rPr>
              <a:t> di </a:t>
            </a:r>
            <a:r>
              <a:rPr lang="en-US" sz="1900" dirty="0" err="1">
                <a:solidFill>
                  <a:schemeClr val="tx1">
                    <a:alpha val="80000"/>
                  </a:schemeClr>
                </a:solidFill>
              </a:rPr>
              <a:t>eliminare</a:t>
            </a:r>
            <a:r>
              <a:rPr lang="en-US" sz="1900" dirty="0">
                <a:solidFill>
                  <a:schemeClr val="tx1">
                    <a:alpha val="80000"/>
                  </a:schemeClr>
                </a:solidFill>
              </a:rPr>
              <a:t> tale </a:t>
            </a:r>
            <a:r>
              <a:rPr lang="en-US" sz="1900" dirty="0" err="1">
                <a:solidFill>
                  <a:schemeClr val="tx1">
                    <a:alpha val="80000"/>
                  </a:schemeClr>
                </a:solidFill>
              </a:rPr>
              <a:t>specializzazione</a:t>
            </a:r>
            <a:r>
              <a:rPr lang="en-US" sz="1900" dirty="0">
                <a:solidFill>
                  <a:schemeClr val="tx1">
                    <a:alpha val="80000"/>
                  </a:schemeClr>
                </a:solidFill>
              </a:rPr>
              <a:t>. </a:t>
            </a:r>
            <a:r>
              <a:rPr lang="en-US" sz="1900" dirty="0" err="1">
                <a:solidFill>
                  <a:schemeClr val="tx1">
                    <a:alpha val="80000"/>
                  </a:schemeClr>
                </a:solidFill>
              </a:rPr>
              <a:t>Possiamo</a:t>
            </a:r>
            <a:r>
              <a:rPr lang="en-US" sz="1900" dirty="0">
                <a:solidFill>
                  <a:schemeClr val="tx1">
                    <a:alpha val="80000"/>
                  </a:schemeClr>
                </a:solidFill>
              </a:rPr>
              <a:t> fare </a:t>
            </a:r>
            <a:r>
              <a:rPr lang="en-US" sz="1900" dirty="0" err="1">
                <a:solidFill>
                  <a:schemeClr val="tx1">
                    <a:alpha val="80000"/>
                  </a:schemeClr>
                </a:solidFill>
              </a:rPr>
              <a:t>questo</a:t>
            </a:r>
            <a:r>
              <a:rPr lang="en-US" sz="1900" dirty="0">
                <a:solidFill>
                  <a:schemeClr val="tx1">
                    <a:alpha val="80000"/>
                  </a:schemeClr>
                </a:solidFill>
              </a:rPr>
              <a:t> </a:t>
            </a:r>
            <a:r>
              <a:rPr lang="en-US" sz="1900" dirty="0" err="1">
                <a:solidFill>
                  <a:schemeClr val="tx1">
                    <a:alpha val="80000"/>
                  </a:schemeClr>
                </a:solidFill>
              </a:rPr>
              <a:t>seguendo</a:t>
            </a:r>
            <a:r>
              <a:rPr lang="en-US" sz="1900" dirty="0">
                <a:solidFill>
                  <a:schemeClr val="tx1">
                    <a:alpha val="80000"/>
                  </a:schemeClr>
                </a:solidFill>
              </a:rPr>
              <a:t> </a:t>
            </a:r>
            <a:r>
              <a:rPr lang="en-US" sz="1900" dirty="0" err="1">
                <a:solidFill>
                  <a:schemeClr val="tx1">
                    <a:alpha val="80000"/>
                  </a:schemeClr>
                </a:solidFill>
              </a:rPr>
              <a:t>vari</a:t>
            </a:r>
            <a:r>
              <a:rPr lang="en-US" sz="1900" dirty="0">
                <a:solidFill>
                  <a:schemeClr val="tx1">
                    <a:alpha val="80000"/>
                  </a:schemeClr>
                </a:solidFill>
              </a:rPr>
              <a:t> </a:t>
            </a:r>
            <a:r>
              <a:rPr lang="en-US" sz="1900" dirty="0" err="1">
                <a:solidFill>
                  <a:schemeClr val="tx1">
                    <a:alpha val="80000"/>
                  </a:schemeClr>
                </a:solidFill>
              </a:rPr>
              <a:t>metodi</a:t>
            </a:r>
            <a:r>
              <a:rPr lang="en-US" sz="1900" dirty="0">
                <a:solidFill>
                  <a:schemeClr val="tx1">
                    <a:alpha val="80000"/>
                  </a:schemeClr>
                </a:solidFill>
              </a:rPr>
              <a:t>, </a:t>
            </a:r>
            <a:r>
              <a:rPr lang="en-US" sz="1900" dirty="0" err="1">
                <a:solidFill>
                  <a:schemeClr val="tx1">
                    <a:alpha val="80000"/>
                  </a:schemeClr>
                </a:solidFill>
              </a:rPr>
              <a:t>ovviamente</a:t>
            </a:r>
            <a:r>
              <a:rPr lang="en-US" sz="1900" dirty="0">
                <a:solidFill>
                  <a:schemeClr val="tx1">
                    <a:alpha val="80000"/>
                  </a:schemeClr>
                </a:solidFill>
              </a:rPr>
              <a:t> </a:t>
            </a:r>
            <a:r>
              <a:rPr lang="en-US" sz="1900" dirty="0" err="1">
                <a:solidFill>
                  <a:schemeClr val="tx1">
                    <a:alpha val="80000"/>
                  </a:schemeClr>
                </a:solidFill>
              </a:rPr>
              <a:t>scegliendo</a:t>
            </a:r>
            <a:r>
              <a:rPr lang="en-US" sz="1900" dirty="0">
                <a:solidFill>
                  <a:schemeClr val="tx1">
                    <a:alpha val="80000"/>
                  </a:schemeClr>
                </a:solidFill>
              </a:rPr>
              <a:t> </a:t>
            </a:r>
            <a:r>
              <a:rPr lang="en-US" sz="1900" dirty="0" err="1">
                <a:solidFill>
                  <a:schemeClr val="tx1">
                    <a:alpha val="80000"/>
                  </a:schemeClr>
                </a:solidFill>
              </a:rPr>
              <a:t>quello</a:t>
            </a:r>
            <a:r>
              <a:rPr lang="en-US" sz="1900" dirty="0">
                <a:solidFill>
                  <a:schemeClr val="tx1">
                    <a:alpha val="80000"/>
                  </a:schemeClr>
                </a:solidFill>
              </a:rPr>
              <a:t> </a:t>
            </a:r>
            <a:r>
              <a:rPr lang="en-US" sz="1900" dirty="0" err="1">
                <a:solidFill>
                  <a:schemeClr val="tx1">
                    <a:alpha val="80000"/>
                  </a:schemeClr>
                </a:solidFill>
              </a:rPr>
              <a:t>più</a:t>
            </a:r>
            <a:r>
              <a:rPr lang="en-US" sz="1900" dirty="0">
                <a:solidFill>
                  <a:schemeClr val="tx1">
                    <a:alpha val="80000"/>
                  </a:schemeClr>
                </a:solidFill>
              </a:rPr>
              <a:t> </a:t>
            </a:r>
            <a:r>
              <a:rPr lang="en-US" sz="1900" dirty="0" err="1">
                <a:solidFill>
                  <a:schemeClr val="tx1">
                    <a:alpha val="80000"/>
                  </a:schemeClr>
                </a:solidFill>
              </a:rPr>
              <a:t>opportuno</a:t>
            </a:r>
            <a:r>
              <a:rPr lang="en-US" sz="1900" dirty="0">
                <a:solidFill>
                  <a:schemeClr val="tx1">
                    <a:alpha val="80000"/>
                  </a:schemeClr>
                </a:solidFill>
              </a:rPr>
              <a:t>.</a:t>
            </a:r>
          </a:p>
          <a:p>
            <a:pPr indent="-228600">
              <a:lnSpc>
                <a:spcPct val="90000"/>
              </a:lnSpc>
              <a:spcAft>
                <a:spcPts val="600"/>
              </a:spcAft>
              <a:buFont typeface="Arial" panose="020B0604020202020204" pitchFamily="34" charset="0"/>
              <a:buChar char="•"/>
            </a:pPr>
            <a:r>
              <a:rPr lang="en-US" sz="1900" b="1" u="sng" dirty="0">
                <a:solidFill>
                  <a:srgbClr val="FF0000">
                    <a:alpha val="80000"/>
                  </a:srgbClr>
                </a:solidFill>
              </a:rPr>
              <a:t>NON POSSIAMO</a:t>
            </a:r>
            <a:r>
              <a:rPr lang="en-US" sz="1900" dirty="0">
                <a:solidFill>
                  <a:schemeClr val="tx1">
                    <a:alpha val="80000"/>
                  </a:schemeClr>
                </a:solidFill>
              </a:rPr>
              <a:t>:</a:t>
            </a:r>
          </a:p>
          <a:p>
            <a:pPr indent="-228600">
              <a:lnSpc>
                <a:spcPct val="90000"/>
              </a:lnSpc>
              <a:spcAft>
                <a:spcPts val="600"/>
              </a:spcAft>
              <a:buFont typeface="Arial" panose="020B0604020202020204" pitchFamily="34" charset="0"/>
              <a:buChar char="•"/>
            </a:pPr>
            <a:r>
              <a:rPr lang="en-US" sz="1900" u="sng" dirty="0">
                <a:solidFill>
                  <a:schemeClr val="tx1">
                    <a:alpha val="80000"/>
                  </a:schemeClr>
                </a:solidFill>
              </a:rPr>
              <a:t>-</a:t>
            </a:r>
            <a:r>
              <a:rPr lang="en-US" sz="1900" u="sng" dirty="0" err="1">
                <a:solidFill>
                  <a:schemeClr val="tx1">
                    <a:alpha val="80000"/>
                  </a:schemeClr>
                </a:solidFill>
              </a:rPr>
              <a:t>portare</a:t>
            </a:r>
            <a:r>
              <a:rPr lang="en-US" sz="1900" u="sng" dirty="0">
                <a:solidFill>
                  <a:schemeClr val="tx1">
                    <a:alpha val="80000"/>
                  </a:schemeClr>
                </a:solidFill>
              </a:rPr>
              <a:t> il padre </a:t>
            </a:r>
            <a:r>
              <a:rPr lang="en-US" sz="1900" u="sng" dirty="0" err="1">
                <a:solidFill>
                  <a:schemeClr val="tx1">
                    <a:alpha val="80000"/>
                  </a:schemeClr>
                </a:solidFill>
              </a:rPr>
              <a:t>nelle</a:t>
            </a:r>
            <a:r>
              <a:rPr lang="en-US" sz="1900" u="sng" dirty="0">
                <a:solidFill>
                  <a:schemeClr val="tx1">
                    <a:alpha val="80000"/>
                  </a:schemeClr>
                </a:solidFill>
              </a:rPr>
              <a:t> </a:t>
            </a:r>
            <a:r>
              <a:rPr lang="en-US" sz="1900" u="sng" dirty="0" err="1">
                <a:solidFill>
                  <a:schemeClr val="tx1">
                    <a:alpha val="80000"/>
                  </a:schemeClr>
                </a:solidFill>
              </a:rPr>
              <a:t>figlie</a:t>
            </a:r>
            <a:r>
              <a:rPr lang="en-US" sz="1900" u="sng" dirty="0">
                <a:solidFill>
                  <a:schemeClr val="tx1">
                    <a:alpha val="80000"/>
                  </a:schemeClr>
                </a:solidFill>
              </a:rPr>
              <a:t>, </a:t>
            </a:r>
            <a:r>
              <a:rPr lang="en-US" sz="1900" u="sng" dirty="0" err="1">
                <a:solidFill>
                  <a:schemeClr val="tx1">
                    <a:alpha val="80000"/>
                  </a:schemeClr>
                </a:solidFill>
              </a:rPr>
              <a:t>perché</a:t>
            </a:r>
            <a:r>
              <a:rPr lang="en-US" sz="1900" u="sng" dirty="0">
                <a:solidFill>
                  <a:schemeClr val="tx1">
                    <a:alpha val="80000"/>
                  </a:schemeClr>
                </a:solidFill>
              </a:rPr>
              <a:t> </a:t>
            </a:r>
            <a:r>
              <a:rPr lang="en-US" sz="1900" u="sng" dirty="0" err="1">
                <a:solidFill>
                  <a:schemeClr val="tx1">
                    <a:alpha val="80000"/>
                  </a:schemeClr>
                </a:solidFill>
              </a:rPr>
              <a:t>bisognerebbe</a:t>
            </a:r>
            <a:r>
              <a:rPr lang="en-US" sz="1900" u="sng" dirty="0">
                <a:solidFill>
                  <a:schemeClr val="tx1">
                    <a:alpha val="80000"/>
                  </a:schemeClr>
                </a:solidFill>
              </a:rPr>
              <a:t> </a:t>
            </a:r>
            <a:r>
              <a:rPr lang="en-US" sz="1900" u="sng" dirty="0" err="1">
                <a:solidFill>
                  <a:schemeClr val="tx1">
                    <a:alpha val="80000"/>
                  </a:schemeClr>
                </a:solidFill>
              </a:rPr>
              <a:t>dividere</a:t>
            </a:r>
            <a:r>
              <a:rPr lang="en-US" sz="1900" u="sng" dirty="0">
                <a:solidFill>
                  <a:schemeClr val="tx1">
                    <a:alpha val="80000"/>
                  </a:schemeClr>
                </a:solidFill>
              </a:rPr>
              <a:t> la </a:t>
            </a:r>
            <a:r>
              <a:rPr lang="en-US" sz="1900" u="sng" dirty="0" err="1">
                <a:solidFill>
                  <a:schemeClr val="tx1">
                    <a:alpha val="80000"/>
                  </a:schemeClr>
                </a:solidFill>
              </a:rPr>
              <a:t>relazione</a:t>
            </a:r>
            <a:r>
              <a:rPr lang="en-US" sz="1900" u="sng" dirty="0">
                <a:solidFill>
                  <a:schemeClr val="tx1">
                    <a:alpha val="80000"/>
                  </a:schemeClr>
                </a:solidFill>
              </a:rPr>
              <a:t> CREARE in due </a:t>
            </a:r>
            <a:r>
              <a:rPr lang="en-US" sz="1900" u="sng" dirty="0" err="1">
                <a:solidFill>
                  <a:schemeClr val="tx1">
                    <a:alpha val="80000"/>
                  </a:schemeClr>
                </a:solidFill>
              </a:rPr>
              <a:t>nuove</a:t>
            </a:r>
            <a:r>
              <a:rPr lang="en-US" sz="1900" u="sng" dirty="0">
                <a:solidFill>
                  <a:schemeClr val="tx1">
                    <a:alpha val="80000"/>
                  </a:schemeClr>
                </a:solidFill>
              </a:rPr>
              <a:t> </a:t>
            </a:r>
            <a:r>
              <a:rPr lang="en-US" sz="1900" u="sng" dirty="0" err="1">
                <a:solidFill>
                  <a:schemeClr val="tx1">
                    <a:alpha val="80000"/>
                  </a:schemeClr>
                </a:solidFill>
              </a:rPr>
              <a:t>relazioni</a:t>
            </a:r>
            <a:r>
              <a:rPr lang="en-US" sz="1900" u="sng" dirty="0">
                <a:solidFill>
                  <a:schemeClr val="tx1">
                    <a:alpha val="80000"/>
                  </a:schemeClr>
                </a:solidFill>
              </a:rPr>
              <a:t>.</a:t>
            </a:r>
          </a:p>
          <a:p>
            <a:pPr indent="-228600">
              <a:lnSpc>
                <a:spcPct val="90000"/>
              </a:lnSpc>
              <a:spcAft>
                <a:spcPts val="600"/>
              </a:spcAft>
              <a:buFont typeface="Arial" panose="020B0604020202020204" pitchFamily="34" charset="0"/>
              <a:buChar char="•"/>
            </a:pPr>
            <a:r>
              <a:rPr lang="en-US" sz="1900" u="sng" dirty="0">
                <a:solidFill>
                  <a:schemeClr val="tx1">
                    <a:alpha val="80000"/>
                  </a:schemeClr>
                </a:solidFill>
              </a:rPr>
              <a:t>-</a:t>
            </a:r>
            <a:r>
              <a:rPr lang="en-US" sz="1900" u="sng" dirty="0" err="1">
                <a:solidFill>
                  <a:schemeClr val="tx1">
                    <a:alpha val="80000"/>
                  </a:schemeClr>
                </a:solidFill>
              </a:rPr>
              <a:t>portare</a:t>
            </a:r>
            <a:r>
              <a:rPr lang="en-US" sz="1900" u="sng" dirty="0">
                <a:solidFill>
                  <a:schemeClr val="tx1">
                    <a:alpha val="80000"/>
                  </a:schemeClr>
                </a:solidFill>
              </a:rPr>
              <a:t> le </a:t>
            </a:r>
            <a:r>
              <a:rPr lang="en-US" sz="1900" u="sng" dirty="0" err="1">
                <a:solidFill>
                  <a:schemeClr val="tx1">
                    <a:alpha val="80000"/>
                  </a:schemeClr>
                </a:solidFill>
              </a:rPr>
              <a:t>figlie</a:t>
            </a:r>
            <a:r>
              <a:rPr lang="en-US" sz="1900" u="sng" dirty="0">
                <a:solidFill>
                  <a:schemeClr val="tx1">
                    <a:alpha val="80000"/>
                  </a:schemeClr>
                </a:solidFill>
              </a:rPr>
              <a:t> </a:t>
            </a:r>
            <a:r>
              <a:rPr lang="en-US" sz="1900" u="sng" dirty="0" err="1">
                <a:solidFill>
                  <a:schemeClr val="tx1">
                    <a:alpha val="80000"/>
                  </a:schemeClr>
                </a:solidFill>
              </a:rPr>
              <a:t>nel</a:t>
            </a:r>
            <a:r>
              <a:rPr lang="en-US" sz="1900" u="sng" dirty="0">
                <a:solidFill>
                  <a:schemeClr val="tx1">
                    <a:alpha val="80000"/>
                  </a:schemeClr>
                </a:solidFill>
              </a:rPr>
              <a:t> padre </a:t>
            </a:r>
            <a:r>
              <a:rPr lang="en-US" sz="1900" u="sng" dirty="0" err="1">
                <a:solidFill>
                  <a:schemeClr val="tx1">
                    <a:alpha val="80000"/>
                  </a:schemeClr>
                </a:solidFill>
              </a:rPr>
              <a:t>perché</a:t>
            </a:r>
            <a:r>
              <a:rPr lang="en-US" sz="1900" u="sng" dirty="0">
                <a:solidFill>
                  <a:schemeClr val="tx1">
                    <a:alpha val="80000"/>
                  </a:schemeClr>
                </a:solidFill>
              </a:rPr>
              <a:t> </a:t>
            </a:r>
            <a:r>
              <a:rPr lang="en-US" sz="1900" u="sng" dirty="0" err="1">
                <a:solidFill>
                  <a:schemeClr val="tx1">
                    <a:alpha val="80000"/>
                  </a:schemeClr>
                </a:solidFill>
              </a:rPr>
              <a:t>bisognerebbe</a:t>
            </a:r>
            <a:r>
              <a:rPr lang="en-US" sz="1900" u="sng" dirty="0">
                <a:solidFill>
                  <a:schemeClr val="tx1">
                    <a:alpha val="80000"/>
                  </a:schemeClr>
                </a:solidFill>
              </a:rPr>
              <a:t> </a:t>
            </a:r>
            <a:r>
              <a:rPr lang="en-US" sz="1900" u="sng" dirty="0" err="1">
                <a:solidFill>
                  <a:schemeClr val="tx1">
                    <a:alpha val="80000"/>
                  </a:schemeClr>
                </a:solidFill>
              </a:rPr>
              <a:t>trasferire</a:t>
            </a:r>
            <a:r>
              <a:rPr lang="en-US" sz="1900" u="sng" dirty="0">
                <a:solidFill>
                  <a:schemeClr val="tx1">
                    <a:alpha val="80000"/>
                  </a:schemeClr>
                </a:solidFill>
              </a:rPr>
              <a:t> </a:t>
            </a:r>
            <a:r>
              <a:rPr lang="en-US" sz="1900" u="sng" dirty="0" err="1">
                <a:solidFill>
                  <a:schemeClr val="tx1">
                    <a:alpha val="80000"/>
                  </a:schemeClr>
                </a:solidFill>
              </a:rPr>
              <a:t>gli</a:t>
            </a:r>
            <a:r>
              <a:rPr lang="en-US" sz="1900" u="sng" dirty="0">
                <a:solidFill>
                  <a:schemeClr val="tx1">
                    <a:alpha val="80000"/>
                  </a:schemeClr>
                </a:solidFill>
              </a:rPr>
              <a:t> </a:t>
            </a:r>
            <a:r>
              <a:rPr lang="en-US" sz="1900" u="sng" dirty="0" err="1">
                <a:solidFill>
                  <a:schemeClr val="tx1">
                    <a:alpha val="80000"/>
                  </a:schemeClr>
                </a:solidFill>
              </a:rPr>
              <a:t>attributi</a:t>
            </a:r>
            <a:r>
              <a:rPr lang="en-US" sz="1900" u="sng" dirty="0">
                <a:solidFill>
                  <a:schemeClr val="tx1">
                    <a:alpha val="80000"/>
                  </a:schemeClr>
                </a:solidFill>
              </a:rPr>
              <a:t> </a:t>
            </a:r>
            <a:r>
              <a:rPr lang="en-US" sz="1900" u="sng" dirty="0" err="1">
                <a:solidFill>
                  <a:schemeClr val="tx1">
                    <a:alpha val="80000"/>
                  </a:schemeClr>
                </a:solidFill>
              </a:rPr>
              <a:t>delle</a:t>
            </a:r>
            <a:r>
              <a:rPr lang="en-US" sz="1900" u="sng" dirty="0">
                <a:solidFill>
                  <a:schemeClr val="tx1">
                    <a:alpha val="80000"/>
                  </a:schemeClr>
                </a:solidFill>
              </a:rPr>
              <a:t> </a:t>
            </a:r>
            <a:r>
              <a:rPr lang="en-US" sz="1900" u="sng" dirty="0" err="1">
                <a:solidFill>
                  <a:schemeClr val="tx1">
                    <a:alpha val="80000"/>
                  </a:schemeClr>
                </a:solidFill>
              </a:rPr>
              <a:t>figlie</a:t>
            </a:r>
            <a:r>
              <a:rPr lang="en-US" sz="1900" u="sng" dirty="0">
                <a:solidFill>
                  <a:schemeClr val="tx1">
                    <a:alpha val="80000"/>
                  </a:schemeClr>
                </a:solidFill>
              </a:rPr>
              <a:t> </a:t>
            </a:r>
            <a:r>
              <a:rPr lang="en-US" sz="1900" u="sng" dirty="0" err="1">
                <a:solidFill>
                  <a:schemeClr val="tx1">
                    <a:alpha val="80000"/>
                  </a:schemeClr>
                </a:solidFill>
              </a:rPr>
              <a:t>nel</a:t>
            </a:r>
            <a:r>
              <a:rPr lang="en-US" sz="1900" u="sng" dirty="0">
                <a:solidFill>
                  <a:schemeClr val="tx1">
                    <a:alpha val="80000"/>
                  </a:schemeClr>
                </a:solidFill>
              </a:rPr>
              <a:t> padre, </a:t>
            </a:r>
            <a:r>
              <a:rPr lang="en-US" sz="1900" u="sng" dirty="0" err="1">
                <a:solidFill>
                  <a:schemeClr val="tx1">
                    <a:alpha val="80000"/>
                  </a:schemeClr>
                </a:solidFill>
              </a:rPr>
              <a:t>aggiungendo</a:t>
            </a:r>
            <a:r>
              <a:rPr lang="en-US" sz="1900" u="sng" dirty="0">
                <a:solidFill>
                  <a:schemeClr val="tx1">
                    <a:alpha val="80000"/>
                  </a:schemeClr>
                </a:solidFill>
              </a:rPr>
              <a:t> </a:t>
            </a:r>
            <a:r>
              <a:rPr lang="en-US" sz="1900" u="sng" dirty="0" err="1">
                <a:solidFill>
                  <a:schemeClr val="tx1">
                    <a:alpha val="80000"/>
                  </a:schemeClr>
                </a:solidFill>
              </a:rPr>
              <a:t>l’attributo</a:t>
            </a:r>
            <a:r>
              <a:rPr lang="en-US" sz="1900" u="sng" dirty="0">
                <a:solidFill>
                  <a:schemeClr val="tx1">
                    <a:alpha val="80000"/>
                  </a:schemeClr>
                </a:solidFill>
              </a:rPr>
              <a:t> </a:t>
            </a:r>
            <a:r>
              <a:rPr lang="en-US" sz="1900" u="sng" dirty="0">
                <a:solidFill>
                  <a:srgbClr val="FF0000">
                    <a:alpha val="80000"/>
                  </a:srgbClr>
                </a:solidFill>
              </a:rPr>
              <a:t>TIPO</a:t>
            </a:r>
            <a:r>
              <a:rPr lang="en-US" sz="1900" u="sng" dirty="0">
                <a:solidFill>
                  <a:schemeClr val="tx1">
                    <a:alpha val="80000"/>
                  </a:schemeClr>
                </a:solidFill>
              </a:rPr>
              <a:t>. Ma </a:t>
            </a:r>
            <a:r>
              <a:rPr lang="en-US" sz="1900" u="sng" dirty="0" err="1">
                <a:solidFill>
                  <a:schemeClr val="tx1">
                    <a:alpha val="80000"/>
                  </a:schemeClr>
                </a:solidFill>
              </a:rPr>
              <a:t>questo</a:t>
            </a:r>
            <a:r>
              <a:rPr lang="en-US" sz="1900" u="sng" dirty="0">
                <a:solidFill>
                  <a:schemeClr val="tx1">
                    <a:alpha val="80000"/>
                  </a:schemeClr>
                </a:solidFill>
              </a:rPr>
              <a:t> </a:t>
            </a:r>
            <a:r>
              <a:rPr lang="en-US" sz="1900" u="sng" dirty="0" err="1">
                <a:solidFill>
                  <a:schemeClr val="tx1">
                    <a:alpha val="80000"/>
                  </a:schemeClr>
                </a:solidFill>
              </a:rPr>
              <a:t>comporta</a:t>
            </a:r>
            <a:r>
              <a:rPr lang="en-US" sz="1900" u="sng" dirty="0">
                <a:solidFill>
                  <a:schemeClr val="tx1">
                    <a:alpha val="80000"/>
                  </a:schemeClr>
                </a:solidFill>
              </a:rPr>
              <a:t> un </a:t>
            </a:r>
            <a:r>
              <a:rPr lang="en-US" sz="1900" u="sng" dirty="0" err="1">
                <a:solidFill>
                  <a:schemeClr val="tx1">
                    <a:alpha val="80000"/>
                  </a:schemeClr>
                </a:solidFill>
              </a:rPr>
              <a:t>elevato</a:t>
            </a:r>
            <a:r>
              <a:rPr lang="en-US" sz="1900" u="sng" dirty="0">
                <a:solidFill>
                  <a:schemeClr val="tx1">
                    <a:alpha val="80000"/>
                  </a:schemeClr>
                </a:solidFill>
              </a:rPr>
              <a:t> </a:t>
            </a:r>
            <a:r>
              <a:rPr lang="en-US" sz="1900" u="sng" dirty="0" err="1">
                <a:solidFill>
                  <a:schemeClr val="tx1">
                    <a:alpha val="80000"/>
                  </a:schemeClr>
                </a:solidFill>
              </a:rPr>
              <a:t>numero</a:t>
            </a:r>
            <a:r>
              <a:rPr lang="en-US" sz="1900" u="sng" dirty="0">
                <a:solidFill>
                  <a:schemeClr val="tx1">
                    <a:alpha val="80000"/>
                  </a:schemeClr>
                </a:solidFill>
              </a:rPr>
              <a:t> di </a:t>
            </a:r>
            <a:r>
              <a:rPr lang="en-US" sz="1900" u="sng" dirty="0" err="1">
                <a:solidFill>
                  <a:schemeClr val="tx1">
                    <a:alpha val="80000"/>
                  </a:schemeClr>
                </a:solidFill>
              </a:rPr>
              <a:t>valori</a:t>
            </a:r>
            <a:r>
              <a:rPr lang="en-US" sz="1900" u="sng" dirty="0">
                <a:solidFill>
                  <a:schemeClr val="tx1">
                    <a:alpha val="80000"/>
                  </a:schemeClr>
                </a:solidFill>
              </a:rPr>
              <a:t> </a:t>
            </a:r>
            <a:r>
              <a:rPr lang="en-US" sz="1900" u="sng" dirty="0">
                <a:solidFill>
                  <a:srgbClr val="FF0000">
                    <a:alpha val="80000"/>
                  </a:srgbClr>
                </a:solidFill>
              </a:rPr>
              <a:t>NULL</a:t>
            </a:r>
            <a:r>
              <a:rPr lang="en-US" sz="1900" u="sng" dirty="0">
                <a:solidFill>
                  <a:schemeClr val="tx1">
                    <a:alpha val="80000"/>
                  </a:schemeClr>
                </a:solidFill>
              </a:rPr>
              <a:t>, </a:t>
            </a:r>
            <a:r>
              <a:rPr lang="en-US" sz="1900" u="sng" dirty="0" err="1">
                <a:solidFill>
                  <a:schemeClr val="tx1">
                    <a:alpha val="80000"/>
                  </a:schemeClr>
                </a:solidFill>
              </a:rPr>
              <a:t>che</a:t>
            </a:r>
            <a:r>
              <a:rPr lang="en-US" sz="1900" u="sng" dirty="0">
                <a:solidFill>
                  <a:schemeClr val="tx1">
                    <a:alpha val="80000"/>
                  </a:schemeClr>
                </a:solidFill>
              </a:rPr>
              <a:t> </a:t>
            </a:r>
            <a:r>
              <a:rPr lang="en-US" sz="1900" u="sng" dirty="0" err="1">
                <a:solidFill>
                  <a:schemeClr val="tx1">
                    <a:alpha val="80000"/>
                  </a:schemeClr>
                </a:solidFill>
              </a:rPr>
              <a:t>sarebbero</a:t>
            </a:r>
            <a:r>
              <a:rPr lang="en-US" sz="1900" u="sng" dirty="0">
                <a:solidFill>
                  <a:schemeClr val="tx1">
                    <a:alpha val="80000"/>
                  </a:schemeClr>
                </a:solidFill>
              </a:rPr>
              <a:t> </a:t>
            </a:r>
            <a:r>
              <a:rPr lang="en-US" sz="1900" u="sng" dirty="0" err="1">
                <a:solidFill>
                  <a:schemeClr val="tx1">
                    <a:alpha val="80000"/>
                  </a:schemeClr>
                </a:solidFill>
              </a:rPr>
              <a:t>i</a:t>
            </a:r>
            <a:r>
              <a:rPr lang="en-US" sz="1900" u="sng" dirty="0">
                <a:solidFill>
                  <a:schemeClr val="tx1">
                    <a:alpha val="80000"/>
                  </a:schemeClr>
                </a:solidFill>
              </a:rPr>
              <a:t> </a:t>
            </a:r>
            <a:r>
              <a:rPr lang="en-US" sz="1900" u="sng" dirty="0" err="1">
                <a:solidFill>
                  <a:schemeClr val="tx1">
                    <a:alpha val="80000"/>
                  </a:schemeClr>
                </a:solidFill>
              </a:rPr>
              <a:t>seguenti</a:t>
            </a:r>
            <a:r>
              <a:rPr lang="en-US" sz="1900" u="sng" dirty="0">
                <a:solidFill>
                  <a:schemeClr val="tx1">
                    <a:alpha val="80000"/>
                  </a:schemeClr>
                </a:solidFill>
              </a:rPr>
              <a:t>:</a:t>
            </a:r>
          </a:p>
          <a:p>
            <a:pPr indent="-228600">
              <a:lnSpc>
                <a:spcPct val="90000"/>
              </a:lnSpc>
              <a:spcAft>
                <a:spcPts val="600"/>
              </a:spcAft>
              <a:buFont typeface="Arial" panose="020B0604020202020204" pitchFamily="34" charset="0"/>
              <a:buChar char="•"/>
            </a:pPr>
            <a:endParaRPr lang="en-US" sz="1900" dirty="0">
              <a:solidFill>
                <a:schemeClr val="tx1">
                  <a:alpha val="80000"/>
                </a:schemeClr>
              </a:solidFill>
            </a:endParaRPr>
          </a:p>
          <a:p>
            <a:pPr indent="-228600">
              <a:lnSpc>
                <a:spcPct val="90000"/>
              </a:lnSpc>
              <a:spcAft>
                <a:spcPts val="600"/>
              </a:spcAft>
              <a:buFont typeface="Arial" panose="020B0604020202020204" pitchFamily="34" charset="0"/>
              <a:buChar char="•"/>
            </a:pPr>
            <a:r>
              <a:rPr lang="en-US" sz="1900" dirty="0">
                <a:solidFill>
                  <a:schemeClr val="tx1">
                    <a:alpha val="80000"/>
                  </a:schemeClr>
                </a:solidFill>
              </a:rPr>
              <a:t>PLAYLIST= 1.600.000;</a:t>
            </a:r>
          </a:p>
          <a:p>
            <a:pPr indent="-228600">
              <a:lnSpc>
                <a:spcPct val="90000"/>
              </a:lnSpc>
              <a:spcAft>
                <a:spcPts val="600"/>
              </a:spcAft>
              <a:buFont typeface="Arial" panose="020B0604020202020204" pitchFamily="34" charset="0"/>
              <a:buChar char="•"/>
            </a:pPr>
            <a:r>
              <a:rPr lang="en-US" sz="1900" dirty="0">
                <a:solidFill>
                  <a:schemeClr val="tx1">
                    <a:alpha val="80000"/>
                  </a:schemeClr>
                </a:solidFill>
              </a:rPr>
              <a:t>PUBBLICA=480.000;       </a:t>
            </a:r>
          </a:p>
          <a:p>
            <a:pPr indent="-228600">
              <a:lnSpc>
                <a:spcPct val="90000"/>
              </a:lnSpc>
              <a:spcAft>
                <a:spcPts val="600"/>
              </a:spcAft>
              <a:buFont typeface="Arial" panose="020B0604020202020204" pitchFamily="34" charset="0"/>
              <a:buChar char="•"/>
            </a:pPr>
            <a:r>
              <a:rPr lang="en-US" sz="1900" dirty="0">
                <a:solidFill>
                  <a:schemeClr val="tx1">
                    <a:alpha val="80000"/>
                  </a:schemeClr>
                </a:solidFill>
              </a:rPr>
              <a:t>PRIVATA=1.120.000;</a:t>
            </a:r>
          </a:p>
          <a:p>
            <a:pPr indent="-228600">
              <a:lnSpc>
                <a:spcPct val="90000"/>
              </a:lnSpc>
              <a:spcAft>
                <a:spcPts val="600"/>
              </a:spcAft>
              <a:buFont typeface="Arial" panose="020B0604020202020204" pitchFamily="34" charset="0"/>
              <a:buChar char="•"/>
            </a:pPr>
            <a:endParaRPr lang="en-US" sz="1900" dirty="0">
              <a:solidFill>
                <a:schemeClr val="tx1">
                  <a:alpha val="80000"/>
                </a:schemeClr>
              </a:solidFill>
            </a:endParaRPr>
          </a:p>
        </p:txBody>
      </p:sp>
      <p:sp>
        <p:nvSpPr>
          <p:cNvPr id="19"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21" name="Straight Connector 20">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
        <p:nvSpPr>
          <p:cNvPr id="6" name="CasellaDiTesto 5">
            <a:extLst>
              <a:ext uri="{FF2B5EF4-FFF2-40B4-BE49-F238E27FC236}">
                <a16:creationId xmlns:a16="http://schemas.microsoft.com/office/drawing/2014/main" id="{7244854A-CB27-4FBD-9042-701E306BDB07}"/>
              </a:ext>
            </a:extLst>
          </p:cNvPr>
          <p:cNvSpPr txBox="1"/>
          <p:nvPr/>
        </p:nvSpPr>
        <p:spPr>
          <a:xfrm>
            <a:off x="5273536" y="5920625"/>
            <a:ext cx="6980808" cy="723275"/>
          </a:xfrm>
          <a:prstGeom prst="rect">
            <a:avLst/>
          </a:prstGeom>
          <a:noFill/>
        </p:spPr>
        <p:txBody>
          <a:bodyPr wrap="square" rtlCol="0">
            <a:spAutoFit/>
          </a:bodyPr>
          <a:lstStyle/>
          <a:p>
            <a:pPr>
              <a:spcAft>
                <a:spcPts val="600"/>
              </a:spcAft>
            </a:pPr>
            <a:r>
              <a:rPr lang="it-IT" dirty="0"/>
              <a:t>Avremo : 1.200.000 valori NULL se la playlist fosse stata PUBBLICA</a:t>
            </a:r>
          </a:p>
          <a:p>
            <a:pPr>
              <a:spcAft>
                <a:spcPts val="600"/>
              </a:spcAft>
            </a:pPr>
            <a:r>
              <a:rPr lang="it-IT" dirty="0"/>
              <a:t>Avremo : 480.000 valori NULL se la playlist fosse stata PRIVATA </a:t>
            </a:r>
          </a:p>
        </p:txBody>
      </p:sp>
      <p:pic>
        <p:nvPicPr>
          <p:cNvPr id="5" name="Immagine 4">
            <a:extLst>
              <a:ext uri="{FF2B5EF4-FFF2-40B4-BE49-F238E27FC236}">
                <a16:creationId xmlns:a16="http://schemas.microsoft.com/office/drawing/2014/main" id="{B7F35421-BB38-43BC-8F87-31BBD66F5C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6813" y="262224"/>
            <a:ext cx="2530059" cy="2034716"/>
          </a:xfrm>
          <a:prstGeom prst="rect">
            <a:avLst/>
          </a:prstGeom>
        </p:spPr>
      </p:pic>
    </p:spTree>
    <p:extLst>
      <p:ext uri="{BB962C8B-B14F-4D97-AF65-F5344CB8AC3E}">
        <p14:creationId xmlns:p14="http://schemas.microsoft.com/office/powerpoint/2010/main" val="41808681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6840267-526C-4916-B0F8-4C67AD13A206}"/>
              </a:ext>
            </a:extLst>
          </p:cNvPr>
          <p:cNvSpPr>
            <a:spLocks noGrp="1"/>
          </p:cNvSpPr>
          <p:nvPr>
            <p:ph type="title"/>
          </p:nvPr>
        </p:nvSpPr>
        <p:spPr>
          <a:xfrm>
            <a:off x="838200" y="207591"/>
            <a:ext cx="10515600" cy="1325563"/>
          </a:xfrm>
        </p:spPr>
        <p:txBody>
          <a:bodyPr>
            <a:normAutofit/>
          </a:bodyPr>
          <a:lstStyle/>
          <a:p>
            <a:r>
              <a:rPr lang="it-IT" sz="2400" dirty="0"/>
              <a:t>In conclusione applichiamo il metodo di aggiungere relazioni alle figlie con il padre.</a:t>
            </a:r>
            <a:br>
              <a:rPr lang="it-IT" sz="2400" dirty="0"/>
            </a:br>
            <a:r>
              <a:rPr lang="it-IT" sz="2400" dirty="0"/>
              <a:t>Ma visto che non avrebbe senso mantenere la sottoclasse </a:t>
            </a:r>
            <a:r>
              <a:rPr lang="it-IT" sz="2400" b="1" dirty="0"/>
              <a:t>Privata</a:t>
            </a:r>
            <a:r>
              <a:rPr lang="it-IT" sz="2400" dirty="0"/>
              <a:t> </a:t>
            </a:r>
            <a:r>
              <a:rPr lang="it-IT" sz="2400" u="sng" dirty="0"/>
              <a:t>poiché priva di attributi e relazioni</a:t>
            </a:r>
            <a:r>
              <a:rPr lang="it-IT" sz="2400" dirty="0"/>
              <a:t>, la includiamo nell’entità Playlist.</a:t>
            </a:r>
          </a:p>
        </p:txBody>
      </p:sp>
      <p:cxnSp>
        <p:nvCxnSpPr>
          <p:cNvPr id="6" name="Connettore diritto 5">
            <a:extLst>
              <a:ext uri="{FF2B5EF4-FFF2-40B4-BE49-F238E27FC236}">
                <a16:creationId xmlns:a16="http://schemas.microsoft.com/office/drawing/2014/main" id="{929903A1-10E1-4D8C-90B7-D89BBEBFB3A2}"/>
              </a:ext>
            </a:extLst>
          </p:cNvPr>
          <p:cNvCxnSpPr>
            <a:cxnSpLocks/>
            <a:stCxn id="13" idx="3"/>
          </p:cNvCxnSpPr>
          <p:nvPr/>
        </p:nvCxnSpPr>
        <p:spPr>
          <a:xfrm flipV="1">
            <a:off x="3432700" y="2618914"/>
            <a:ext cx="1343486" cy="6652"/>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0" name="Connettore diritto 9">
            <a:extLst>
              <a:ext uri="{FF2B5EF4-FFF2-40B4-BE49-F238E27FC236}">
                <a16:creationId xmlns:a16="http://schemas.microsoft.com/office/drawing/2014/main" id="{75C6DF83-0803-4549-BC52-0572F6C0DDD3}"/>
              </a:ext>
            </a:extLst>
          </p:cNvPr>
          <p:cNvCxnSpPr>
            <a:cxnSpLocks/>
          </p:cNvCxnSpPr>
          <p:nvPr/>
        </p:nvCxnSpPr>
        <p:spPr>
          <a:xfrm>
            <a:off x="6116714" y="2614473"/>
            <a:ext cx="1189608" cy="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sp>
        <p:nvSpPr>
          <p:cNvPr id="11" name="Rettangolo 10">
            <a:extLst>
              <a:ext uri="{FF2B5EF4-FFF2-40B4-BE49-F238E27FC236}">
                <a16:creationId xmlns:a16="http://schemas.microsoft.com/office/drawing/2014/main" id="{DB6922D8-5F5B-4A5C-AE59-D659ECFA4702}"/>
              </a:ext>
            </a:extLst>
          </p:cNvPr>
          <p:cNvSpPr/>
          <p:nvPr/>
        </p:nvSpPr>
        <p:spPr>
          <a:xfrm>
            <a:off x="7306322" y="1914787"/>
            <a:ext cx="2956264" cy="143707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2" name="Rombo 11">
            <a:extLst>
              <a:ext uri="{FF2B5EF4-FFF2-40B4-BE49-F238E27FC236}">
                <a16:creationId xmlns:a16="http://schemas.microsoft.com/office/drawing/2014/main" id="{A02FE2AE-1D5B-48C9-8077-BFF0ACFAC77E}"/>
              </a:ext>
            </a:extLst>
          </p:cNvPr>
          <p:cNvSpPr/>
          <p:nvPr/>
        </p:nvSpPr>
        <p:spPr>
          <a:xfrm>
            <a:off x="4308630" y="1753336"/>
            <a:ext cx="1979720" cy="1722267"/>
          </a:xfrm>
          <a:prstGeom prst="diamond">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it-IT"/>
          </a:p>
        </p:txBody>
      </p:sp>
      <p:sp>
        <p:nvSpPr>
          <p:cNvPr id="7" name="Rombo 6">
            <a:extLst>
              <a:ext uri="{FF2B5EF4-FFF2-40B4-BE49-F238E27FC236}">
                <a16:creationId xmlns:a16="http://schemas.microsoft.com/office/drawing/2014/main" id="{27AF95CF-F4A4-4253-A6AC-CD5129AA2FBD}"/>
              </a:ext>
            </a:extLst>
          </p:cNvPr>
          <p:cNvSpPr/>
          <p:nvPr/>
        </p:nvSpPr>
        <p:spPr>
          <a:xfrm>
            <a:off x="4500980" y="1988599"/>
            <a:ext cx="1595020" cy="1251742"/>
          </a:xfrm>
          <a:prstGeom prst="diamond">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it-IT" sz="4000" b="1" dirty="0"/>
              <a:t>E’</a:t>
            </a:r>
            <a:endParaRPr lang="it-IT" dirty="0"/>
          </a:p>
        </p:txBody>
      </p:sp>
      <p:sp>
        <p:nvSpPr>
          <p:cNvPr id="13" name="Rettangolo 12">
            <a:extLst>
              <a:ext uri="{FF2B5EF4-FFF2-40B4-BE49-F238E27FC236}">
                <a16:creationId xmlns:a16="http://schemas.microsoft.com/office/drawing/2014/main" id="{A2C7B7E2-933E-4678-AA26-C38A97042693}"/>
              </a:ext>
            </a:extLst>
          </p:cNvPr>
          <p:cNvSpPr/>
          <p:nvPr/>
        </p:nvSpPr>
        <p:spPr>
          <a:xfrm>
            <a:off x="550416" y="1988598"/>
            <a:ext cx="2882284" cy="12739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it-IT" sz="4400" b="1" dirty="0"/>
              <a:t>Playlist</a:t>
            </a:r>
          </a:p>
        </p:txBody>
      </p:sp>
      <p:sp>
        <p:nvSpPr>
          <p:cNvPr id="14" name="Rettangolo 13">
            <a:extLst>
              <a:ext uri="{FF2B5EF4-FFF2-40B4-BE49-F238E27FC236}">
                <a16:creationId xmlns:a16="http://schemas.microsoft.com/office/drawing/2014/main" id="{0661DF58-9F75-4D51-A988-518CAC2BC5F2}"/>
              </a:ext>
            </a:extLst>
          </p:cNvPr>
          <p:cNvSpPr/>
          <p:nvPr/>
        </p:nvSpPr>
        <p:spPr>
          <a:xfrm>
            <a:off x="7507550" y="2068491"/>
            <a:ext cx="2583402" cy="109195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it-IT" sz="4400" b="1" dirty="0"/>
              <a:t>Pubblica</a:t>
            </a:r>
          </a:p>
        </p:txBody>
      </p:sp>
      <p:sp>
        <p:nvSpPr>
          <p:cNvPr id="15" name="CasellaDiTesto 14">
            <a:extLst>
              <a:ext uri="{FF2B5EF4-FFF2-40B4-BE49-F238E27FC236}">
                <a16:creationId xmlns:a16="http://schemas.microsoft.com/office/drawing/2014/main" id="{31B34368-21C2-4937-BDFC-5CAABBAA15D8}"/>
              </a:ext>
            </a:extLst>
          </p:cNvPr>
          <p:cNvSpPr txBox="1"/>
          <p:nvPr/>
        </p:nvSpPr>
        <p:spPr>
          <a:xfrm>
            <a:off x="6323838" y="2068491"/>
            <a:ext cx="665824" cy="369332"/>
          </a:xfrm>
          <a:prstGeom prst="rect">
            <a:avLst/>
          </a:prstGeom>
          <a:noFill/>
        </p:spPr>
        <p:txBody>
          <a:bodyPr wrap="square" rtlCol="0">
            <a:spAutoFit/>
          </a:bodyPr>
          <a:lstStyle/>
          <a:p>
            <a:r>
              <a:rPr lang="it-IT" dirty="0">
                <a:solidFill>
                  <a:srgbClr val="0070C0"/>
                </a:solidFill>
              </a:rPr>
              <a:t>(1,1)</a:t>
            </a:r>
          </a:p>
        </p:txBody>
      </p:sp>
      <p:sp>
        <p:nvSpPr>
          <p:cNvPr id="16" name="CasellaDiTesto 15">
            <a:extLst>
              <a:ext uri="{FF2B5EF4-FFF2-40B4-BE49-F238E27FC236}">
                <a16:creationId xmlns:a16="http://schemas.microsoft.com/office/drawing/2014/main" id="{6674D665-D2FB-4342-B050-4BF3F46033A1}"/>
              </a:ext>
            </a:extLst>
          </p:cNvPr>
          <p:cNvSpPr txBox="1"/>
          <p:nvPr/>
        </p:nvSpPr>
        <p:spPr>
          <a:xfrm>
            <a:off x="3608774" y="2103380"/>
            <a:ext cx="665824" cy="369332"/>
          </a:xfrm>
          <a:prstGeom prst="rect">
            <a:avLst/>
          </a:prstGeom>
          <a:noFill/>
        </p:spPr>
        <p:txBody>
          <a:bodyPr wrap="square" rtlCol="0">
            <a:spAutoFit/>
          </a:bodyPr>
          <a:lstStyle/>
          <a:p>
            <a:r>
              <a:rPr lang="it-IT" dirty="0">
                <a:solidFill>
                  <a:srgbClr val="0070C0"/>
                </a:solidFill>
              </a:rPr>
              <a:t>(0,1)</a:t>
            </a:r>
          </a:p>
        </p:txBody>
      </p:sp>
      <p:cxnSp>
        <p:nvCxnSpPr>
          <p:cNvPr id="18" name="Connettore diritto 17">
            <a:extLst>
              <a:ext uri="{FF2B5EF4-FFF2-40B4-BE49-F238E27FC236}">
                <a16:creationId xmlns:a16="http://schemas.microsoft.com/office/drawing/2014/main" id="{87A2E085-DA8B-4B28-9908-5E1AC62979DE}"/>
              </a:ext>
            </a:extLst>
          </p:cNvPr>
          <p:cNvCxnSpPr>
            <a:cxnSpLocks/>
          </p:cNvCxnSpPr>
          <p:nvPr/>
        </p:nvCxnSpPr>
        <p:spPr>
          <a:xfrm>
            <a:off x="9365942" y="3407323"/>
            <a:ext cx="656947" cy="418953"/>
          </a:xfrm>
          <a:prstGeom prst="line">
            <a:avLst/>
          </a:prstGeom>
        </p:spPr>
        <p:style>
          <a:lnRef idx="1">
            <a:schemeClr val="dk1"/>
          </a:lnRef>
          <a:fillRef idx="0">
            <a:schemeClr val="dk1"/>
          </a:fillRef>
          <a:effectRef idx="0">
            <a:schemeClr val="dk1"/>
          </a:effectRef>
          <a:fontRef idx="minor">
            <a:schemeClr val="tx1"/>
          </a:fontRef>
        </p:style>
      </p:cxnSp>
      <p:sp>
        <p:nvSpPr>
          <p:cNvPr id="19" name="Ovale 18">
            <a:extLst>
              <a:ext uri="{FF2B5EF4-FFF2-40B4-BE49-F238E27FC236}">
                <a16:creationId xmlns:a16="http://schemas.microsoft.com/office/drawing/2014/main" id="{958710FD-E30C-4613-A814-A9EDD044F1C6}"/>
              </a:ext>
            </a:extLst>
          </p:cNvPr>
          <p:cNvSpPr/>
          <p:nvPr/>
        </p:nvSpPr>
        <p:spPr>
          <a:xfrm>
            <a:off x="10022889" y="3407323"/>
            <a:ext cx="2041864" cy="91833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it-IT" sz="2400" b="1" dirty="0"/>
              <a:t>#follower</a:t>
            </a:r>
          </a:p>
        </p:txBody>
      </p:sp>
      <p:cxnSp>
        <p:nvCxnSpPr>
          <p:cNvPr id="20" name="Connettore diritto 19">
            <a:extLst>
              <a:ext uri="{FF2B5EF4-FFF2-40B4-BE49-F238E27FC236}">
                <a16:creationId xmlns:a16="http://schemas.microsoft.com/office/drawing/2014/main" id="{4DCEB831-2CCF-45FE-BBCF-4B01F9136598}"/>
              </a:ext>
            </a:extLst>
          </p:cNvPr>
          <p:cNvCxnSpPr>
            <a:cxnSpLocks/>
          </p:cNvCxnSpPr>
          <p:nvPr/>
        </p:nvCxnSpPr>
        <p:spPr>
          <a:xfrm flipH="1">
            <a:off x="550416" y="3266973"/>
            <a:ext cx="498630" cy="745734"/>
          </a:xfrm>
          <a:prstGeom prst="line">
            <a:avLst/>
          </a:prstGeom>
        </p:spPr>
        <p:style>
          <a:lnRef idx="1">
            <a:schemeClr val="dk1"/>
          </a:lnRef>
          <a:fillRef idx="0">
            <a:schemeClr val="dk1"/>
          </a:fillRef>
          <a:effectRef idx="0">
            <a:schemeClr val="dk1"/>
          </a:effectRef>
          <a:fontRef idx="minor">
            <a:schemeClr val="tx1"/>
          </a:fontRef>
        </p:style>
      </p:cxnSp>
      <p:cxnSp>
        <p:nvCxnSpPr>
          <p:cNvPr id="21" name="Connettore diritto 20">
            <a:extLst>
              <a:ext uri="{FF2B5EF4-FFF2-40B4-BE49-F238E27FC236}">
                <a16:creationId xmlns:a16="http://schemas.microsoft.com/office/drawing/2014/main" id="{2C94C587-6F77-42C2-B8DD-8C7CDD9E7461}"/>
              </a:ext>
            </a:extLst>
          </p:cNvPr>
          <p:cNvCxnSpPr>
            <a:cxnSpLocks/>
          </p:cNvCxnSpPr>
          <p:nvPr/>
        </p:nvCxnSpPr>
        <p:spPr>
          <a:xfrm>
            <a:off x="2118803" y="3266973"/>
            <a:ext cx="0" cy="870021"/>
          </a:xfrm>
          <a:prstGeom prst="line">
            <a:avLst/>
          </a:prstGeom>
        </p:spPr>
        <p:style>
          <a:lnRef idx="1">
            <a:schemeClr val="dk1"/>
          </a:lnRef>
          <a:fillRef idx="0">
            <a:schemeClr val="dk1"/>
          </a:fillRef>
          <a:effectRef idx="0">
            <a:schemeClr val="dk1"/>
          </a:effectRef>
          <a:fontRef idx="minor">
            <a:schemeClr val="tx1"/>
          </a:fontRef>
        </p:style>
      </p:cxnSp>
      <p:cxnSp>
        <p:nvCxnSpPr>
          <p:cNvPr id="22" name="Connettore diritto 21">
            <a:extLst>
              <a:ext uri="{FF2B5EF4-FFF2-40B4-BE49-F238E27FC236}">
                <a16:creationId xmlns:a16="http://schemas.microsoft.com/office/drawing/2014/main" id="{6BF1EDC5-70E0-40F0-B272-50C01706E570}"/>
              </a:ext>
            </a:extLst>
          </p:cNvPr>
          <p:cNvCxnSpPr/>
          <p:nvPr/>
        </p:nvCxnSpPr>
        <p:spPr>
          <a:xfrm>
            <a:off x="3302494" y="3280290"/>
            <a:ext cx="772357" cy="585935"/>
          </a:xfrm>
          <a:prstGeom prst="line">
            <a:avLst/>
          </a:prstGeom>
        </p:spPr>
        <p:style>
          <a:lnRef idx="1">
            <a:schemeClr val="dk1"/>
          </a:lnRef>
          <a:fillRef idx="0">
            <a:schemeClr val="dk1"/>
          </a:fillRef>
          <a:effectRef idx="0">
            <a:schemeClr val="dk1"/>
          </a:effectRef>
          <a:fontRef idx="minor">
            <a:schemeClr val="tx1"/>
          </a:fontRef>
        </p:style>
      </p:cxnSp>
      <p:sp>
        <p:nvSpPr>
          <p:cNvPr id="25" name="Ovale 24">
            <a:extLst>
              <a:ext uri="{FF2B5EF4-FFF2-40B4-BE49-F238E27FC236}">
                <a16:creationId xmlns:a16="http://schemas.microsoft.com/office/drawing/2014/main" id="{E27BCF78-A360-40B7-B0D5-965D7EEF0201}"/>
              </a:ext>
            </a:extLst>
          </p:cNvPr>
          <p:cNvSpPr/>
          <p:nvPr/>
        </p:nvSpPr>
        <p:spPr>
          <a:xfrm>
            <a:off x="3320247" y="3435643"/>
            <a:ext cx="1476652" cy="63422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it-IT" sz="2400" b="1" dirty="0"/>
              <a:t>Nome</a:t>
            </a:r>
          </a:p>
        </p:txBody>
      </p:sp>
      <p:sp>
        <p:nvSpPr>
          <p:cNvPr id="26" name="Ovale 25">
            <a:extLst>
              <a:ext uri="{FF2B5EF4-FFF2-40B4-BE49-F238E27FC236}">
                <a16:creationId xmlns:a16="http://schemas.microsoft.com/office/drawing/2014/main" id="{EA2B24EA-3744-4606-BBA7-31031B5FF59B}"/>
              </a:ext>
            </a:extLst>
          </p:cNvPr>
          <p:cNvSpPr/>
          <p:nvPr/>
        </p:nvSpPr>
        <p:spPr>
          <a:xfrm>
            <a:off x="1686757" y="3573257"/>
            <a:ext cx="1476652" cy="73686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it-IT" sz="1600" b="1" dirty="0"/>
              <a:t>Radio della Playlist</a:t>
            </a:r>
          </a:p>
        </p:txBody>
      </p:sp>
      <p:sp>
        <p:nvSpPr>
          <p:cNvPr id="27" name="Bolla: nuvola 26">
            <a:extLst>
              <a:ext uri="{FF2B5EF4-FFF2-40B4-BE49-F238E27FC236}">
                <a16:creationId xmlns:a16="http://schemas.microsoft.com/office/drawing/2014/main" id="{4CC46213-9CDD-40B1-9C6D-66A569B83350}"/>
              </a:ext>
            </a:extLst>
          </p:cNvPr>
          <p:cNvSpPr/>
          <p:nvPr/>
        </p:nvSpPr>
        <p:spPr>
          <a:xfrm>
            <a:off x="-7398" y="3642068"/>
            <a:ext cx="1454458" cy="870021"/>
          </a:xfrm>
          <a:prstGeom prst="cloud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it-IT" sz="2000" b="1" dirty="0"/>
              <a:t>#brani</a:t>
            </a:r>
          </a:p>
        </p:txBody>
      </p:sp>
      <p:sp>
        <p:nvSpPr>
          <p:cNvPr id="28" name="CasellaDiTesto 27">
            <a:extLst>
              <a:ext uri="{FF2B5EF4-FFF2-40B4-BE49-F238E27FC236}">
                <a16:creationId xmlns:a16="http://schemas.microsoft.com/office/drawing/2014/main" id="{36F7B65E-3C5D-45BD-82F0-1FE5952D862B}"/>
              </a:ext>
            </a:extLst>
          </p:cNvPr>
          <p:cNvSpPr txBox="1"/>
          <p:nvPr/>
        </p:nvSpPr>
        <p:spPr>
          <a:xfrm>
            <a:off x="767178" y="5081246"/>
            <a:ext cx="9969623" cy="1200329"/>
          </a:xfrm>
          <a:prstGeom prst="rect">
            <a:avLst/>
          </a:prstGeom>
          <a:noFill/>
        </p:spPr>
        <p:txBody>
          <a:bodyPr wrap="square" rtlCol="0">
            <a:spAutoFit/>
          </a:bodyPr>
          <a:lstStyle/>
          <a:p>
            <a:r>
              <a:rPr lang="it-IT" sz="2400" dirty="0"/>
              <a:t>L’entità </a:t>
            </a:r>
            <a:r>
              <a:rPr lang="it-IT" sz="2400" b="1" u="sng" dirty="0"/>
              <a:t>Pubblica</a:t>
            </a:r>
            <a:r>
              <a:rPr lang="it-IT" sz="2400" dirty="0"/>
              <a:t> diventa </a:t>
            </a:r>
            <a:r>
              <a:rPr lang="it-IT" sz="2400" b="1" dirty="0"/>
              <a:t>un’entità debole</a:t>
            </a:r>
            <a:r>
              <a:rPr lang="it-IT" sz="2400" dirty="0"/>
              <a:t>.</a:t>
            </a:r>
          </a:p>
          <a:p>
            <a:r>
              <a:rPr lang="it-IT" sz="2400" dirty="0"/>
              <a:t>La relazione tra </a:t>
            </a:r>
            <a:r>
              <a:rPr lang="it-IT" sz="2400" b="1" u="sng" dirty="0"/>
              <a:t>Playlist </a:t>
            </a:r>
            <a:r>
              <a:rPr lang="it-IT" sz="2400" dirty="0"/>
              <a:t>e </a:t>
            </a:r>
            <a:r>
              <a:rPr lang="it-IT" sz="2400" b="1" u="sng" dirty="0"/>
              <a:t>Pubblica</a:t>
            </a:r>
            <a:r>
              <a:rPr lang="it-IT" sz="2400" dirty="0"/>
              <a:t> è </a:t>
            </a:r>
            <a:r>
              <a:rPr lang="it-IT" sz="2400" dirty="0">
                <a:solidFill>
                  <a:srgbClr val="FF0000"/>
                </a:solidFill>
              </a:rPr>
              <a:t>ESSERE</a:t>
            </a:r>
            <a:r>
              <a:rPr lang="it-IT" sz="2400" dirty="0"/>
              <a:t>, una playlist può essere o non essere pubblica e almeno una playlist pubblica deve esistere.</a:t>
            </a:r>
          </a:p>
        </p:txBody>
      </p:sp>
      <p:cxnSp>
        <p:nvCxnSpPr>
          <p:cNvPr id="4" name="Connettore diritto 3">
            <a:extLst>
              <a:ext uri="{FF2B5EF4-FFF2-40B4-BE49-F238E27FC236}">
                <a16:creationId xmlns:a16="http://schemas.microsoft.com/office/drawing/2014/main" id="{A77DBDDD-969C-4ED6-83DF-CDC5B8B6EBAF}"/>
              </a:ext>
            </a:extLst>
          </p:cNvPr>
          <p:cNvCxnSpPr/>
          <p:nvPr/>
        </p:nvCxnSpPr>
        <p:spPr>
          <a:xfrm>
            <a:off x="1447060" y="3262534"/>
            <a:ext cx="239697" cy="1249555"/>
          </a:xfrm>
          <a:prstGeom prst="line">
            <a:avLst/>
          </a:prstGeom>
        </p:spPr>
        <p:style>
          <a:lnRef idx="1">
            <a:schemeClr val="dk1"/>
          </a:lnRef>
          <a:fillRef idx="0">
            <a:schemeClr val="dk1"/>
          </a:fillRef>
          <a:effectRef idx="0">
            <a:schemeClr val="dk1"/>
          </a:effectRef>
          <a:fontRef idx="minor">
            <a:schemeClr val="tx1"/>
          </a:fontRef>
        </p:style>
      </p:cxnSp>
      <p:sp>
        <p:nvSpPr>
          <p:cNvPr id="23" name="Ovale 22">
            <a:extLst>
              <a:ext uri="{FF2B5EF4-FFF2-40B4-BE49-F238E27FC236}">
                <a16:creationId xmlns:a16="http://schemas.microsoft.com/office/drawing/2014/main" id="{CBAB934B-7034-4AA3-9E18-7E303BB1B9F8}"/>
              </a:ext>
            </a:extLst>
          </p:cNvPr>
          <p:cNvSpPr/>
          <p:nvPr/>
        </p:nvSpPr>
        <p:spPr>
          <a:xfrm>
            <a:off x="948431" y="4318991"/>
            <a:ext cx="1476652" cy="73686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it-IT" sz="1600" b="1" u="sng" dirty="0"/>
              <a:t>Codice Playlist</a:t>
            </a:r>
          </a:p>
        </p:txBody>
      </p:sp>
    </p:spTree>
    <p:extLst>
      <p:ext uri="{BB962C8B-B14F-4D97-AF65-F5344CB8AC3E}">
        <p14:creationId xmlns:p14="http://schemas.microsoft.com/office/powerpoint/2010/main" val="4157626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CCD147-717C-45D1-9839-89FD4755227F}"/>
              </a:ext>
            </a:extLst>
          </p:cNvPr>
          <p:cNvSpPr>
            <a:spLocks noGrp="1"/>
          </p:cNvSpPr>
          <p:nvPr>
            <p:ph type="title"/>
          </p:nvPr>
        </p:nvSpPr>
        <p:spPr>
          <a:xfrm>
            <a:off x="214695" y="-44865"/>
            <a:ext cx="11948160" cy="1325563"/>
          </a:xfrm>
        </p:spPr>
        <p:txBody>
          <a:bodyPr>
            <a:normAutofit fontScale="90000"/>
          </a:bodyPr>
          <a:lstStyle/>
          <a:p>
            <a:pPr algn="ctr"/>
            <a:r>
              <a:rPr lang="it-IT" b="1" u="sng" dirty="0"/>
              <a:t>PARTIZIONAMENTO O ACCORPAMENTO DI CONCETTI</a:t>
            </a:r>
          </a:p>
        </p:txBody>
      </p:sp>
      <p:sp>
        <p:nvSpPr>
          <p:cNvPr id="4" name="CasellaDiTesto 3">
            <a:extLst>
              <a:ext uri="{FF2B5EF4-FFF2-40B4-BE49-F238E27FC236}">
                <a16:creationId xmlns:a16="http://schemas.microsoft.com/office/drawing/2014/main" id="{E9AE6811-752E-410D-A454-A48080759369}"/>
              </a:ext>
            </a:extLst>
          </p:cNvPr>
          <p:cNvSpPr txBox="1"/>
          <p:nvPr/>
        </p:nvSpPr>
        <p:spPr>
          <a:xfrm>
            <a:off x="763926" y="1234422"/>
            <a:ext cx="11879550" cy="1292662"/>
          </a:xfrm>
          <a:prstGeom prst="rect">
            <a:avLst/>
          </a:prstGeom>
          <a:noFill/>
        </p:spPr>
        <p:txBody>
          <a:bodyPr wrap="square" rtlCol="0">
            <a:spAutoFit/>
          </a:bodyPr>
          <a:lstStyle/>
          <a:p>
            <a:r>
              <a:rPr lang="it-IT" dirty="0"/>
              <a:t>L’attributo </a:t>
            </a:r>
            <a:r>
              <a:rPr lang="it-IT" sz="2000" b="1" dirty="0" err="1">
                <a:ln w="13462">
                  <a:solidFill>
                    <a:srgbClr val="FF0000"/>
                  </a:solidFill>
                  <a:prstDash val="solid"/>
                </a:ln>
                <a:solidFill>
                  <a:srgbClr val="FFFF00"/>
                </a:solidFill>
                <a:effectLst>
                  <a:outerShdw dist="38100" dir="2700000" algn="bl" rotWithShape="0">
                    <a:schemeClr val="accent5"/>
                  </a:outerShdw>
                </a:effectLst>
              </a:rPr>
              <a:t>multivalore</a:t>
            </a:r>
            <a:r>
              <a:rPr lang="it-IT" sz="2400" b="1" dirty="0">
                <a:ln>
                  <a:solidFill>
                    <a:srgbClr val="FF0000"/>
                  </a:solidFill>
                </a:ln>
                <a:solidFill>
                  <a:srgbClr val="FFFF00"/>
                </a:solidFill>
              </a:rPr>
              <a:t> </a:t>
            </a:r>
            <a:r>
              <a:rPr lang="it-IT" dirty="0"/>
              <a:t>GENERE MUSICALE dell’entità Artista viene trasformato in una nuova entità. Tale entità ha come attributi: ID GENERE (</a:t>
            </a:r>
            <a:r>
              <a:rPr lang="it-IT" dirty="0" err="1"/>
              <a:t>int</a:t>
            </a:r>
            <a:r>
              <a:rPr lang="it-IT" dirty="0"/>
              <a:t>) che rappresenta la </a:t>
            </a:r>
            <a:r>
              <a:rPr lang="it-IT" dirty="0">
                <a:solidFill>
                  <a:srgbClr val="FF0000"/>
                </a:solidFill>
              </a:rPr>
              <a:t>chiave</a:t>
            </a:r>
            <a:r>
              <a:rPr lang="it-IT" dirty="0"/>
              <a:t> e l’attributo Categoria(</a:t>
            </a:r>
            <a:r>
              <a:rPr lang="it-IT" dirty="0" err="1"/>
              <a:t>string</a:t>
            </a:r>
            <a:r>
              <a:rPr lang="it-IT" dirty="0"/>
              <a:t>).</a:t>
            </a:r>
          </a:p>
          <a:p>
            <a:r>
              <a:rPr lang="it-IT" dirty="0"/>
              <a:t>Le entità </a:t>
            </a:r>
            <a:r>
              <a:rPr lang="it-IT" b="1" u="sng" dirty="0"/>
              <a:t>Artista</a:t>
            </a:r>
            <a:r>
              <a:rPr lang="it-IT" dirty="0"/>
              <a:t> e </a:t>
            </a:r>
            <a:r>
              <a:rPr lang="it-IT" b="1" u="sng" dirty="0"/>
              <a:t>Genere Musicale </a:t>
            </a:r>
            <a:r>
              <a:rPr lang="it-IT" dirty="0"/>
              <a:t>sono legate dalle relazione </a:t>
            </a:r>
            <a:r>
              <a:rPr lang="it-IT" dirty="0">
                <a:solidFill>
                  <a:srgbClr val="FF0000"/>
                </a:solidFill>
              </a:rPr>
              <a:t>SUONARE</a:t>
            </a:r>
            <a:r>
              <a:rPr lang="it-IT" dirty="0"/>
              <a:t>.</a:t>
            </a:r>
          </a:p>
          <a:p>
            <a:r>
              <a:rPr lang="it-IT" dirty="0"/>
              <a:t>Un Artista deve suonare almeno 1 o più generi musicali e ogni genere musicale deve essere suonato da 1 o più artisti.</a:t>
            </a:r>
            <a:endParaRPr lang="it-IT" dirty="0">
              <a:solidFill>
                <a:srgbClr val="FFFF00"/>
              </a:solidFill>
            </a:endParaRPr>
          </a:p>
        </p:txBody>
      </p:sp>
      <p:sp>
        <p:nvSpPr>
          <p:cNvPr id="5" name="Rettangolo 4">
            <a:extLst>
              <a:ext uri="{FF2B5EF4-FFF2-40B4-BE49-F238E27FC236}">
                <a16:creationId xmlns:a16="http://schemas.microsoft.com/office/drawing/2014/main" id="{C46409A6-AAC7-4CA8-938B-F62DF1BC72E9}"/>
              </a:ext>
            </a:extLst>
          </p:cNvPr>
          <p:cNvSpPr/>
          <p:nvPr/>
        </p:nvSpPr>
        <p:spPr>
          <a:xfrm>
            <a:off x="763927" y="3429000"/>
            <a:ext cx="2583402" cy="109195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it-IT" sz="4400" b="1" dirty="0"/>
              <a:t>Artista</a:t>
            </a:r>
          </a:p>
        </p:txBody>
      </p:sp>
      <p:cxnSp>
        <p:nvCxnSpPr>
          <p:cNvPr id="6" name="Connettore diritto 5">
            <a:extLst>
              <a:ext uri="{FF2B5EF4-FFF2-40B4-BE49-F238E27FC236}">
                <a16:creationId xmlns:a16="http://schemas.microsoft.com/office/drawing/2014/main" id="{74CE80A1-3E96-460E-AAF3-B2B989D72421}"/>
              </a:ext>
            </a:extLst>
          </p:cNvPr>
          <p:cNvCxnSpPr/>
          <p:nvPr/>
        </p:nvCxnSpPr>
        <p:spPr>
          <a:xfrm>
            <a:off x="3347329" y="3974976"/>
            <a:ext cx="1171852" cy="4439"/>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sp>
        <p:nvSpPr>
          <p:cNvPr id="7" name="Rombo 6">
            <a:extLst>
              <a:ext uri="{FF2B5EF4-FFF2-40B4-BE49-F238E27FC236}">
                <a16:creationId xmlns:a16="http://schemas.microsoft.com/office/drawing/2014/main" id="{4D851E11-55CC-414B-9FA1-95F36572E95F}"/>
              </a:ext>
            </a:extLst>
          </p:cNvPr>
          <p:cNvSpPr/>
          <p:nvPr/>
        </p:nvSpPr>
        <p:spPr>
          <a:xfrm>
            <a:off x="4519181" y="3113842"/>
            <a:ext cx="1979720" cy="1722267"/>
          </a:xfrm>
          <a:prstGeom prst="diamond">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it-IT" sz="2400" b="1" dirty="0"/>
              <a:t>Suona</a:t>
            </a:r>
          </a:p>
        </p:txBody>
      </p:sp>
      <p:cxnSp>
        <p:nvCxnSpPr>
          <p:cNvPr id="8" name="Connettore diritto 7">
            <a:extLst>
              <a:ext uri="{FF2B5EF4-FFF2-40B4-BE49-F238E27FC236}">
                <a16:creationId xmlns:a16="http://schemas.microsoft.com/office/drawing/2014/main" id="{1BF3E75A-4F66-4468-A363-B54C5C7C7CDA}"/>
              </a:ext>
            </a:extLst>
          </p:cNvPr>
          <p:cNvCxnSpPr>
            <a:cxnSpLocks/>
          </p:cNvCxnSpPr>
          <p:nvPr/>
        </p:nvCxnSpPr>
        <p:spPr>
          <a:xfrm>
            <a:off x="6498901" y="3974976"/>
            <a:ext cx="1189608" cy="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sp>
        <p:nvSpPr>
          <p:cNvPr id="10" name="Rettangolo 9">
            <a:extLst>
              <a:ext uri="{FF2B5EF4-FFF2-40B4-BE49-F238E27FC236}">
                <a16:creationId xmlns:a16="http://schemas.microsoft.com/office/drawing/2014/main" id="{270F5CEC-D6BD-4AEE-89E0-FBEB32B5F87F}"/>
              </a:ext>
            </a:extLst>
          </p:cNvPr>
          <p:cNvSpPr/>
          <p:nvPr/>
        </p:nvSpPr>
        <p:spPr>
          <a:xfrm>
            <a:off x="7688509" y="3428998"/>
            <a:ext cx="2583402" cy="109195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it-IT" sz="4400" b="1" dirty="0"/>
              <a:t>Genere Musicale</a:t>
            </a:r>
          </a:p>
        </p:txBody>
      </p:sp>
      <p:sp>
        <p:nvSpPr>
          <p:cNvPr id="11" name="CasellaDiTesto 10">
            <a:extLst>
              <a:ext uri="{FF2B5EF4-FFF2-40B4-BE49-F238E27FC236}">
                <a16:creationId xmlns:a16="http://schemas.microsoft.com/office/drawing/2014/main" id="{36BF08A7-E434-442C-B75C-3FDAA94E2FCE}"/>
              </a:ext>
            </a:extLst>
          </p:cNvPr>
          <p:cNvSpPr txBox="1"/>
          <p:nvPr/>
        </p:nvSpPr>
        <p:spPr>
          <a:xfrm>
            <a:off x="3717950" y="3455318"/>
            <a:ext cx="665824" cy="369332"/>
          </a:xfrm>
          <a:prstGeom prst="rect">
            <a:avLst/>
          </a:prstGeom>
          <a:noFill/>
        </p:spPr>
        <p:txBody>
          <a:bodyPr wrap="square" rtlCol="0">
            <a:spAutoFit/>
          </a:bodyPr>
          <a:lstStyle/>
          <a:p>
            <a:r>
              <a:rPr lang="it-IT" dirty="0">
                <a:solidFill>
                  <a:srgbClr val="0070C0"/>
                </a:solidFill>
              </a:rPr>
              <a:t>(1,N)</a:t>
            </a:r>
          </a:p>
        </p:txBody>
      </p:sp>
      <p:sp>
        <p:nvSpPr>
          <p:cNvPr id="12" name="CasellaDiTesto 11">
            <a:extLst>
              <a:ext uri="{FF2B5EF4-FFF2-40B4-BE49-F238E27FC236}">
                <a16:creationId xmlns:a16="http://schemas.microsoft.com/office/drawing/2014/main" id="{8D2F35A6-17A1-4126-BF20-60DB2DE3283E}"/>
              </a:ext>
            </a:extLst>
          </p:cNvPr>
          <p:cNvSpPr txBox="1"/>
          <p:nvPr/>
        </p:nvSpPr>
        <p:spPr>
          <a:xfrm>
            <a:off x="6735056" y="3428998"/>
            <a:ext cx="665824" cy="369332"/>
          </a:xfrm>
          <a:prstGeom prst="rect">
            <a:avLst/>
          </a:prstGeom>
          <a:noFill/>
        </p:spPr>
        <p:txBody>
          <a:bodyPr wrap="square" rtlCol="0">
            <a:spAutoFit/>
          </a:bodyPr>
          <a:lstStyle/>
          <a:p>
            <a:r>
              <a:rPr lang="it-IT" dirty="0">
                <a:solidFill>
                  <a:srgbClr val="0070C0"/>
                </a:solidFill>
              </a:rPr>
              <a:t>(1,N)</a:t>
            </a:r>
          </a:p>
        </p:txBody>
      </p:sp>
      <p:cxnSp>
        <p:nvCxnSpPr>
          <p:cNvPr id="14" name="Connettore diritto 13">
            <a:extLst>
              <a:ext uri="{FF2B5EF4-FFF2-40B4-BE49-F238E27FC236}">
                <a16:creationId xmlns:a16="http://schemas.microsoft.com/office/drawing/2014/main" id="{66AE245D-A0CC-4C98-936D-46F43B24F041}"/>
              </a:ext>
            </a:extLst>
          </p:cNvPr>
          <p:cNvCxnSpPr/>
          <p:nvPr/>
        </p:nvCxnSpPr>
        <p:spPr>
          <a:xfrm>
            <a:off x="10104582" y="4520951"/>
            <a:ext cx="609600" cy="586758"/>
          </a:xfrm>
          <a:prstGeom prst="line">
            <a:avLst/>
          </a:prstGeom>
        </p:spPr>
        <p:style>
          <a:lnRef idx="1">
            <a:schemeClr val="dk1"/>
          </a:lnRef>
          <a:fillRef idx="0">
            <a:schemeClr val="dk1"/>
          </a:fillRef>
          <a:effectRef idx="0">
            <a:schemeClr val="dk1"/>
          </a:effectRef>
          <a:fontRef idx="minor">
            <a:schemeClr val="tx1"/>
          </a:fontRef>
        </p:style>
      </p:cxnSp>
      <p:cxnSp>
        <p:nvCxnSpPr>
          <p:cNvPr id="15" name="Connettore diritto 14">
            <a:extLst>
              <a:ext uri="{FF2B5EF4-FFF2-40B4-BE49-F238E27FC236}">
                <a16:creationId xmlns:a16="http://schemas.microsoft.com/office/drawing/2014/main" id="{DCB1CF17-3C58-4D1B-B67D-2067D7D25F9F}"/>
              </a:ext>
            </a:extLst>
          </p:cNvPr>
          <p:cNvCxnSpPr>
            <a:cxnSpLocks/>
          </p:cNvCxnSpPr>
          <p:nvPr/>
        </p:nvCxnSpPr>
        <p:spPr>
          <a:xfrm flipH="1">
            <a:off x="9088582" y="4542730"/>
            <a:ext cx="87745" cy="768179"/>
          </a:xfrm>
          <a:prstGeom prst="line">
            <a:avLst/>
          </a:prstGeom>
        </p:spPr>
        <p:style>
          <a:lnRef idx="1">
            <a:schemeClr val="dk1"/>
          </a:lnRef>
          <a:fillRef idx="0">
            <a:schemeClr val="dk1"/>
          </a:fillRef>
          <a:effectRef idx="0">
            <a:schemeClr val="dk1"/>
          </a:effectRef>
          <a:fontRef idx="minor">
            <a:schemeClr val="tx1"/>
          </a:fontRef>
        </p:style>
      </p:cxnSp>
      <p:sp>
        <p:nvSpPr>
          <p:cNvPr id="17" name="Ovale 16">
            <a:extLst>
              <a:ext uri="{FF2B5EF4-FFF2-40B4-BE49-F238E27FC236}">
                <a16:creationId xmlns:a16="http://schemas.microsoft.com/office/drawing/2014/main" id="{B588C747-B0EE-4D9F-8AFD-385C480EC268}"/>
              </a:ext>
            </a:extLst>
          </p:cNvPr>
          <p:cNvSpPr/>
          <p:nvPr/>
        </p:nvSpPr>
        <p:spPr>
          <a:xfrm>
            <a:off x="10271910" y="4814330"/>
            <a:ext cx="1676249" cy="73890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it-IT" sz="2000" b="1" u="sng" dirty="0"/>
              <a:t>ID  GENERE</a:t>
            </a:r>
          </a:p>
        </p:txBody>
      </p:sp>
      <p:sp>
        <p:nvSpPr>
          <p:cNvPr id="18" name="Ovale 17">
            <a:extLst>
              <a:ext uri="{FF2B5EF4-FFF2-40B4-BE49-F238E27FC236}">
                <a16:creationId xmlns:a16="http://schemas.microsoft.com/office/drawing/2014/main" id="{C354B1A5-A452-4FD8-BBDF-0996A2F64176}"/>
              </a:ext>
            </a:extLst>
          </p:cNvPr>
          <p:cNvSpPr/>
          <p:nvPr/>
        </p:nvSpPr>
        <p:spPr>
          <a:xfrm>
            <a:off x="8230830" y="4926819"/>
            <a:ext cx="1890994" cy="73890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it-IT" sz="2000" b="1" dirty="0"/>
              <a:t>Categoria</a:t>
            </a:r>
          </a:p>
        </p:txBody>
      </p:sp>
      <p:cxnSp>
        <p:nvCxnSpPr>
          <p:cNvPr id="19" name="Connettore diritto 18">
            <a:extLst>
              <a:ext uri="{FF2B5EF4-FFF2-40B4-BE49-F238E27FC236}">
                <a16:creationId xmlns:a16="http://schemas.microsoft.com/office/drawing/2014/main" id="{5FF5F92F-06CC-4E6C-A905-7E7611E28505}"/>
              </a:ext>
            </a:extLst>
          </p:cNvPr>
          <p:cNvCxnSpPr>
            <a:cxnSpLocks/>
          </p:cNvCxnSpPr>
          <p:nvPr/>
        </p:nvCxnSpPr>
        <p:spPr>
          <a:xfrm>
            <a:off x="3333338" y="4250571"/>
            <a:ext cx="521094" cy="753544"/>
          </a:xfrm>
          <a:prstGeom prst="line">
            <a:avLst/>
          </a:prstGeom>
        </p:spPr>
        <p:style>
          <a:lnRef idx="1">
            <a:schemeClr val="dk1"/>
          </a:lnRef>
          <a:fillRef idx="0">
            <a:schemeClr val="dk1"/>
          </a:fillRef>
          <a:effectRef idx="0">
            <a:schemeClr val="dk1"/>
          </a:effectRef>
          <a:fontRef idx="minor">
            <a:schemeClr val="tx1"/>
          </a:fontRef>
        </p:style>
      </p:cxnSp>
      <p:cxnSp>
        <p:nvCxnSpPr>
          <p:cNvPr id="21" name="Connettore diritto 20">
            <a:extLst>
              <a:ext uri="{FF2B5EF4-FFF2-40B4-BE49-F238E27FC236}">
                <a16:creationId xmlns:a16="http://schemas.microsoft.com/office/drawing/2014/main" id="{EC3F72FB-8484-44FF-B9A6-4A9C50ABC9CC}"/>
              </a:ext>
            </a:extLst>
          </p:cNvPr>
          <p:cNvCxnSpPr>
            <a:cxnSpLocks/>
          </p:cNvCxnSpPr>
          <p:nvPr/>
        </p:nvCxnSpPr>
        <p:spPr>
          <a:xfrm>
            <a:off x="2514421" y="4557365"/>
            <a:ext cx="693351" cy="893501"/>
          </a:xfrm>
          <a:prstGeom prst="line">
            <a:avLst/>
          </a:prstGeom>
        </p:spPr>
        <p:style>
          <a:lnRef idx="1">
            <a:schemeClr val="dk1"/>
          </a:lnRef>
          <a:fillRef idx="0">
            <a:schemeClr val="dk1"/>
          </a:fillRef>
          <a:effectRef idx="0">
            <a:schemeClr val="dk1"/>
          </a:effectRef>
          <a:fontRef idx="minor">
            <a:schemeClr val="tx1"/>
          </a:fontRef>
        </p:style>
      </p:cxnSp>
      <p:sp>
        <p:nvSpPr>
          <p:cNvPr id="23" name="Ovale 22">
            <a:extLst>
              <a:ext uri="{FF2B5EF4-FFF2-40B4-BE49-F238E27FC236}">
                <a16:creationId xmlns:a16="http://schemas.microsoft.com/office/drawing/2014/main" id="{C616D1F8-3871-4725-AD86-BCE5EB0FE7EC}"/>
              </a:ext>
            </a:extLst>
          </p:cNvPr>
          <p:cNvSpPr/>
          <p:nvPr/>
        </p:nvSpPr>
        <p:spPr>
          <a:xfrm>
            <a:off x="2839854" y="4531648"/>
            <a:ext cx="2497951" cy="55186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it-IT" sz="2000" b="1" dirty="0"/>
              <a:t>Collaborazioni</a:t>
            </a:r>
          </a:p>
        </p:txBody>
      </p:sp>
      <p:sp>
        <p:nvSpPr>
          <p:cNvPr id="25" name="Ovale 24">
            <a:extLst>
              <a:ext uri="{FF2B5EF4-FFF2-40B4-BE49-F238E27FC236}">
                <a16:creationId xmlns:a16="http://schemas.microsoft.com/office/drawing/2014/main" id="{CAA40EDE-D431-4716-817A-637085326F51}"/>
              </a:ext>
            </a:extLst>
          </p:cNvPr>
          <p:cNvSpPr/>
          <p:nvPr/>
        </p:nvSpPr>
        <p:spPr>
          <a:xfrm>
            <a:off x="2798751" y="5162900"/>
            <a:ext cx="1979720" cy="54223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it-IT" sz="2000" b="1" u="sng" dirty="0"/>
              <a:t>Nome Artista</a:t>
            </a:r>
          </a:p>
        </p:txBody>
      </p:sp>
      <p:sp>
        <p:nvSpPr>
          <p:cNvPr id="26" name="Ovale 25">
            <a:extLst>
              <a:ext uri="{FF2B5EF4-FFF2-40B4-BE49-F238E27FC236}">
                <a16:creationId xmlns:a16="http://schemas.microsoft.com/office/drawing/2014/main" id="{F377F84D-199F-4C4A-90F8-99A72E0023EA}"/>
              </a:ext>
            </a:extLst>
          </p:cNvPr>
          <p:cNvSpPr/>
          <p:nvPr/>
        </p:nvSpPr>
        <p:spPr>
          <a:xfrm>
            <a:off x="2634294" y="5785283"/>
            <a:ext cx="2129269" cy="54223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it-IT" sz="2000" b="1" dirty="0"/>
              <a:t>Descrizione</a:t>
            </a:r>
          </a:p>
        </p:txBody>
      </p:sp>
      <p:sp>
        <p:nvSpPr>
          <p:cNvPr id="27" name="Ovale 26">
            <a:extLst>
              <a:ext uri="{FF2B5EF4-FFF2-40B4-BE49-F238E27FC236}">
                <a16:creationId xmlns:a16="http://schemas.microsoft.com/office/drawing/2014/main" id="{F3740FF3-8AE8-4954-9353-E52F81D2B574}"/>
              </a:ext>
            </a:extLst>
          </p:cNvPr>
          <p:cNvSpPr/>
          <p:nvPr/>
        </p:nvSpPr>
        <p:spPr>
          <a:xfrm>
            <a:off x="68609" y="4719308"/>
            <a:ext cx="1390635" cy="56961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it-IT" sz="2000" b="1" dirty="0"/>
              <a:t>Offerte</a:t>
            </a:r>
          </a:p>
        </p:txBody>
      </p:sp>
      <p:sp>
        <p:nvSpPr>
          <p:cNvPr id="28" name="Ovale 27">
            <a:extLst>
              <a:ext uri="{FF2B5EF4-FFF2-40B4-BE49-F238E27FC236}">
                <a16:creationId xmlns:a16="http://schemas.microsoft.com/office/drawing/2014/main" id="{A2356FB1-EC45-48D8-B04B-BFFF9C3A01D2}"/>
              </a:ext>
            </a:extLst>
          </p:cNvPr>
          <p:cNvSpPr/>
          <p:nvPr/>
        </p:nvSpPr>
        <p:spPr>
          <a:xfrm>
            <a:off x="0" y="5380783"/>
            <a:ext cx="1960776" cy="54223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it-IT" sz="2000" b="1" dirty="0"/>
              <a:t>#ascolatori</a:t>
            </a:r>
          </a:p>
        </p:txBody>
      </p:sp>
      <p:cxnSp>
        <p:nvCxnSpPr>
          <p:cNvPr id="31" name="Connettore diritto 30">
            <a:extLst>
              <a:ext uri="{FF2B5EF4-FFF2-40B4-BE49-F238E27FC236}">
                <a16:creationId xmlns:a16="http://schemas.microsoft.com/office/drawing/2014/main" id="{9A4ED240-9C10-4E87-A86B-B9E873FCD2B2}"/>
              </a:ext>
            </a:extLst>
          </p:cNvPr>
          <p:cNvCxnSpPr>
            <a:cxnSpLocks/>
          </p:cNvCxnSpPr>
          <p:nvPr/>
        </p:nvCxnSpPr>
        <p:spPr>
          <a:xfrm>
            <a:off x="2216318" y="4542730"/>
            <a:ext cx="582433" cy="1380288"/>
          </a:xfrm>
          <a:prstGeom prst="line">
            <a:avLst/>
          </a:prstGeom>
        </p:spPr>
        <p:style>
          <a:lnRef idx="1">
            <a:schemeClr val="dk1"/>
          </a:lnRef>
          <a:fillRef idx="0">
            <a:schemeClr val="dk1"/>
          </a:fillRef>
          <a:effectRef idx="0">
            <a:schemeClr val="dk1"/>
          </a:effectRef>
          <a:fontRef idx="minor">
            <a:schemeClr val="tx1"/>
          </a:fontRef>
        </p:style>
      </p:cxnSp>
      <p:cxnSp>
        <p:nvCxnSpPr>
          <p:cNvPr id="35" name="Connettore diritto 34">
            <a:extLst>
              <a:ext uri="{FF2B5EF4-FFF2-40B4-BE49-F238E27FC236}">
                <a16:creationId xmlns:a16="http://schemas.microsoft.com/office/drawing/2014/main" id="{7A21E441-4898-4C2F-A232-FBDFB23EFF15}"/>
              </a:ext>
            </a:extLst>
          </p:cNvPr>
          <p:cNvCxnSpPr>
            <a:cxnSpLocks/>
            <a:endCxn id="28" idx="7"/>
          </p:cNvCxnSpPr>
          <p:nvPr/>
        </p:nvCxnSpPr>
        <p:spPr>
          <a:xfrm flipH="1">
            <a:off x="1673627" y="4533227"/>
            <a:ext cx="58498" cy="926964"/>
          </a:xfrm>
          <a:prstGeom prst="line">
            <a:avLst/>
          </a:prstGeom>
        </p:spPr>
        <p:style>
          <a:lnRef idx="1">
            <a:schemeClr val="dk1"/>
          </a:lnRef>
          <a:fillRef idx="0">
            <a:schemeClr val="dk1"/>
          </a:fillRef>
          <a:effectRef idx="0">
            <a:schemeClr val="dk1"/>
          </a:effectRef>
          <a:fontRef idx="minor">
            <a:schemeClr val="tx1"/>
          </a:fontRef>
        </p:style>
      </p:cxnSp>
      <p:cxnSp>
        <p:nvCxnSpPr>
          <p:cNvPr id="37" name="Connettore diritto 36">
            <a:extLst>
              <a:ext uri="{FF2B5EF4-FFF2-40B4-BE49-F238E27FC236}">
                <a16:creationId xmlns:a16="http://schemas.microsoft.com/office/drawing/2014/main" id="{4D84D1B9-1C93-4679-AEA8-F1AC8491DC7E}"/>
              </a:ext>
            </a:extLst>
          </p:cNvPr>
          <p:cNvCxnSpPr>
            <a:cxnSpLocks/>
          </p:cNvCxnSpPr>
          <p:nvPr/>
        </p:nvCxnSpPr>
        <p:spPr>
          <a:xfrm flipH="1">
            <a:off x="1098600" y="4533227"/>
            <a:ext cx="221748" cy="18608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137891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olo 1">
            <a:extLst>
              <a:ext uri="{FF2B5EF4-FFF2-40B4-BE49-F238E27FC236}">
                <a16:creationId xmlns:a16="http://schemas.microsoft.com/office/drawing/2014/main" id="{29CB1A34-3769-433D-9E37-896F470596CC}"/>
              </a:ext>
            </a:extLst>
          </p:cNvPr>
          <p:cNvSpPr>
            <a:spLocks noGrp="1"/>
          </p:cNvSpPr>
          <p:nvPr>
            <p:ph type="title"/>
          </p:nvPr>
        </p:nvSpPr>
        <p:spPr>
          <a:xfrm>
            <a:off x="6090574" y="345755"/>
            <a:ext cx="4977976" cy="1454051"/>
          </a:xfrm>
        </p:spPr>
        <p:txBody>
          <a:bodyPr>
            <a:normAutofit/>
          </a:bodyPr>
          <a:lstStyle/>
          <a:p>
            <a:pPr algn="ctr"/>
            <a:r>
              <a:rPr lang="it-IT" b="1" u="sng" dirty="0">
                <a:solidFill>
                  <a:srgbClr val="000000"/>
                </a:solidFill>
                <a:latin typeface="Colonna MT" panose="04020805060202030203" pitchFamily="82" charset="0"/>
              </a:rPr>
              <a:t>SCELTA DEGLI ID PRINCIPALI</a:t>
            </a:r>
          </a:p>
        </p:txBody>
      </p:sp>
      <p:sp>
        <p:nvSpPr>
          <p:cNvPr id="17"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Graphic 7" descr="Podcast">
            <a:extLst>
              <a:ext uri="{FF2B5EF4-FFF2-40B4-BE49-F238E27FC236}">
                <a16:creationId xmlns:a16="http://schemas.microsoft.com/office/drawing/2014/main" id="{8CC1F5F3-D980-4D4E-A828-92E34254B0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Segnaposto contenuto 2">
            <a:extLst>
              <a:ext uri="{FF2B5EF4-FFF2-40B4-BE49-F238E27FC236}">
                <a16:creationId xmlns:a16="http://schemas.microsoft.com/office/drawing/2014/main" id="{4182A8F4-114A-41A9-820B-B66CEFB422B0}"/>
              </a:ext>
            </a:extLst>
          </p:cNvPr>
          <p:cNvSpPr>
            <a:spLocks noGrp="1"/>
          </p:cNvSpPr>
          <p:nvPr>
            <p:ph idx="1"/>
          </p:nvPr>
        </p:nvSpPr>
        <p:spPr>
          <a:xfrm>
            <a:off x="5957701" y="2663128"/>
            <a:ext cx="6019497" cy="4103014"/>
          </a:xfrm>
        </p:spPr>
        <p:txBody>
          <a:bodyPr anchor="ctr">
            <a:normAutofit/>
          </a:bodyPr>
          <a:lstStyle/>
          <a:p>
            <a:pPr marL="0" indent="0">
              <a:buNone/>
            </a:pPr>
            <a:r>
              <a:rPr lang="it-IT" sz="2000" dirty="0">
                <a:solidFill>
                  <a:srgbClr val="000000"/>
                </a:solidFill>
              </a:rPr>
              <a:t>Nell’entità </a:t>
            </a:r>
            <a:r>
              <a:rPr lang="it-IT" sz="2000" b="1" u="sng" dirty="0">
                <a:solidFill>
                  <a:srgbClr val="000000"/>
                </a:solidFill>
              </a:rPr>
              <a:t>Podcast </a:t>
            </a:r>
            <a:r>
              <a:rPr lang="it-IT" sz="2000" dirty="0">
                <a:solidFill>
                  <a:srgbClr val="000000"/>
                </a:solidFill>
              </a:rPr>
              <a:t>abbiamo due attributi </a:t>
            </a:r>
            <a:r>
              <a:rPr lang="it-IT" sz="2000" dirty="0">
                <a:solidFill>
                  <a:srgbClr val="FF0000"/>
                </a:solidFill>
              </a:rPr>
              <a:t>CHIAVE</a:t>
            </a:r>
            <a:r>
              <a:rPr lang="it-IT" sz="2000" dirty="0">
                <a:solidFill>
                  <a:srgbClr val="000000"/>
                </a:solidFill>
              </a:rPr>
              <a:t> che sono:</a:t>
            </a:r>
          </a:p>
          <a:p>
            <a:pPr marL="0" indent="0">
              <a:buNone/>
            </a:pPr>
            <a:r>
              <a:rPr lang="it-IT" sz="2000" dirty="0">
                <a:solidFill>
                  <a:srgbClr val="000000"/>
                </a:solidFill>
              </a:rPr>
              <a:t>Nome Podcast e Ideatore. La scelta della chiave primaria cade su </a:t>
            </a:r>
            <a:r>
              <a:rPr lang="it-IT" sz="2000" b="1" dirty="0">
                <a:solidFill>
                  <a:srgbClr val="000000"/>
                </a:solidFill>
              </a:rPr>
              <a:t>Nome</a:t>
            </a:r>
            <a:r>
              <a:rPr lang="it-IT" sz="2000" dirty="0">
                <a:solidFill>
                  <a:srgbClr val="000000"/>
                </a:solidFill>
              </a:rPr>
              <a:t> </a:t>
            </a:r>
            <a:r>
              <a:rPr lang="it-IT" sz="2000" b="1" dirty="0">
                <a:solidFill>
                  <a:srgbClr val="000000"/>
                </a:solidFill>
              </a:rPr>
              <a:t>Podcast</a:t>
            </a:r>
            <a:r>
              <a:rPr lang="it-IT" sz="2000" dirty="0">
                <a:solidFill>
                  <a:srgbClr val="000000"/>
                </a:solidFill>
              </a:rPr>
              <a:t> perché è più veloce da controllare rispetto a Ideatore.</a:t>
            </a:r>
          </a:p>
          <a:p>
            <a:pPr marL="0" indent="0">
              <a:buNone/>
            </a:pPr>
            <a:r>
              <a:rPr lang="it-IT" sz="2000" dirty="0">
                <a:solidFill>
                  <a:srgbClr val="000000"/>
                </a:solidFill>
              </a:rPr>
              <a:t>Inoltre non possono esistere podcast con lo stesso nome.</a:t>
            </a:r>
          </a:p>
        </p:txBody>
      </p:sp>
      <p:pic>
        <p:nvPicPr>
          <p:cNvPr id="5" name="Immagine 4">
            <a:extLst>
              <a:ext uri="{FF2B5EF4-FFF2-40B4-BE49-F238E27FC236}">
                <a16:creationId xmlns:a16="http://schemas.microsoft.com/office/drawing/2014/main" id="{D5A508A8-FF00-42ED-9947-37CB284E35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5937" y="1629089"/>
            <a:ext cx="2653467" cy="1309614"/>
          </a:xfrm>
          <a:prstGeom prst="rect">
            <a:avLst/>
          </a:prstGeom>
        </p:spPr>
      </p:pic>
    </p:spTree>
    <p:extLst>
      <p:ext uri="{BB962C8B-B14F-4D97-AF65-F5344CB8AC3E}">
        <p14:creationId xmlns:p14="http://schemas.microsoft.com/office/powerpoint/2010/main" val="8492216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3824ED98-FAF5-437A-B17C-2A907F3E4A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2963" y="0"/>
            <a:ext cx="8939718" cy="6858000"/>
          </a:xfrm>
          <a:prstGeom prst="rect">
            <a:avLst/>
          </a:prstGeom>
        </p:spPr>
      </p:pic>
      <p:pic>
        <p:nvPicPr>
          <p:cNvPr id="7" name="Immagine 6" descr="Immagine che contiene testo&#10;&#10;Descrizione generata automaticamente">
            <a:extLst>
              <a:ext uri="{FF2B5EF4-FFF2-40B4-BE49-F238E27FC236}">
                <a16:creationId xmlns:a16="http://schemas.microsoft.com/office/drawing/2014/main" id="{DE98BAC0-A366-4950-A077-9AC35AFDF7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2963" y="5696256"/>
            <a:ext cx="2373188" cy="1161744"/>
          </a:xfrm>
          <a:prstGeom prst="rect">
            <a:avLst/>
          </a:prstGeom>
        </p:spPr>
      </p:pic>
      <p:sp>
        <p:nvSpPr>
          <p:cNvPr id="6" name="CasellaDiTesto 5">
            <a:extLst>
              <a:ext uri="{FF2B5EF4-FFF2-40B4-BE49-F238E27FC236}">
                <a16:creationId xmlns:a16="http://schemas.microsoft.com/office/drawing/2014/main" id="{AC4CDB77-BD87-4C3F-A86F-A8715D5ACAC4}"/>
              </a:ext>
            </a:extLst>
          </p:cNvPr>
          <p:cNvSpPr txBox="1"/>
          <p:nvPr/>
        </p:nvSpPr>
        <p:spPr>
          <a:xfrm>
            <a:off x="5753911" y="3832698"/>
            <a:ext cx="1011676" cy="307777"/>
          </a:xfrm>
          <a:prstGeom prst="rect">
            <a:avLst/>
          </a:prstGeom>
          <a:noFill/>
        </p:spPr>
        <p:txBody>
          <a:bodyPr wrap="square" rtlCol="0">
            <a:spAutoFit/>
          </a:bodyPr>
          <a:lstStyle/>
          <a:p>
            <a:r>
              <a:rPr lang="it-IT" sz="1400" b="1" dirty="0"/>
              <a:t>Produce</a:t>
            </a:r>
          </a:p>
        </p:txBody>
      </p:sp>
    </p:spTree>
    <p:extLst>
      <p:ext uri="{BB962C8B-B14F-4D97-AF65-F5344CB8AC3E}">
        <p14:creationId xmlns:p14="http://schemas.microsoft.com/office/powerpoint/2010/main" val="4272807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a:extLst>
              <a:ext uri="{FF2B5EF4-FFF2-40B4-BE49-F238E27FC236}">
                <a16:creationId xmlns:a16="http://schemas.microsoft.com/office/drawing/2014/main" id="{4FC6B8F1-B49F-41F4-AD01-8CA715480D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04"/>
            <a:ext cx="12192000" cy="6860804"/>
          </a:xfrm>
          <a:prstGeom prst="rect">
            <a:avLst/>
          </a:prstGeom>
        </p:spPr>
      </p:pic>
      <p:sp>
        <p:nvSpPr>
          <p:cNvPr id="2" name="CasellaDiTesto 1">
            <a:extLst>
              <a:ext uri="{FF2B5EF4-FFF2-40B4-BE49-F238E27FC236}">
                <a16:creationId xmlns:a16="http://schemas.microsoft.com/office/drawing/2014/main" id="{8F5EBCFE-CB23-4106-B703-5EA45BA5A4F0}"/>
              </a:ext>
            </a:extLst>
          </p:cNvPr>
          <p:cNvSpPr txBox="1"/>
          <p:nvPr/>
        </p:nvSpPr>
        <p:spPr>
          <a:xfrm>
            <a:off x="1039906" y="376517"/>
            <a:ext cx="9834282" cy="1477328"/>
          </a:xfrm>
          <a:prstGeom prst="rect">
            <a:avLst/>
          </a:prstGeom>
          <a:noFill/>
        </p:spPr>
        <p:txBody>
          <a:bodyPr wrap="square" rtlCol="0">
            <a:spAutoFit/>
          </a:bodyPr>
          <a:lstStyle/>
          <a:p>
            <a:r>
              <a:rPr lang="it-IT" b="1" dirty="0">
                <a:latin typeface="Book Antiqua" panose="02040602050305030304" pitchFamily="18" charset="0"/>
              </a:rPr>
              <a:t>Il funzionamento della nostra piattaforma è molto simile a quello di </a:t>
            </a:r>
            <a:r>
              <a:rPr lang="it-IT" b="1" dirty="0">
                <a:solidFill>
                  <a:srgbClr val="FFFF00"/>
                </a:solidFill>
                <a:latin typeface="Book Antiqua" panose="02040602050305030304" pitchFamily="18" charset="0"/>
              </a:rPr>
              <a:t>Spotify</a:t>
            </a:r>
            <a:r>
              <a:rPr lang="it-IT" b="1" dirty="0">
                <a:latin typeface="Book Antiqua" panose="02040602050305030304" pitchFamily="18" charset="0"/>
              </a:rPr>
              <a:t>, l’utente attraverso un account accede alla </a:t>
            </a:r>
            <a:r>
              <a:rPr lang="it-IT" b="1" dirty="0">
                <a:solidFill>
                  <a:srgbClr val="FFFF00"/>
                </a:solidFill>
                <a:latin typeface="Book Antiqua" panose="02040602050305030304" pitchFamily="18" charset="0"/>
              </a:rPr>
              <a:t>Home</a:t>
            </a:r>
            <a:r>
              <a:rPr lang="it-IT" b="1" dirty="0">
                <a:latin typeface="Book Antiqua" panose="02040602050305030304" pitchFamily="18" charset="0"/>
              </a:rPr>
              <a:t> e attraverso un </a:t>
            </a:r>
            <a:r>
              <a:rPr lang="it-IT" b="1" dirty="0">
                <a:solidFill>
                  <a:srgbClr val="FFFF00"/>
                </a:solidFill>
                <a:latin typeface="Book Antiqua" panose="02040602050305030304" pitchFamily="18" charset="0"/>
              </a:rPr>
              <a:t>Menù</a:t>
            </a:r>
            <a:r>
              <a:rPr lang="it-IT" b="1" dirty="0">
                <a:latin typeface="Book Antiqua" panose="02040602050305030304" pitchFamily="18" charset="0"/>
              </a:rPr>
              <a:t> visualizza i servizi offerti all’utente. Il nostro obiettivo è proprio quello di gestire questi vari servizi tralasciando le altre caratteristiche della piattaforma, come per esempio lo storico relativo alla creazione delle playlist e all’iscrizione degli utenti.</a:t>
            </a:r>
          </a:p>
        </p:txBody>
      </p:sp>
      <p:pic>
        <p:nvPicPr>
          <p:cNvPr id="4" name="Immagine 3">
            <a:extLst>
              <a:ext uri="{FF2B5EF4-FFF2-40B4-BE49-F238E27FC236}">
                <a16:creationId xmlns:a16="http://schemas.microsoft.com/office/drawing/2014/main" id="{23BB2CFD-DB65-4742-B93F-08B85A3B2D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7509" y="2011556"/>
            <a:ext cx="2368489" cy="4688732"/>
          </a:xfrm>
          <a:prstGeom prst="rect">
            <a:avLst/>
          </a:prstGeom>
        </p:spPr>
      </p:pic>
      <p:pic>
        <p:nvPicPr>
          <p:cNvPr id="6" name="Immagine 5" descr="Immagine che contiene testo&#10;&#10;Descrizione generata automaticamente">
            <a:extLst>
              <a:ext uri="{FF2B5EF4-FFF2-40B4-BE49-F238E27FC236}">
                <a16:creationId xmlns:a16="http://schemas.microsoft.com/office/drawing/2014/main" id="{F8CA2F05-409A-4DD0-80A3-EE7ABE2DA73B}"/>
              </a:ext>
            </a:extLst>
          </p:cNvPr>
          <p:cNvPicPr>
            <a:picLocks noChangeAspect="1"/>
          </p:cNvPicPr>
          <p:nvPr/>
        </p:nvPicPr>
        <p:blipFill rotWithShape="1">
          <a:blip r:embed="rId4">
            <a:extLst>
              <a:ext uri="{28A0092B-C50C-407E-A947-70E740481C1C}">
                <a14:useLocalDpi xmlns:a14="http://schemas.microsoft.com/office/drawing/2010/main" val="0"/>
              </a:ext>
            </a:extLst>
          </a:blip>
          <a:srcRect l="1" r="-2442" b="55444"/>
          <a:stretch/>
        </p:blipFill>
        <p:spPr>
          <a:xfrm>
            <a:off x="6983506" y="2639849"/>
            <a:ext cx="2563906" cy="2214796"/>
          </a:xfrm>
          <a:prstGeom prst="rect">
            <a:avLst/>
          </a:prstGeom>
        </p:spPr>
      </p:pic>
      <p:sp>
        <p:nvSpPr>
          <p:cNvPr id="8" name="Freccia destra rientrata 7">
            <a:extLst>
              <a:ext uri="{FF2B5EF4-FFF2-40B4-BE49-F238E27FC236}">
                <a16:creationId xmlns:a16="http://schemas.microsoft.com/office/drawing/2014/main" id="{8608F729-6602-45A1-B7C0-ACBC0FA51CA3}"/>
              </a:ext>
            </a:extLst>
          </p:cNvPr>
          <p:cNvSpPr/>
          <p:nvPr/>
        </p:nvSpPr>
        <p:spPr>
          <a:xfrm rot="8402113">
            <a:off x="4667955" y="6132023"/>
            <a:ext cx="699247" cy="528918"/>
          </a:xfrm>
          <a:prstGeom prst="notch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Freccia a destra 8">
            <a:extLst>
              <a:ext uri="{FF2B5EF4-FFF2-40B4-BE49-F238E27FC236}">
                <a16:creationId xmlns:a16="http://schemas.microsoft.com/office/drawing/2014/main" id="{FD57D87A-180E-4963-A300-EAE27DF766ED}"/>
              </a:ext>
            </a:extLst>
          </p:cNvPr>
          <p:cNvSpPr/>
          <p:nvPr/>
        </p:nvSpPr>
        <p:spPr>
          <a:xfrm>
            <a:off x="5338150" y="3436563"/>
            <a:ext cx="1129553" cy="63649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7127307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F9736F-42B6-47AB-8410-C9C3C5C77B1F}"/>
              </a:ext>
            </a:extLst>
          </p:cNvPr>
          <p:cNvSpPr>
            <a:spLocks noGrp="1"/>
          </p:cNvSpPr>
          <p:nvPr>
            <p:ph type="title"/>
          </p:nvPr>
        </p:nvSpPr>
        <p:spPr>
          <a:xfrm>
            <a:off x="740545" y="0"/>
            <a:ext cx="10515600" cy="1325563"/>
          </a:xfrm>
        </p:spPr>
        <p:txBody>
          <a:bodyPr>
            <a:normAutofit/>
          </a:bodyPr>
          <a:lstStyle/>
          <a:p>
            <a:pPr algn="ctr"/>
            <a:r>
              <a:rPr lang="it-IT" sz="6000" b="1" u="sng" dirty="0"/>
              <a:t>MAPPING</a:t>
            </a:r>
          </a:p>
        </p:txBody>
      </p:sp>
      <p:sp>
        <p:nvSpPr>
          <p:cNvPr id="3" name="CasellaDiTesto 2">
            <a:extLst>
              <a:ext uri="{FF2B5EF4-FFF2-40B4-BE49-F238E27FC236}">
                <a16:creationId xmlns:a16="http://schemas.microsoft.com/office/drawing/2014/main" id="{ABF87521-290A-4492-92D3-AE5CE2607AA4}"/>
              </a:ext>
            </a:extLst>
          </p:cNvPr>
          <p:cNvSpPr txBox="1"/>
          <p:nvPr/>
        </p:nvSpPr>
        <p:spPr>
          <a:xfrm>
            <a:off x="483833" y="1325563"/>
            <a:ext cx="11439728" cy="5324535"/>
          </a:xfrm>
          <a:prstGeom prst="rect">
            <a:avLst/>
          </a:prstGeom>
          <a:noFill/>
        </p:spPr>
        <p:txBody>
          <a:bodyPr wrap="square" rtlCol="0">
            <a:spAutoFit/>
          </a:bodyPr>
          <a:lstStyle/>
          <a:p>
            <a:r>
              <a:rPr lang="it-IT" sz="2000" dirty="0"/>
              <a:t>Account Utente(</a:t>
            </a:r>
            <a:r>
              <a:rPr lang="it-IT" sz="2000" u="sng" dirty="0"/>
              <a:t>Nickname</a:t>
            </a:r>
            <a:r>
              <a:rPr lang="it-IT" sz="2000" dirty="0"/>
              <a:t>, #follower) ;</a:t>
            </a:r>
          </a:p>
          <a:p>
            <a:r>
              <a:rPr lang="it-IT" sz="2000" dirty="0"/>
              <a:t>Creare(</a:t>
            </a:r>
            <a:r>
              <a:rPr lang="it-IT" sz="2000" u="sng" dirty="0"/>
              <a:t>Account </a:t>
            </a:r>
            <a:r>
              <a:rPr lang="it-IT" sz="2000" u="sng" dirty="0" err="1"/>
              <a:t>Utente.Nickname</a:t>
            </a:r>
            <a:r>
              <a:rPr lang="it-IT" sz="2000" u="sng" dirty="0"/>
              <a:t>      </a:t>
            </a:r>
            <a:r>
              <a:rPr lang="it-IT" sz="2000" dirty="0"/>
              <a:t>,</a:t>
            </a:r>
            <a:r>
              <a:rPr lang="it-IT" sz="2000" u="sng" dirty="0" err="1"/>
              <a:t>Playlist.Codice</a:t>
            </a:r>
            <a:r>
              <a:rPr lang="it-IT" sz="2000" u="sng" dirty="0"/>
              <a:t> Playlist         </a:t>
            </a:r>
            <a:r>
              <a:rPr lang="it-IT" sz="2000" dirty="0"/>
              <a:t>) ;</a:t>
            </a:r>
          </a:p>
          <a:p>
            <a:r>
              <a:rPr lang="it-IT" sz="2000" dirty="0"/>
              <a:t>Playlist( </a:t>
            </a:r>
            <a:r>
              <a:rPr lang="it-IT" sz="2000" u="sng" dirty="0"/>
              <a:t>Codice Playlist</a:t>
            </a:r>
            <a:r>
              <a:rPr lang="it-IT" sz="2000" dirty="0"/>
              <a:t>, Nome, Radio della Playlist, #brani) ;</a:t>
            </a:r>
          </a:p>
          <a:p>
            <a:r>
              <a:rPr lang="it-IT" sz="2000" dirty="0"/>
              <a:t>Pubblica(#followerplaylist,</a:t>
            </a:r>
            <a:r>
              <a:rPr lang="it-IT" sz="2000" u="sng" dirty="0"/>
              <a:t>Playlist.Codice Playlist      </a:t>
            </a:r>
            <a:r>
              <a:rPr lang="it-IT" sz="2000" dirty="0"/>
              <a:t>) ;</a:t>
            </a:r>
          </a:p>
          <a:p>
            <a:r>
              <a:rPr lang="it-IT" sz="2000" dirty="0"/>
              <a:t>Costituire</a:t>
            </a:r>
            <a:r>
              <a:rPr lang="it-IT" sz="2000" u="sng" dirty="0"/>
              <a:t>(</a:t>
            </a:r>
            <a:r>
              <a:rPr lang="it-IT" sz="2000" u="sng" dirty="0" err="1"/>
              <a:t>Playlist.Codice</a:t>
            </a:r>
            <a:r>
              <a:rPr lang="it-IT" sz="2000" u="sng" dirty="0"/>
              <a:t> Playlist</a:t>
            </a:r>
            <a:r>
              <a:rPr lang="it-IT" sz="2000" dirty="0"/>
              <a:t>     , </a:t>
            </a:r>
            <a:r>
              <a:rPr lang="it-IT" sz="2000" u="sng" dirty="0" err="1"/>
              <a:t>Brano.Codice</a:t>
            </a:r>
            <a:r>
              <a:rPr lang="it-IT" sz="2000" dirty="0"/>
              <a:t>      ) ;</a:t>
            </a:r>
          </a:p>
          <a:p>
            <a:r>
              <a:rPr lang="it-IT" sz="2000" dirty="0"/>
              <a:t>Brano( </a:t>
            </a:r>
            <a:r>
              <a:rPr lang="it-IT" sz="2000" u="sng" dirty="0"/>
              <a:t>Codice</a:t>
            </a:r>
            <a:r>
              <a:rPr lang="it-IT" sz="2000" dirty="0"/>
              <a:t>, Titolo, Durata, </a:t>
            </a:r>
            <a:r>
              <a:rPr lang="it-IT" sz="2000" dirty="0" err="1"/>
              <a:t>Album.Codice</a:t>
            </a:r>
            <a:r>
              <a:rPr lang="it-IT" sz="2000" dirty="0"/>
              <a:t> Album      ) ;</a:t>
            </a:r>
          </a:p>
          <a:p>
            <a:r>
              <a:rPr lang="it-IT" sz="2000" dirty="0"/>
              <a:t>Scrivere(</a:t>
            </a:r>
            <a:r>
              <a:rPr lang="it-IT" sz="2000" u="sng" dirty="0" err="1"/>
              <a:t>Brano.Codice</a:t>
            </a:r>
            <a:r>
              <a:rPr lang="it-IT" sz="2000" dirty="0"/>
              <a:t>       ,</a:t>
            </a:r>
            <a:r>
              <a:rPr lang="it-IT" sz="2000" u="sng" dirty="0"/>
              <a:t> </a:t>
            </a:r>
            <a:r>
              <a:rPr lang="it-IT" sz="2000" u="sng" dirty="0" err="1"/>
              <a:t>Artista.Nome</a:t>
            </a:r>
            <a:r>
              <a:rPr lang="it-IT" sz="2000" u="sng" dirty="0"/>
              <a:t> Artista</a:t>
            </a:r>
            <a:r>
              <a:rPr lang="it-IT" sz="2000" dirty="0"/>
              <a:t>       ) ;</a:t>
            </a:r>
          </a:p>
          <a:p>
            <a:r>
              <a:rPr lang="it-IT" sz="2000" dirty="0"/>
              <a:t>Artista( </a:t>
            </a:r>
            <a:r>
              <a:rPr lang="it-IT" sz="2000" u="sng" dirty="0"/>
              <a:t>Nome Artista</a:t>
            </a:r>
            <a:r>
              <a:rPr lang="it-IT" sz="2000" dirty="0"/>
              <a:t>, Collaborazioni, Descrizione, #ascoltatori, Offerte) ;</a:t>
            </a:r>
          </a:p>
          <a:p>
            <a:r>
              <a:rPr lang="it-IT" sz="2000" dirty="0"/>
              <a:t>Seguire(</a:t>
            </a:r>
            <a:r>
              <a:rPr lang="it-IT" sz="2000" u="sng" dirty="0" err="1"/>
              <a:t>Artista.Nome</a:t>
            </a:r>
            <a:r>
              <a:rPr lang="it-IT" sz="2000" u="sng" dirty="0"/>
              <a:t> Artista</a:t>
            </a:r>
            <a:r>
              <a:rPr lang="it-IT" sz="2000" dirty="0"/>
              <a:t>      , </a:t>
            </a:r>
            <a:r>
              <a:rPr lang="it-IT" sz="2000" u="sng" dirty="0"/>
              <a:t> Account </a:t>
            </a:r>
            <a:r>
              <a:rPr lang="it-IT" sz="2000" u="sng" dirty="0" err="1"/>
              <a:t>Utente.Nickname</a:t>
            </a:r>
            <a:r>
              <a:rPr lang="it-IT" sz="2000" u="sng" dirty="0"/>
              <a:t>     </a:t>
            </a:r>
            <a:r>
              <a:rPr lang="it-IT" sz="2000" dirty="0"/>
              <a:t>) ;</a:t>
            </a:r>
          </a:p>
          <a:p>
            <a:r>
              <a:rPr lang="it-IT" sz="2000" dirty="0"/>
              <a:t>Produce( </a:t>
            </a:r>
            <a:r>
              <a:rPr lang="it-IT" sz="2000" u="sng" dirty="0" err="1"/>
              <a:t>Artista.Nome</a:t>
            </a:r>
            <a:r>
              <a:rPr lang="it-IT" sz="2000" u="sng" dirty="0"/>
              <a:t> Artista</a:t>
            </a:r>
            <a:r>
              <a:rPr lang="it-IT" sz="2000" dirty="0"/>
              <a:t>      , </a:t>
            </a:r>
            <a:r>
              <a:rPr lang="it-IT" sz="2000" u="sng" dirty="0" err="1"/>
              <a:t>Album.Codice</a:t>
            </a:r>
            <a:r>
              <a:rPr lang="it-IT" sz="2000" u="sng" dirty="0"/>
              <a:t> Album</a:t>
            </a:r>
            <a:r>
              <a:rPr lang="it-IT" sz="2000" dirty="0"/>
              <a:t>       ) ;</a:t>
            </a:r>
          </a:p>
          <a:p>
            <a:r>
              <a:rPr lang="it-IT" sz="2000" dirty="0"/>
              <a:t>Album (</a:t>
            </a:r>
            <a:r>
              <a:rPr lang="it-IT" sz="2000" u="sng" dirty="0"/>
              <a:t>Codice Album</a:t>
            </a:r>
            <a:r>
              <a:rPr lang="it-IT" sz="2000" dirty="0"/>
              <a:t>, Nome Album, Data di Pubblicazione) ;</a:t>
            </a:r>
          </a:p>
          <a:p>
            <a:r>
              <a:rPr lang="it-IT" sz="2000" dirty="0"/>
              <a:t>Suona(</a:t>
            </a:r>
            <a:r>
              <a:rPr lang="it-IT" sz="2000" u="sng" dirty="0" err="1"/>
              <a:t>Artista.Nome</a:t>
            </a:r>
            <a:r>
              <a:rPr lang="it-IT" sz="2000" u="sng" dirty="0"/>
              <a:t> Artista</a:t>
            </a:r>
            <a:r>
              <a:rPr lang="it-IT" sz="2000" dirty="0"/>
              <a:t>      , </a:t>
            </a:r>
            <a:r>
              <a:rPr lang="it-IT" sz="2000" u="sng" dirty="0"/>
              <a:t>Genere Musicale.ID Genere  </a:t>
            </a:r>
            <a:r>
              <a:rPr lang="it-IT" sz="2000" dirty="0"/>
              <a:t>        ) ;</a:t>
            </a:r>
          </a:p>
          <a:p>
            <a:r>
              <a:rPr lang="it-IT" sz="2000" dirty="0"/>
              <a:t>Genere Musicale ( </a:t>
            </a:r>
            <a:r>
              <a:rPr lang="it-IT" sz="2000" u="sng" dirty="0"/>
              <a:t>ID Genere</a:t>
            </a:r>
            <a:r>
              <a:rPr lang="it-IT" sz="2000" dirty="0"/>
              <a:t>, Categoria) ;</a:t>
            </a:r>
          </a:p>
          <a:p>
            <a:r>
              <a:rPr lang="it-IT" sz="2000" dirty="0"/>
              <a:t>Contiene(</a:t>
            </a:r>
            <a:r>
              <a:rPr lang="it-IT" sz="2000" u="sng" dirty="0" err="1"/>
              <a:t>Brano.Codice</a:t>
            </a:r>
            <a:r>
              <a:rPr lang="it-IT" sz="2000" dirty="0"/>
              <a:t>        , </a:t>
            </a:r>
            <a:r>
              <a:rPr lang="it-IT" sz="2000" u="sng" dirty="0"/>
              <a:t>Stazione </a:t>
            </a:r>
            <a:r>
              <a:rPr lang="it-IT" sz="2000" u="sng" dirty="0" err="1"/>
              <a:t>Radio.Frequenza</a:t>
            </a:r>
            <a:r>
              <a:rPr lang="it-IT" sz="2000" dirty="0"/>
              <a:t>        ) ;</a:t>
            </a:r>
          </a:p>
          <a:p>
            <a:r>
              <a:rPr lang="it-IT" sz="2000" dirty="0"/>
              <a:t>Stazione Radio( </a:t>
            </a:r>
            <a:r>
              <a:rPr lang="it-IT" sz="2000" u="sng" dirty="0"/>
              <a:t>Frequenza</a:t>
            </a:r>
            <a:r>
              <a:rPr lang="it-IT" sz="2000" dirty="0"/>
              <a:t>, Nome Radio, Account </a:t>
            </a:r>
            <a:r>
              <a:rPr lang="it-IT" sz="2000" dirty="0" err="1"/>
              <a:t>Utente.Nickname</a:t>
            </a:r>
            <a:r>
              <a:rPr lang="it-IT" sz="2000" dirty="0"/>
              <a:t>      ) ;</a:t>
            </a:r>
          </a:p>
          <a:p>
            <a:r>
              <a:rPr lang="it-IT" sz="2000" dirty="0"/>
              <a:t>Ascolta(</a:t>
            </a:r>
            <a:r>
              <a:rPr lang="it-IT" sz="2000" u="sng" dirty="0"/>
              <a:t>Account </a:t>
            </a:r>
            <a:r>
              <a:rPr lang="it-IT" sz="2000" u="sng" dirty="0" err="1"/>
              <a:t>Utente.Nickname</a:t>
            </a:r>
            <a:r>
              <a:rPr lang="it-IT" sz="2000" dirty="0"/>
              <a:t>       ,</a:t>
            </a:r>
            <a:r>
              <a:rPr lang="it-IT" sz="2000" u="sng" dirty="0" err="1"/>
              <a:t>Podcast.Nome</a:t>
            </a:r>
            <a:r>
              <a:rPr lang="it-IT" sz="2000" u="sng" dirty="0"/>
              <a:t> Podcast      </a:t>
            </a:r>
            <a:r>
              <a:rPr lang="it-IT" sz="2000" dirty="0"/>
              <a:t>) ;</a:t>
            </a:r>
          </a:p>
          <a:p>
            <a:r>
              <a:rPr lang="it-IT" sz="2000" dirty="0"/>
              <a:t>Podcast( </a:t>
            </a:r>
            <a:r>
              <a:rPr lang="it-IT" sz="2000" u="sng" dirty="0"/>
              <a:t>Nome Podcast</a:t>
            </a:r>
            <a:r>
              <a:rPr lang="it-IT" sz="2000" dirty="0"/>
              <a:t>, Ideatore, Data di Pubblicazione, Descrizione, Durata, #episodi) ;</a:t>
            </a:r>
          </a:p>
        </p:txBody>
      </p:sp>
      <p:sp>
        <p:nvSpPr>
          <p:cNvPr id="4" name="Freccia in su 3">
            <a:extLst>
              <a:ext uri="{FF2B5EF4-FFF2-40B4-BE49-F238E27FC236}">
                <a16:creationId xmlns:a16="http://schemas.microsoft.com/office/drawing/2014/main" id="{1BA6EA74-87E0-4DAD-8688-72C2563CF9FD}"/>
              </a:ext>
            </a:extLst>
          </p:cNvPr>
          <p:cNvSpPr/>
          <p:nvPr/>
        </p:nvSpPr>
        <p:spPr>
          <a:xfrm>
            <a:off x="4875882" y="1668106"/>
            <a:ext cx="311285" cy="247497"/>
          </a:xfrm>
          <a:prstGeom prst="up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it-IT"/>
          </a:p>
        </p:txBody>
      </p:sp>
      <p:sp>
        <p:nvSpPr>
          <p:cNvPr id="6" name="Freccia in su 5">
            <a:extLst>
              <a:ext uri="{FF2B5EF4-FFF2-40B4-BE49-F238E27FC236}">
                <a16:creationId xmlns:a16="http://schemas.microsoft.com/office/drawing/2014/main" id="{B031F27A-FECB-4700-B13E-3EF9300C3748}"/>
              </a:ext>
            </a:extLst>
          </p:cNvPr>
          <p:cNvSpPr/>
          <p:nvPr/>
        </p:nvSpPr>
        <p:spPr>
          <a:xfrm>
            <a:off x="8244078" y="1680204"/>
            <a:ext cx="311285" cy="247497"/>
          </a:xfrm>
          <a:prstGeom prst="up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it-IT"/>
          </a:p>
        </p:txBody>
      </p:sp>
      <p:sp>
        <p:nvSpPr>
          <p:cNvPr id="7" name="Freccia in su 6">
            <a:extLst>
              <a:ext uri="{FF2B5EF4-FFF2-40B4-BE49-F238E27FC236}">
                <a16:creationId xmlns:a16="http://schemas.microsoft.com/office/drawing/2014/main" id="{EB08DB9E-E0D3-4F22-B525-1A51D24B67B6}"/>
              </a:ext>
            </a:extLst>
          </p:cNvPr>
          <p:cNvSpPr/>
          <p:nvPr/>
        </p:nvSpPr>
        <p:spPr>
          <a:xfrm>
            <a:off x="6579706" y="2313940"/>
            <a:ext cx="311285" cy="247497"/>
          </a:xfrm>
          <a:prstGeom prst="up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it-IT" dirty="0"/>
          </a:p>
        </p:txBody>
      </p:sp>
      <p:sp>
        <p:nvSpPr>
          <p:cNvPr id="8" name="Freccia in su 7">
            <a:extLst>
              <a:ext uri="{FF2B5EF4-FFF2-40B4-BE49-F238E27FC236}">
                <a16:creationId xmlns:a16="http://schemas.microsoft.com/office/drawing/2014/main" id="{05AFEB53-3760-4668-823C-FF141FC20C62}"/>
              </a:ext>
            </a:extLst>
          </p:cNvPr>
          <p:cNvSpPr/>
          <p:nvPr/>
        </p:nvSpPr>
        <p:spPr>
          <a:xfrm>
            <a:off x="4504687" y="2585082"/>
            <a:ext cx="311285" cy="247497"/>
          </a:xfrm>
          <a:prstGeom prst="up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it-IT" dirty="0"/>
          </a:p>
        </p:txBody>
      </p:sp>
      <p:sp>
        <p:nvSpPr>
          <p:cNvPr id="9" name="Freccia in su 8">
            <a:extLst>
              <a:ext uri="{FF2B5EF4-FFF2-40B4-BE49-F238E27FC236}">
                <a16:creationId xmlns:a16="http://schemas.microsoft.com/office/drawing/2014/main" id="{C4C6567D-8D82-44F6-B57F-852111F34F2F}"/>
              </a:ext>
            </a:extLst>
          </p:cNvPr>
          <p:cNvSpPr/>
          <p:nvPr/>
        </p:nvSpPr>
        <p:spPr>
          <a:xfrm>
            <a:off x="6735349" y="2613617"/>
            <a:ext cx="311285" cy="247497"/>
          </a:xfrm>
          <a:prstGeom prst="up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it-IT" dirty="0"/>
          </a:p>
        </p:txBody>
      </p:sp>
      <p:sp>
        <p:nvSpPr>
          <p:cNvPr id="10" name="Freccia in su 9">
            <a:extLst>
              <a:ext uri="{FF2B5EF4-FFF2-40B4-BE49-F238E27FC236}">
                <a16:creationId xmlns:a16="http://schemas.microsoft.com/office/drawing/2014/main" id="{271CC502-2BA0-4022-82D6-9696A3D8E2F6}"/>
              </a:ext>
            </a:extLst>
          </p:cNvPr>
          <p:cNvSpPr/>
          <p:nvPr/>
        </p:nvSpPr>
        <p:spPr>
          <a:xfrm>
            <a:off x="7002185" y="2913294"/>
            <a:ext cx="311285" cy="247497"/>
          </a:xfrm>
          <a:prstGeom prst="up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it-IT" dirty="0"/>
          </a:p>
        </p:txBody>
      </p:sp>
      <p:sp>
        <p:nvSpPr>
          <p:cNvPr id="11" name="Freccia in su 10">
            <a:extLst>
              <a:ext uri="{FF2B5EF4-FFF2-40B4-BE49-F238E27FC236}">
                <a16:creationId xmlns:a16="http://schemas.microsoft.com/office/drawing/2014/main" id="{864C4C26-0A83-4A25-A8CE-F8B02D096262}"/>
              </a:ext>
            </a:extLst>
          </p:cNvPr>
          <p:cNvSpPr/>
          <p:nvPr/>
        </p:nvSpPr>
        <p:spPr>
          <a:xfrm>
            <a:off x="3418488" y="3188040"/>
            <a:ext cx="311285" cy="247497"/>
          </a:xfrm>
          <a:prstGeom prst="up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it-IT" dirty="0"/>
          </a:p>
        </p:txBody>
      </p:sp>
      <p:sp>
        <p:nvSpPr>
          <p:cNvPr id="12" name="Freccia in su 11">
            <a:extLst>
              <a:ext uri="{FF2B5EF4-FFF2-40B4-BE49-F238E27FC236}">
                <a16:creationId xmlns:a16="http://schemas.microsoft.com/office/drawing/2014/main" id="{AE45BA00-6BC5-47D4-91EB-246AFFAE0F1E}"/>
              </a:ext>
            </a:extLst>
          </p:cNvPr>
          <p:cNvSpPr/>
          <p:nvPr/>
        </p:nvSpPr>
        <p:spPr>
          <a:xfrm>
            <a:off x="6508785" y="3212972"/>
            <a:ext cx="311285" cy="247497"/>
          </a:xfrm>
          <a:prstGeom prst="up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it-IT" dirty="0"/>
          </a:p>
        </p:txBody>
      </p:sp>
      <p:sp>
        <p:nvSpPr>
          <p:cNvPr id="13" name="Freccia in su 12">
            <a:extLst>
              <a:ext uri="{FF2B5EF4-FFF2-40B4-BE49-F238E27FC236}">
                <a16:creationId xmlns:a16="http://schemas.microsoft.com/office/drawing/2014/main" id="{35E521B0-109F-43F7-BDAD-DFB89CAEF81F}"/>
              </a:ext>
            </a:extLst>
          </p:cNvPr>
          <p:cNvSpPr/>
          <p:nvPr/>
        </p:nvSpPr>
        <p:spPr>
          <a:xfrm>
            <a:off x="4181515" y="3795368"/>
            <a:ext cx="311285" cy="247497"/>
          </a:xfrm>
          <a:prstGeom prst="up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it-IT" dirty="0"/>
          </a:p>
        </p:txBody>
      </p:sp>
      <p:sp>
        <p:nvSpPr>
          <p:cNvPr id="14" name="Freccia in su 13">
            <a:extLst>
              <a:ext uri="{FF2B5EF4-FFF2-40B4-BE49-F238E27FC236}">
                <a16:creationId xmlns:a16="http://schemas.microsoft.com/office/drawing/2014/main" id="{341124D9-24D3-4D06-A116-2B41071C549F}"/>
              </a:ext>
            </a:extLst>
          </p:cNvPr>
          <p:cNvSpPr/>
          <p:nvPr/>
        </p:nvSpPr>
        <p:spPr>
          <a:xfrm>
            <a:off x="7947462" y="3810794"/>
            <a:ext cx="311285" cy="247497"/>
          </a:xfrm>
          <a:prstGeom prst="up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it-IT" dirty="0"/>
          </a:p>
        </p:txBody>
      </p:sp>
      <p:pic>
        <p:nvPicPr>
          <p:cNvPr id="15" name="Immagine 14">
            <a:extLst>
              <a:ext uri="{FF2B5EF4-FFF2-40B4-BE49-F238E27FC236}">
                <a16:creationId xmlns:a16="http://schemas.microsoft.com/office/drawing/2014/main" id="{594E9307-F24B-4783-A732-A191179B2459}"/>
              </a:ext>
            </a:extLst>
          </p:cNvPr>
          <p:cNvPicPr>
            <a:picLocks noChangeAspect="1"/>
          </p:cNvPicPr>
          <p:nvPr/>
        </p:nvPicPr>
        <p:blipFill>
          <a:blip r:embed="rId2"/>
          <a:stretch>
            <a:fillRect/>
          </a:stretch>
        </p:blipFill>
        <p:spPr>
          <a:xfrm>
            <a:off x="7551910" y="4136638"/>
            <a:ext cx="365792" cy="268247"/>
          </a:xfrm>
          <a:prstGeom prst="rect">
            <a:avLst/>
          </a:prstGeom>
        </p:spPr>
      </p:pic>
      <p:sp>
        <p:nvSpPr>
          <p:cNvPr id="16" name="Freccia in su 15">
            <a:extLst>
              <a:ext uri="{FF2B5EF4-FFF2-40B4-BE49-F238E27FC236}">
                <a16:creationId xmlns:a16="http://schemas.microsoft.com/office/drawing/2014/main" id="{8427B5A4-91D3-40CC-B61B-F3763E3A86C3}"/>
              </a:ext>
            </a:extLst>
          </p:cNvPr>
          <p:cNvSpPr/>
          <p:nvPr/>
        </p:nvSpPr>
        <p:spPr>
          <a:xfrm>
            <a:off x="4299045" y="4128008"/>
            <a:ext cx="311285" cy="247497"/>
          </a:xfrm>
          <a:prstGeom prst="up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it-IT" dirty="0"/>
          </a:p>
        </p:txBody>
      </p:sp>
      <p:sp>
        <p:nvSpPr>
          <p:cNvPr id="17" name="Freccia in su 16">
            <a:extLst>
              <a:ext uri="{FF2B5EF4-FFF2-40B4-BE49-F238E27FC236}">
                <a16:creationId xmlns:a16="http://schemas.microsoft.com/office/drawing/2014/main" id="{E1196B4E-F934-4A85-B37E-F6D0C021D196}"/>
              </a:ext>
            </a:extLst>
          </p:cNvPr>
          <p:cNvSpPr/>
          <p:nvPr/>
        </p:nvSpPr>
        <p:spPr>
          <a:xfrm>
            <a:off x="3937603" y="4677303"/>
            <a:ext cx="311285" cy="247497"/>
          </a:xfrm>
          <a:prstGeom prst="up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it-IT" dirty="0"/>
          </a:p>
        </p:txBody>
      </p:sp>
      <p:sp>
        <p:nvSpPr>
          <p:cNvPr id="18" name="Freccia in su 17">
            <a:extLst>
              <a:ext uri="{FF2B5EF4-FFF2-40B4-BE49-F238E27FC236}">
                <a16:creationId xmlns:a16="http://schemas.microsoft.com/office/drawing/2014/main" id="{29FD741A-C152-4209-9E0B-03279C2AA7EC}"/>
              </a:ext>
            </a:extLst>
          </p:cNvPr>
          <p:cNvSpPr/>
          <p:nvPr/>
        </p:nvSpPr>
        <p:spPr>
          <a:xfrm>
            <a:off x="8088435" y="4741475"/>
            <a:ext cx="311285" cy="247497"/>
          </a:xfrm>
          <a:prstGeom prst="up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it-IT" dirty="0"/>
          </a:p>
        </p:txBody>
      </p:sp>
      <p:sp>
        <p:nvSpPr>
          <p:cNvPr id="19" name="Freccia in su 18">
            <a:extLst>
              <a:ext uri="{FF2B5EF4-FFF2-40B4-BE49-F238E27FC236}">
                <a16:creationId xmlns:a16="http://schemas.microsoft.com/office/drawing/2014/main" id="{02729046-EE9C-4AF7-B2D7-21027216C1E4}"/>
              </a:ext>
            </a:extLst>
          </p:cNvPr>
          <p:cNvSpPr/>
          <p:nvPr/>
        </p:nvSpPr>
        <p:spPr>
          <a:xfrm>
            <a:off x="3670732" y="5318839"/>
            <a:ext cx="311285" cy="247497"/>
          </a:xfrm>
          <a:prstGeom prst="up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it-IT" dirty="0"/>
          </a:p>
        </p:txBody>
      </p:sp>
      <p:sp>
        <p:nvSpPr>
          <p:cNvPr id="20" name="Freccia in su 19">
            <a:extLst>
              <a:ext uri="{FF2B5EF4-FFF2-40B4-BE49-F238E27FC236}">
                <a16:creationId xmlns:a16="http://schemas.microsoft.com/office/drawing/2014/main" id="{1DA17258-CC05-4CDE-99EB-457049E3F886}"/>
              </a:ext>
            </a:extLst>
          </p:cNvPr>
          <p:cNvSpPr/>
          <p:nvPr/>
        </p:nvSpPr>
        <p:spPr>
          <a:xfrm>
            <a:off x="7511677" y="5318838"/>
            <a:ext cx="311285" cy="247497"/>
          </a:xfrm>
          <a:prstGeom prst="up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it-IT" dirty="0"/>
          </a:p>
        </p:txBody>
      </p:sp>
      <p:sp>
        <p:nvSpPr>
          <p:cNvPr id="21" name="Freccia in su 20">
            <a:extLst>
              <a:ext uri="{FF2B5EF4-FFF2-40B4-BE49-F238E27FC236}">
                <a16:creationId xmlns:a16="http://schemas.microsoft.com/office/drawing/2014/main" id="{C1B27E1D-8106-4AC4-8974-63B2C8B0F51A}"/>
              </a:ext>
            </a:extLst>
          </p:cNvPr>
          <p:cNvSpPr/>
          <p:nvPr/>
        </p:nvSpPr>
        <p:spPr>
          <a:xfrm>
            <a:off x="9033322" y="5566335"/>
            <a:ext cx="311285" cy="247497"/>
          </a:xfrm>
          <a:prstGeom prst="up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it-IT" dirty="0"/>
          </a:p>
        </p:txBody>
      </p:sp>
      <p:sp>
        <p:nvSpPr>
          <p:cNvPr id="22" name="Freccia in su 21">
            <a:extLst>
              <a:ext uri="{FF2B5EF4-FFF2-40B4-BE49-F238E27FC236}">
                <a16:creationId xmlns:a16="http://schemas.microsoft.com/office/drawing/2014/main" id="{694BD7CE-C269-4666-B523-04D7D6A5E69F}"/>
              </a:ext>
            </a:extLst>
          </p:cNvPr>
          <p:cNvSpPr/>
          <p:nvPr/>
        </p:nvSpPr>
        <p:spPr>
          <a:xfrm>
            <a:off x="4999389" y="5983384"/>
            <a:ext cx="311285" cy="247497"/>
          </a:xfrm>
          <a:prstGeom prst="up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it-IT" dirty="0"/>
          </a:p>
        </p:txBody>
      </p:sp>
      <p:sp>
        <p:nvSpPr>
          <p:cNvPr id="24" name="Freccia in su 23">
            <a:extLst>
              <a:ext uri="{FF2B5EF4-FFF2-40B4-BE49-F238E27FC236}">
                <a16:creationId xmlns:a16="http://schemas.microsoft.com/office/drawing/2014/main" id="{E04B6F34-62B9-4F9C-A842-A524BBC23995}"/>
              </a:ext>
            </a:extLst>
          </p:cNvPr>
          <p:cNvSpPr/>
          <p:nvPr/>
        </p:nvSpPr>
        <p:spPr>
          <a:xfrm>
            <a:off x="8461475" y="5941385"/>
            <a:ext cx="311285" cy="247497"/>
          </a:xfrm>
          <a:prstGeom prst="up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29088884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BE834B72-67E2-47E1-BB38-3B6BC09F26C7}"/>
              </a:ext>
            </a:extLst>
          </p:cNvPr>
          <p:cNvSpPr>
            <a:spLocks noGrp="1"/>
          </p:cNvSpPr>
          <p:nvPr>
            <p:ph type="title"/>
          </p:nvPr>
        </p:nvSpPr>
        <p:spPr>
          <a:xfrm>
            <a:off x="2167794" y="2114684"/>
            <a:ext cx="7856411" cy="2031055"/>
          </a:xfrm>
        </p:spPr>
        <p:txBody>
          <a:bodyPr vert="horz" lIns="91440" tIns="45720" rIns="91440" bIns="45720" rtlCol="0" anchor="b">
            <a:normAutofit/>
          </a:bodyPr>
          <a:lstStyle/>
          <a:p>
            <a:pPr algn="ctr"/>
            <a:r>
              <a:rPr lang="en-US" sz="4800" b="1" u="sng" kern="1200" dirty="0">
                <a:latin typeface="Castellar" panose="020A0402060406010301" pitchFamily="18" charset="0"/>
              </a:rPr>
              <a:t>NORMALIZZAZIONE</a:t>
            </a:r>
            <a:br>
              <a:rPr lang="en-US" sz="4800" b="1" u="sng" kern="1200" dirty="0">
                <a:latin typeface="Castellar" panose="020A0402060406010301" pitchFamily="18" charset="0"/>
              </a:rPr>
            </a:br>
            <a:r>
              <a:rPr lang="en-US" sz="4800" b="1" u="sng" kern="1200" dirty="0">
                <a:latin typeface="Castellar" panose="020A0402060406010301" pitchFamily="18" charset="0"/>
              </a:rPr>
              <a:t>1NF,2NF,3NF</a:t>
            </a:r>
          </a:p>
        </p:txBody>
      </p:sp>
    </p:spTree>
    <p:extLst>
      <p:ext uri="{BB962C8B-B14F-4D97-AF65-F5344CB8AC3E}">
        <p14:creationId xmlns:p14="http://schemas.microsoft.com/office/powerpoint/2010/main" val="19335209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E67C2C3-87DB-42AF-ADA9-4DF7F91C5579}"/>
              </a:ext>
            </a:extLst>
          </p:cNvPr>
          <p:cNvSpPr>
            <a:spLocks noGrp="1"/>
          </p:cNvSpPr>
          <p:nvPr>
            <p:ph type="title"/>
          </p:nvPr>
        </p:nvSpPr>
        <p:spPr>
          <a:xfrm>
            <a:off x="838200" y="169817"/>
            <a:ext cx="10515600" cy="1055302"/>
          </a:xfrm>
        </p:spPr>
        <p:txBody>
          <a:bodyPr>
            <a:noAutofit/>
          </a:bodyPr>
          <a:lstStyle/>
          <a:p>
            <a:r>
              <a:rPr lang="it-IT" sz="2000" b="1" u="sng" dirty="0">
                <a:solidFill>
                  <a:schemeClr val="bg1"/>
                </a:solidFill>
              </a:rPr>
              <a:t>1NF: La relazione non deve presentare attributi </a:t>
            </a:r>
            <a:r>
              <a:rPr lang="it-IT" sz="2000" b="1" u="sng" dirty="0" err="1">
                <a:solidFill>
                  <a:schemeClr val="bg1"/>
                </a:solidFill>
              </a:rPr>
              <a:t>multivalore</a:t>
            </a:r>
            <a:r>
              <a:rPr lang="it-IT" sz="2000" b="1" u="sng" dirty="0">
                <a:solidFill>
                  <a:schemeClr val="bg1"/>
                </a:solidFill>
              </a:rPr>
              <a:t>, composti o una loro qualsiasi combinazione.</a:t>
            </a:r>
            <a:br>
              <a:rPr lang="it-IT" sz="2000" b="1" u="sng" dirty="0">
                <a:solidFill>
                  <a:schemeClr val="bg1"/>
                </a:solidFill>
              </a:rPr>
            </a:br>
            <a:r>
              <a:rPr lang="it-IT" sz="2000" b="1" u="sng" dirty="0">
                <a:solidFill>
                  <a:schemeClr val="bg1"/>
                </a:solidFill>
              </a:rPr>
              <a:t>La normalizzazione si effettua formando una nuova relazione per ogni attributo non atomico</a:t>
            </a:r>
          </a:p>
        </p:txBody>
      </p:sp>
      <p:sp>
        <p:nvSpPr>
          <p:cNvPr id="4" name="CasellaDiTesto 3">
            <a:extLst>
              <a:ext uri="{FF2B5EF4-FFF2-40B4-BE49-F238E27FC236}">
                <a16:creationId xmlns:a16="http://schemas.microsoft.com/office/drawing/2014/main" id="{76841B71-40A6-4AEC-84A8-AAC3F9097425}"/>
              </a:ext>
            </a:extLst>
          </p:cNvPr>
          <p:cNvSpPr txBox="1"/>
          <p:nvPr/>
        </p:nvSpPr>
        <p:spPr>
          <a:xfrm>
            <a:off x="568168" y="1361800"/>
            <a:ext cx="11345662" cy="523220"/>
          </a:xfrm>
          <a:prstGeom prst="rect">
            <a:avLst/>
          </a:prstGeom>
          <a:noFill/>
        </p:spPr>
        <p:txBody>
          <a:bodyPr wrap="square" rtlCol="0">
            <a:spAutoFit/>
          </a:bodyPr>
          <a:lstStyle/>
          <a:p>
            <a:r>
              <a:rPr lang="it-IT" sz="2800" b="1" u="sng" dirty="0">
                <a:solidFill>
                  <a:schemeClr val="bg1"/>
                </a:solidFill>
              </a:rPr>
              <a:t>ACCOUNT UTENTE: </a:t>
            </a:r>
          </a:p>
        </p:txBody>
      </p:sp>
      <p:sp>
        <p:nvSpPr>
          <p:cNvPr id="5" name="Rettangolo 4">
            <a:extLst>
              <a:ext uri="{FF2B5EF4-FFF2-40B4-BE49-F238E27FC236}">
                <a16:creationId xmlns:a16="http://schemas.microsoft.com/office/drawing/2014/main" id="{4E5362B0-B6F7-4E5D-8EF2-EEAA8F9C1AE2}"/>
              </a:ext>
            </a:extLst>
          </p:cNvPr>
          <p:cNvSpPr/>
          <p:nvPr/>
        </p:nvSpPr>
        <p:spPr>
          <a:xfrm>
            <a:off x="630315" y="2002823"/>
            <a:ext cx="1455937" cy="722622"/>
          </a:xfrm>
          <a:prstGeom prst="rect">
            <a:avLst/>
          </a:prstGeom>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u="sng" dirty="0"/>
              <a:t>Nickname</a:t>
            </a:r>
          </a:p>
        </p:txBody>
      </p:sp>
      <p:sp>
        <p:nvSpPr>
          <p:cNvPr id="6" name="Rettangolo 5">
            <a:extLst>
              <a:ext uri="{FF2B5EF4-FFF2-40B4-BE49-F238E27FC236}">
                <a16:creationId xmlns:a16="http://schemas.microsoft.com/office/drawing/2014/main" id="{0B96CF03-AC4A-48BD-8CBA-3BBA17E8F361}"/>
              </a:ext>
            </a:extLst>
          </p:cNvPr>
          <p:cNvSpPr/>
          <p:nvPr/>
        </p:nvSpPr>
        <p:spPr>
          <a:xfrm>
            <a:off x="2086252" y="2002823"/>
            <a:ext cx="1455937" cy="722622"/>
          </a:xfrm>
          <a:prstGeom prst="rect">
            <a:avLst/>
          </a:prstGeom>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t>#follower</a:t>
            </a:r>
          </a:p>
        </p:txBody>
      </p:sp>
      <p:cxnSp>
        <p:nvCxnSpPr>
          <p:cNvPr id="14" name="Connettore diritto 13">
            <a:extLst>
              <a:ext uri="{FF2B5EF4-FFF2-40B4-BE49-F238E27FC236}">
                <a16:creationId xmlns:a16="http://schemas.microsoft.com/office/drawing/2014/main" id="{FC8B93D6-1724-4835-9BC6-D59C88734F4A}"/>
              </a:ext>
            </a:extLst>
          </p:cNvPr>
          <p:cNvCxnSpPr>
            <a:cxnSpLocks/>
          </p:cNvCxnSpPr>
          <p:nvPr/>
        </p:nvCxnSpPr>
        <p:spPr>
          <a:xfrm>
            <a:off x="1358283" y="2725445"/>
            <a:ext cx="0" cy="381740"/>
          </a:xfrm>
          <a:prstGeom prst="line">
            <a:avLst/>
          </a:prstGeom>
          <a:ln w="57150"/>
        </p:spPr>
        <p:style>
          <a:lnRef idx="3">
            <a:schemeClr val="accent2"/>
          </a:lnRef>
          <a:fillRef idx="0">
            <a:schemeClr val="accent2"/>
          </a:fillRef>
          <a:effectRef idx="2">
            <a:schemeClr val="accent2"/>
          </a:effectRef>
          <a:fontRef idx="minor">
            <a:schemeClr val="tx1"/>
          </a:fontRef>
        </p:style>
      </p:cxnSp>
      <p:cxnSp>
        <p:nvCxnSpPr>
          <p:cNvPr id="17" name="Connettore diritto 16">
            <a:extLst>
              <a:ext uri="{FF2B5EF4-FFF2-40B4-BE49-F238E27FC236}">
                <a16:creationId xmlns:a16="http://schemas.microsoft.com/office/drawing/2014/main" id="{287706B8-EF2B-4DD8-A3CD-BE7185873E80}"/>
              </a:ext>
            </a:extLst>
          </p:cNvPr>
          <p:cNvCxnSpPr/>
          <p:nvPr/>
        </p:nvCxnSpPr>
        <p:spPr>
          <a:xfrm>
            <a:off x="1358283" y="3116062"/>
            <a:ext cx="1544715" cy="0"/>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21" name="Connettore 2 20">
            <a:extLst>
              <a:ext uri="{FF2B5EF4-FFF2-40B4-BE49-F238E27FC236}">
                <a16:creationId xmlns:a16="http://schemas.microsoft.com/office/drawing/2014/main" id="{C85CE574-B5A6-49B2-BF91-89D46892A58D}"/>
              </a:ext>
            </a:extLst>
          </p:cNvPr>
          <p:cNvCxnSpPr>
            <a:cxnSpLocks/>
          </p:cNvCxnSpPr>
          <p:nvPr/>
        </p:nvCxnSpPr>
        <p:spPr>
          <a:xfrm flipV="1">
            <a:off x="2902998" y="2716568"/>
            <a:ext cx="0" cy="390617"/>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3" name="CasellaDiTesto 22">
            <a:extLst>
              <a:ext uri="{FF2B5EF4-FFF2-40B4-BE49-F238E27FC236}">
                <a16:creationId xmlns:a16="http://schemas.microsoft.com/office/drawing/2014/main" id="{8A9A922F-E1AF-42FD-AA8C-E8DBAC3AA6D2}"/>
              </a:ext>
            </a:extLst>
          </p:cNvPr>
          <p:cNvSpPr txBox="1"/>
          <p:nvPr/>
        </p:nvSpPr>
        <p:spPr>
          <a:xfrm>
            <a:off x="630315" y="3263401"/>
            <a:ext cx="4138454" cy="461665"/>
          </a:xfrm>
          <a:prstGeom prst="rect">
            <a:avLst/>
          </a:prstGeom>
          <a:noFill/>
          <a:ln>
            <a:noFill/>
          </a:ln>
        </p:spPr>
        <p:txBody>
          <a:bodyPr wrap="square" rtlCol="0">
            <a:spAutoFit/>
          </a:bodyPr>
          <a:lstStyle/>
          <a:p>
            <a:r>
              <a:rPr lang="it-IT" sz="2400" b="1" dirty="0">
                <a:solidFill>
                  <a:schemeClr val="bg1"/>
                </a:solidFill>
              </a:rPr>
              <a:t>Nickname-&gt; #follower</a:t>
            </a:r>
          </a:p>
        </p:txBody>
      </p:sp>
      <p:sp>
        <p:nvSpPr>
          <p:cNvPr id="24" name="CasellaDiTesto 23">
            <a:extLst>
              <a:ext uri="{FF2B5EF4-FFF2-40B4-BE49-F238E27FC236}">
                <a16:creationId xmlns:a16="http://schemas.microsoft.com/office/drawing/2014/main" id="{166081E7-49C8-4F80-B403-086C1E8E316C}"/>
              </a:ext>
            </a:extLst>
          </p:cNvPr>
          <p:cNvSpPr txBox="1"/>
          <p:nvPr/>
        </p:nvSpPr>
        <p:spPr>
          <a:xfrm>
            <a:off x="4900474" y="2161687"/>
            <a:ext cx="4696287" cy="646331"/>
          </a:xfrm>
          <a:prstGeom prst="rect">
            <a:avLst/>
          </a:prstGeom>
          <a:noFill/>
        </p:spPr>
        <p:txBody>
          <a:bodyPr wrap="square" rtlCol="0">
            <a:spAutoFit/>
          </a:bodyPr>
          <a:lstStyle/>
          <a:p>
            <a:r>
              <a:rPr lang="it-IT" sz="3600" u="sng" dirty="0">
                <a:solidFill>
                  <a:srgbClr val="FF0000"/>
                </a:solidFill>
              </a:rPr>
              <a:t>E’ già in 1NF, 2NF e 3NF</a:t>
            </a:r>
          </a:p>
        </p:txBody>
      </p:sp>
      <p:sp>
        <p:nvSpPr>
          <p:cNvPr id="25" name="CasellaDiTesto 24">
            <a:extLst>
              <a:ext uri="{FF2B5EF4-FFF2-40B4-BE49-F238E27FC236}">
                <a16:creationId xmlns:a16="http://schemas.microsoft.com/office/drawing/2014/main" id="{B02396F1-5F47-47FD-9304-FDAD54D56748}"/>
              </a:ext>
            </a:extLst>
          </p:cNvPr>
          <p:cNvSpPr txBox="1"/>
          <p:nvPr/>
        </p:nvSpPr>
        <p:spPr>
          <a:xfrm>
            <a:off x="568168" y="3878307"/>
            <a:ext cx="3746377" cy="523220"/>
          </a:xfrm>
          <a:prstGeom prst="rect">
            <a:avLst/>
          </a:prstGeom>
          <a:noFill/>
        </p:spPr>
        <p:txBody>
          <a:bodyPr wrap="square" rtlCol="0">
            <a:spAutoFit/>
          </a:bodyPr>
          <a:lstStyle/>
          <a:p>
            <a:r>
              <a:rPr lang="it-IT" sz="2800" b="1" u="sng" dirty="0">
                <a:solidFill>
                  <a:schemeClr val="bg1"/>
                </a:solidFill>
              </a:rPr>
              <a:t>PLAYLIST: </a:t>
            </a:r>
          </a:p>
        </p:txBody>
      </p:sp>
      <p:sp>
        <p:nvSpPr>
          <p:cNvPr id="26" name="Rettangolo 25">
            <a:extLst>
              <a:ext uri="{FF2B5EF4-FFF2-40B4-BE49-F238E27FC236}">
                <a16:creationId xmlns:a16="http://schemas.microsoft.com/office/drawing/2014/main" id="{9C6A88AE-3247-4B11-9E77-8DD92E0A03BA}"/>
              </a:ext>
            </a:extLst>
          </p:cNvPr>
          <p:cNvSpPr/>
          <p:nvPr/>
        </p:nvSpPr>
        <p:spPr>
          <a:xfrm>
            <a:off x="568168" y="4647101"/>
            <a:ext cx="1455937" cy="722622"/>
          </a:xfrm>
          <a:prstGeom prst="rect">
            <a:avLst/>
          </a:prstGeom>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u="sng" dirty="0"/>
              <a:t>Codice Playlist</a:t>
            </a:r>
          </a:p>
        </p:txBody>
      </p:sp>
      <p:sp>
        <p:nvSpPr>
          <p:cNvPr id="27" name="Rettangolo 26">
            <a:extLst>
              <a:ext uri="{FF2B5EF4-FFF2-40B4-BE49-F238E27FC236}">
                <a16:creationId xmlns:a16="http://schemas.microsoft.com/office/drawing/2014/main" id="{97A19B36-D0E6-42FF-8FCA-53F233FAB283}"/>
              </a:ext>
            </a:extLst>
          </p:cNvPr>
          <p:cNvSpPr/>
          <p:nvPr/>
        </p:nvSpPr>
        <p:spPr>
          <a:xfrm>
            <a:off x="2006343" y="4647101"/>
            <a:ext cx="1455937" cy="722622"/>
          </a:xfrm>
          <a:prstGeom prst="rect">
            <a:avLst/>
          </a:prstGeom>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t>Nome</a:t>
            </a:r>
          </a:p>
        </p:txBody>
      </p:sp>
      <p:sp>
        <p:nvSpPr>
          <p:cNvPr id="28" name="Rettangolo 27">
            <a:extLst>
              <a:ext uri="{FF2B5EF4-FFF2-40B4-BE49-F238E27FC236}">
                <a16:creationId xmlns:a16="http://schemas.microsoft.com/office/drawing/2014/main" id="{5C4905DB-D501-4C1E-B6F2-D61E4CD9B3A4}"/>
              </a:ext>
            </a:extLst>
          </p:cNvPr>
          <p:cNvSpPr/>
          <p:nvPr/>
        </p:nvSpPr>
        <p:spPr>
          <a:xfrm>
            <a:off x="3425297" y="4647101"/>
            <a:ext cx="1455937" cy="722622"/>
          </a:xfrm>
          <a:prstGeom prst="rect">
            <a:avLst/>
          </a:prstGeom>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t>Radio della Playlist</a:t>
            </a:r>
          </a:p>
        </p:txBody>
      </p:sp>
      <p:sp>
        <p:nvSpPr>
          <p:cNvPr id="29" name="Rettangolo 28">
            <a:extLst>
              <a:ext uri="{FF2B5EF4-FFF2-40B4-BE49-F238E27FC236}">
                <a16:creationId xmlns:a16="http://schemas.microsoft.com/office/drawing/2014/main" id="{E68D2A99-5FBA-4F94-B606-027F840F84CE}"/>
              </a:ext>
            </a:extLst>
          </p:cNvPr>
          <p:cNvSpPr/>
          <p:nvPr/>
        </p:nvSpPr>
        <p:spPr>
          <a:xfrm>
            <a:off x="4900455" y="4647101"/>
            <a:ext cx="1455937" cy="722622"/>
          </a:xfrm>
          <a:prstGeom prst="rect">
            <a:avLst/>
          </a:prstGeom>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t>#brani</a:t>
            </a:r>
          </a:p>
        </p:txBody>
      </p:sp>
      <p:sp>
        <p:nvSpPr>
          <p:cNvPr id="30" name="CasellaDiTesto 29">
            <a:extLst>
              <a:ext uri="{FF2B5EF4-FFF2-40B4-BE49-F238E27FC236}">
                <a16:creationId xmlns:a16="http://schemas.microsoft.com/office/drawing/2014/main" id="{DC8C4B32-1D26-4A3F-B47C-6EE0A18BE406}"/>
              </a:ext>
            </a:extLst>
          </p:cNvPr>
          <p:cNvSpPr txBox="1"/>
          <p:nvPr/>
        </p:nvSpPr>
        <p:spPr>
          <a:xfrm>
            <a:off x="6763137" y="4685246"/>
            <a:ext cx="4696287" cy="646331"/>
          </a:xfrm>
          <a:prstGeom prst="rect">
            <a:avLst/>
          </a:prstGeom>
          <a:noFill/>
        </p:spPr>
        <p:txBody>
          <a:bodyPr wrap="square" rtlCol="0">
            <a:spAutoFit/>
          </a:bodyPr>
          <a:lstStyle/>
          <a:p>
            <a:r>
              <a:rPr lang="it-IT" sz="3600" u="sng" dirty="0">
                <a:solidFill>
                  <a:srgbClr val="FF0000"/>
                </a:solidFill>
              </a:rPr>
              <a:t>E’ già in 1NF, 2NF e 3NF</a:t>
            </a:r>
          </a:p>
        </p:txBody>
      </p:sp>
      <p:cxnSp>
        <p:nvCxnSpPr>
          <p:cNvPr id="31" name="Connettore diritto 30">
            <a:extLst>
              <a:ext uri="{FF2B5EF4-FFF2-40B4-BE49-F238E27FC236}">
                <a16:creationId xmlns:a16="http://schemas.microsoft.com/office/drawing/2014/main" id="{CFEAF9B4-A250-4835-9064-5206A1BE85BA}"/>
              </a:ext>
            </a:extLst>
          </p:cNvPr>
          <p:cNvCxnSpPr>
            <a:cxnSpLocks/>
          </p:cNvCxnSpPr>
          <p:nvPr/>
        </p:nvCxnSpPr>
        <p:spPr>
          <a:xfrm>
            <a:off x="1232890" y="5369723"/>
            <a:ext cx="0" cy="381740"/>
          </a:xfrm>
          <a:prstGeom prst="line">
            <a:avLst/>
          </a:prstGeom>
          <a:ln w="57150"/>
        </p:spPr>
        <p:style>
          <a:lnRef idx="3">
            <a:schemeClr val="accent2"/>
          </a:lnRef>
          <a:fillRef idx="0">
            <a:schemeClr val="accent2"/>
          </a:fillRef>
          <a:effectRef idx="2">
            <a:schemeClr val="accent2"/>
          </a:effectRef>
          <a:fontRef idx="minor">
            <a:schemeClr val="tx1"/>
          </a:fontRef>
        </p:style>
      </p:cxnSp>
      <p:cxnSp>
        <p:nvCxnSpPr>
          <p:cNvPr id="32" name="Connettore diritto 31">
            <a:extLst>
              <a:ext uri="{FF2B5EF4-FFF2-40B4-BE49-F238E27FC236}">
                <a16:creationId xmlns:a16="http://schemas.microsoft.com/office/drawing/2014/main" id="{8351F86A-EE46-46CE-9E0F-248BC98BB88F}"/>
              </a:ext>
            </a:extLst>
          </p:cNvPr>
          <p:cNvCxnSpPr>
            <a:cxnSpLocks/>
          </p:cNvCxnSpPr>
          <p:nvPr/>
        </p:nvCxnSpPr>
        <p:spPr>
          <a:xfrm flipV="1">
            <a:off x="1251747" y="5751463"/>
            <a:ext cx="4558743" cy="1"/>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33" name="Connettore 2 32">
            <a:extLst>
              <a:ext uri="{FF2B5EF4-FFF2-40B4-BE49-F238E27FC236}">
                <a16:creationId xmlns:a16="http://schemas.microsoft.com/office/drawing/2014/main" id="{92E97393-AF5E-40F3-8C1B-6508A0065AD4}"/>
              </a:ext>
            </a:extLst>
          </p:cNvPr>
          <p:cNvCxnSpPr>
            <a:cxnSpLocks/>
          </p:cNvCxnSpPr>
          <p:nvPr/>
        </p:nvCxnSpPr>
        <p:spPr>
          <a:xfrm flipV="1">
            <a:off x="2791851" y="5331577"/>
            <a:ext cx="0" cy="390617"/>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ttore 2 40">
            <a:extLst>
              <a:ext uri="{FF2B5EF4-FFF2-40B4-BE49-F238E27FC236}">
                <a16:creationId xmlns:a16="http://schemas.microsoft.com/office/drawing/2014/main" id="{86C6FB91-9A31-4314-ADAE-E5F0094FD546}"/>
              </a:ext>
            </a:extLst>
          </p:cNvPr>
          <p:cNvCxnSpPr>
            <a:cxnSpLocks/>
          </p:cNvCxnSpPr>
          <p:nvPr/>
        </p:nvCxnSpPr>
        <p:spPr>
          <a:xfrm flipV="1">
            <a:off x="4314545" y="5369724"/>
            <a:ext cx="0" cy="381739"/>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ttore 2 44">
            <a:extLst>
              <a:ext uri="{FF2B5EF4-FFF2-40B4-BE49-F238E27FC236}">
                <a16:creationId xmlns:a16="http://schemas.microsoft.com/office/drawing/2014/main" id="{F32ACA05-6C78-453B-B69E-BB9DC219C8A6}"/>
              </a:ext>
            </a:extLst>
          </p:cNvPr>
          <p:cNvCxnSpPr>
            <a:cxnSpLocks/>
          </p:cNvCxnSpPr>
          <p:nvPr/>
        </p:nvCxnSpPr>
        <p:spPr>
          <a:xfrm flipV="1">
            <a:off x="5763308" y="5331577"/>
            <a:ext cx="0" cy="381739"/>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6" name="CasellaDiTesto 45">
            <a:extLst>
              <a:ext uri="{FF2B5EF4-FFF2-40B4-BE49-F238E27FC236}">
                <a16:creationId xmlns:a16="http://schemas.microsoft.com/office/drawing/2014/main" id="{2C06A3E2-9FEA-47F7-AD4F-F3C8860B5B1A}"/>
              </a:ext>
            </a:extLst>
          </p:cNvPr>
          <p:cNvSpPr txBox="1"/>
          <p:nvPr/>
        </p:nvSpPr>
        <p:spPr>
          <a:xfrm>
            <a:off x="665083" y="6022020"/>
            <a:ext cx="7460342" cy="461665"/>
          </a:xfrm>
          <a:prstGeom prst="rect">
            <a:avLst/>
          </a:prstGeom>
          <a:noFill/>
          <a:ln>
            <a:noFill/>
          </a:ln>
        </p:spPr>
        <p:txBody>
          <a:bodyPr wrap="square" rtlCol="0">
            <a:spAutoFit/>
          </a:bodyPr>
          <a:lstStyle/>
          <a:p>
            <a:r>
              <a:rPr lang="it-IT" sz="2400" b="1" dirty="0">
                <a:solidFill>
                  <a:schemeClr val="bg1"/>
                </a:solidFill>
              </a:rPr>
              <a:t>Codice Playlist-&gt; {Nome, Radio della Playlist, #brani}</a:t>
            </a:r>
          </a:p>
        </p:txBody>
      </p:sp>
    </p:spTree>
    <p:extLst>
      <p:ext uri="{BB962C8B-B14F-4D97-AF65-F5344CB8AC3E}">
        <p14:creationId xmlns:p14="http://schemas.microsoft.com/office/powerpoint/2010/main" val="23216668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EC36A092-6DC6-4758-97B3-B9D321EB88CD}"/>
              </a:ext>
            </a:extLst>
          </p:cNvPr>
          <p:cNvSpPr txBox="1">
            <a:spLocks noGrp="1"/>
          </p:cNvSpPr>
          <p:nvPr>
            <p:ph type="title"/>
          </p:nvPr>
        </p:nvSpPr>
        <p:spPr>
          <a:xfrm>
            <a:off x="1143000" y="498916"/>
            <a:ext cx="9906000" cy="480131"/>
          </a:xfrm>
          <a:prstGeom prst="rect">
            <a:avLst/>
          </a:prstGeom>
          <a:noFill/>
        </p:spPr>
        <p:txBody>
          <a:bodyPr wrap="square" rtlCol="0">
            <a:spAutoFit/>
          </a:bodyPr>
          <a:lstStyle/>
          <a:p>
            <a:r>
              <a:rPr lang="it-IT" sz="2800" b="1" u="sng" dirty="0">
                <a:solidFill>
                  <a:schemeClr val="bg1"/>
                </a:solidFill>
              </a:rPr>
              <a:t>Pubblica: </a:t>
            </a:r>
          </a:p>
        </p:txBody>
      </p:sp>
      <p:sp>
        <p:nvSpPr>
          <p:cNvPr id="5" name="Rettangolo 4">
            <a:extLst>
              <a:ext uri="{FF2B5EF4-FFF2-40B4-BE49-F238E27FC236}">
                <a16:creationId xmlns:a16="http://schemas.microsoft.com/office/drawing/2014/main" id="{D93683A1-118B-4F56-A7E0-ABDA309EAA1B}"/>
              </a:ext>
            </a:extLst>
          </p:cNvPr>
          <p:cNvSpPr/>
          <p:nvPr/>
        </p:nvSpPr>
        <p:spPr>
          <a:xfrm>
            <a:off x="1255348" y="1181021"/>
            <a:ext cx="2471700" cy="722622"/>
          </a:xfrm>
          <a:prstGeom prst="rect">
            <a:avLst/>
          </a:prstGeom>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u="sng" dirty="0" err="1"/>
              <a:t>Playlist.codicePlaylist</a:t>
            </a:r>
            <a:endParaRPr lang="it-IT" u="sng" dirty="0"/>
          </a:p>
        </p:txBody>
      </p:sp>
      <p:sp>
        <p:nvSpPr>
          <p:cNvPr id="6" name="Rettangolo 5">
            <a:extLst>
              <a:ext uri="{FF2B5EF4-FFF2-40B4-BE49-F238E27FC236}">
                <a16:creationId xmlns:a16="http://schemas.microsoft.com/office/drawing/2014/main" id="{E7D571F2-184D-464E-9436-A9FFA03D1864}"/>
              </a:ext>
            </a:extLst>
          </p:cNvPr>
          <p:cNvSpPr/>
          <p:nvPr/>
        </p:nvSpPr>
        <p:spPr>
          <a:xfrm>
            <a:off x="3727048" y="1181021"/>
            <a:ext cx="1455937" cy="722622"/>
          </a:xfrm>
          <a:prstGeom prst="rect">
            <a:avLst/>
          </a:prstGeom>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t>#follower</a:t>
            </a:r>
          </a:p>
        </p:txBody>
      </p:sp>
      <p:sp>
        <p:nvSpPr>
          <p:cNvPr id="7" name="CasellaDiTesto 6">
            <a:extLst>
              <a:ext uri="{FF2B5EF4-FFF2-40B4-BE49-F238E27FC236}">
                <a16:creationId xmlns:a16="http://schemas.microsoft.com/office/drawing/2014/main" id="{890BDB99-0DC7-4B8F-BCB8-2648284B2D41}"/>
              </a:ext>
            </a:extLst>
          </p:cNvPr>
          <p:cNvSpPr txBox="1"/>
          <p:nvPr/>
        </p:nvSpPr>
        <p:spPr>
          <a:xfrm>
            <a:off x="5872748" y="1219166"/>
            <a:ext cx="4696287" cy="646331"/>
          </a:xfrm>
          <a:prstGeom prst="rect">
            <a:avLst/>
          </a:prstGeom>
          <a:noFill/>
        </p:spPr>
        <p:txBody>
          <a:bodyPr wrap="square" rtlCol="0">
            <a:spAutoFit/>
          </a:bodyPr>
          <a:lstStyle/>
          <a:p>
            <a:r>
              <a:rPr lang="it-IT" sz="3600" u="sng" dirty="0">
                <a:solidFill>
                  <a:srgbClr val="FF0000"/>
                </a:solidFill>
              </a:rPr>
              <a:t>E’ già in 1NF, 2NF e 3NF</a:t>
            </a:r>
          </a:p>
        </p:txBody>
      </p:sp>
      <p:cxnSp>
        <p:nvCxnSpPr>
          <p:cNvPr id="8" name="Connettore diritto 7">
            <a:extLst>
              <a:ext uri="{FF2B5EF4-FFF2-40B4-BE49-F238E27FC236}">
                <a16:creationId xmlns:a16="http://schemas.microsoft.com/office/drawing/2014/main" id="{AA8D2486-538B-4415-B311-BBFBFBD627A3}"/>
              </a:ext>
            </a:extLst>
          </p:cNvPr>
          <p:cNvCxnSpPr>
            <a:cxnSpLocks/>
          </p:cNvCxnSpPr>
          <p:nvPr/>
        </p:nvCxnSpPr>
        <p:spPr>
          <a:xfrm>
            <a:off x="2075913" y="1903643"/>
            <a:ext cx="0" cy="381740"/>
          </a:xfrm>
          <a:prstGeom prst="line">
            <a:avLst/>
          </a:prstGeom>
          <a:ln w="57150"/>
        </p:spPr>
        <p:style>
          <a:lnRef idx="3">
            <a:schemeClr val="accent2"/>
          </a:lnRef>
          <a:fillRef idx="0">
            <a:schemeClr val="accent2"/>
          </a:fillRef>
          <a:effectRef idx="2">
            <a:schemeClr val="accent2"/>
          </a:effectRef>
          <a:fontRef idx="minor">
            <a:schemeClr val="tx1"/>
          </a:fontRef>
        </p:style>
      </p:cxnSp>
      <p:cxnSp>
        <p:nvCxnSpPr>
          <p:cNvPr id="9" name="Connettore diritto 8">
            <a:extLst>
              <a:ext uri="{FF2B5EF4-FFF2-40B4-BE49-F238E27FC236}">
                <a16:creationId xmlns:a16="http://schemas.microsoft.com/office/drawing/2014/main" id="{D64C91B3-E685-490F-AFE5-84BADD8ECC3B}"/>
              </a:ext>
            </a:extLst>
          </p:cNvPr>
          <p:cNvCxnSpPr>
            <a:cxnSpLocks/>
          </p:cNvCxnSpPr>
          <p:nvPr/>
        </p:nvCxnSpPr>
        <p:spPr>
          <a:xfrm>
            <a:off x="2075913" y="2276280"/>
            <a:ext cx="2357191" cy="0"/>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11" name="Connettore 2 10">
            <a:extLst>
              <a:ext uri="{FF2B5EF4-FFF2-40B4-BE49-F238E27FC236}">
                <a16:creationId xmlns:a16="http://schemas.microsoft.com/office/drawing/2014/main" id="{BD4FAAE7-E69B-4B7A-B97A-9399B4C74769}"/>
              </a:ext>
            </a:extLst>
          </p:cNvPr>
          <p:cNvCxnSpPr>
            <a:cxnSpLocks/>
          </p:cNvCxnSpPr>
          <p:nvPr/>
        </p:nvCxnSpPr>
        <p:spPr>
          <a:xfrm flipV="1">
            <a:off x="4458606" y="1865497"/>
            <a:ext cx="0" cy="390617"/>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 name="CasellaDiTesto 11">
            <a:extLst>
              <a:ext uri="{FF2B5EF4-FFF2-40B4-BE49-F238E27FC236}">
                <a16:creationId xmlns:a16="http://schemas.microsoft.com/office/drawing/2014/main" id="{770F7C5A-DE2D-470A-B7B6-0567F2944460}"/>
              </a:ext>
            </a:extLst>
          </p:cNvPr>
          <p:cNvSpPr txBox="1"/>
          <p:nvPr/>
        </p:nvSpPr>
        <p:spPr>
          <a:xfrm>
            <a:off x="1185281" y="2546340"/>
            <a:ext cx="4910720" cy="461665"/>
          </a:xfrm>
          <a:prstGeom prst="rect">
            <a:avLst/>
          </a:prstGeom>
          <a:noFill/>
          <a:ln>
            <a:noFill/>
          </a:ln>
        </p:spPr>
        <p:txBody>
          <a:bodyPr wrap="square" rtlCol="0">
            <a:spAutoFit/>
          </a:bodyPr>
          <a:lstStyle/>
          <a:p>
            <a:r>
              <a:rPr lang="it-IT" sz="2400" b="1" dirty="0" err="1">
                <a:solidFill>
                  <a:schemeClr val="bg1"/>
                </a:solidFill>
              </a:rPr>
              <a:t>Playlist.codice</a:t>
            </a:r>
            <a:r>
              <a:rPr lang="it-IT" sz="2400" b="1" dirty="0">
                <a:solidFill>
                  <a:schemeClr val="bg1"/>
                </a:solidFill>
              </a:rPr>
              <a:t> Playlist-&gt; #follower</a:t>
            </a:r>
          </a:p>
        </p:txBody>
      </p:sp>
      <p:sp>
        <p:nvSpPr>
          <p:cNvPr id="13" name="Titolo 3">
            <a:extLst>
              <a:ext uri="{FF2B5EF4-FFF2-40B4-BE49-F238E27FC236}">
                <a16:creationId xmlns:a16="http://schemas.microsoft.com/office/drawing/2014/main" id="{ED6ADC14-46EC-41DD-A484-6D9C070C4225}"/>
              </a:ext>
            </a:extLst>
          </p:cNvPr>
          <p:cNvSpPr txBox="1">
            <a:spLocks/>
          </p:cNvSpPr>
          <p:nvPr/>
        </p:nvSpPr>
        <p:spPr>
          <a:xfrm>
            <a:off x="1143000" y="3609930"/>
            <a:ext cx="9906000" cy="48013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it-IT" sz="2800" b="1" u="sng" dirty="0">
                <a:solidFill>
                  <a:schemeClr val="bg1"/>
                </a:solidFill>
              </a:rPr>
              <a:t>brano: </a:t>
            </a:r>
          </a:p>
        </p:txBody>
      </p:sp>
      <p:sp>
        <p:nvSpPr>
          <p:cNvPr id="15" name="Rettangolo 14">
            <a:extLst>
              <a:ext uri="{FF2B5EF4-FFF2-40B4-BE49-F238E27FC236}">
                <a16:creationId xmlns:a16="http://schemas.microsoft.com/office/drawing/2014/main" id="{1F9CACFD-2BB2-44D5-BFA4-DA28808E0E0C}"/>
              </a:ext>
            </a:extLst>
          </p:cNvPr>
          <p:cNvSpPr/>
          <p:nvPr/>
        </p:nvSpPr>
        <p:spPr>
          <a:xfrm>
            <a:off x="1216409" y="4242841"/>
            <a:ext cx="1455937" cy="722622"/>
          </a:xfrm>
          <a:prstGeom prst="rect">
            <a:avLst/>
          </a:prstGeom>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u="sng" dirty="0"/>
              <a:t>Codice</a:t>
            </a:r>
          </a:p>
        </p:txBody>
      </p:sp>
      <p:sp>
        <p:nvSpPr>
          <p:cNvPr id="16" name="Rettangolo 15">
            <a:extLst>
              <a:ext uri="{FF2B5EF4-FFF2-40B4-BE49-F238E27FC236}">
                <a16:creationId xmlns:a16="http://schemas.microsoft.com/office/drawing/2014/main" id="{14B27EA9-E4A0-49E0-82CE-F3BFBD405B1E}"/>
              </a:ext>
            </a:extLst>
          </p:cNvPr>
          <p:cNvSpPr/>
          <p:nvPr/>
        </p:nvSpPr>
        <p:spPr>
          <a:xfrm>
            <a:off x="2672346" y="4251418"/>
            <a:ext cx="1455937" cy="722622"/>
          </a:xfrm>
          <a:prstGeom prst="rect">
            <a:avLst/>
          </a:prstGeom>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t>Titolo</a:t>
            </a:r>
          </a:p>
        </p:txBody>
      </p:sp>
      <p:sp>
        <p:nvSpPr>
          <p:cNvPr id="17" name="Rettangolo 16">
            <a:extLst>
              <a:ext uri="{FF2B5EF4-FFF2-40B4-BE49-F238E27FC236}">
                <a16:creationId xmlns:a16="http://schemas.microsoft.com/office/drawing/2014/main" id="{E51F568A-5DA8-4CC7-85FC-3A2C1447A8DD}"/>
              </a:ext>
            </a:extLst>
          </p:cNvPr>
          <p:cNvSpPr/>
          <p:nvPr/>
        </p:nvSpPr>
        <p:spPr>
          <a:xfrm>
            <a:off x="4142499" y="4251418"/>
            <a:ext cx="1455937" cy="722622"/>
          </a:xfrm>
          <a:prstGeom prst="rect">
            <a:avLst/>
          </a:prstGeom>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t>Durata</a:t>
            </a:r>
          </a:p>
        </p:txBody>
      </p:sp>
      <p:sp>
        <p:nvSpPr>
          <p:cNvPr id="18" name="Rettangolo 17">
            <a:extLst>
              <a:ext uri="{FF2B5EF4-FFF2-40B4-BE49-F238E27FC236}">
                <a16:creationId xmlns:a16="http://schemas.microsoft.com/office/drawing/2014/main" id="{90B2C3EF-94F5-47CF-8869-A3E6EB70C67F}"/>
              </a:ext>
            </a:extLst>
          </p:cNvPr>
          <p:cNvSpPr/>
          <p:nvPr/>
        </p:nvSpPr>
        <p:spPr>
          <a:xfrm>
            <a:off x="5612652" y="4251418"/>
            <a:ext cx="2471700" cy="722622"/>
          </a:xfrm>
          <a:prstGeom prst="rect">
            <a:avLst/>
          </a:prstGeom>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err="1"/>
              <a:t>Album.codice</a:t>
            </a:r>
            <a:r>
              <a:rPr lang="it-IT" dirty="0"/>
              <a:t> Album</a:t>
            </a:r>
          </a:p>
        </p:txBody>
      </p:sp>
      <p:cxnSp>
        <p:nvCxnSpPr>
          <p:cNvPr id="19" name="Connettore diritto 18">
            <a:extLst>
              <a:ext uri="{FF2B5EF4-FFF2-40B4-BE49-F238E27FC236}">
                <a16:creationId xmlns:a16="http://schemas.microsoft.com/office/drawing/2014/main" id="{7CD767DF-042D-4F5A-83E0-376C80F307DA}"/>
              </a:ext>
            </a:extLst>
          </p:cNvPr>
          <p:cNvCxnSpPr>
            <a:cxnSpLocks/>
          </p:cNvCxnSpPr>
          <p:nvPr/>
        </p:nvCxnSpPr>
        <p:spPr>
          <a:xfrm>
            <a:off x="1892477" y="4974040"/>
            <a:ext cx="0" cy="381740"/>
          </a:xfrm>
          <a:prstGeom prst="line">
            <a:avLst/>
          </a:prstGeom>
          <a:ln w="57150"/>
        </p:spPr>
        <p:style>
          <a:lnRef idx="3">
            <a:schemeClr val="accent2"/>
          </a:lnRef>
          <a:fillRef idx="0">
            <a:schemeClr val="accent2"/>
          </a:fillRef>
          <a:effectRef idx="2">
            <a:schemeClr val="accent2"/>
          </a:effectRef>
          <a:fontRef idx="minor">
            <a:schemeClr val="tx1"/>
          </a:fontRef>
        </p:style>
      </p:cxnSp>
      <p:cxnSp>
        <p:nvCxnSpPr>
          <p:cNvPr id="20" name="Connettore diritto 19">
            <a:extLst>
              <a:ext uri="{FF2B5EF4-FFF2-40B4-BE49-F238E27FC236}">
                <a16:creationId xmlns:a16="http://schemas.microsoft.com/office/drawing/2014/main" id="{6F3A1558-7FE2-4488-BE1B-16B99C4F0C38}"/>
              </a:ext>
            </a:extLst>
          </p:cNvPr>
          <p:cNvCxnSpPr>
            <a:cxnSpLocks/>
          </p:cNvCxnSpPr>
          <p:nvPr/>
        </p:nvCxnSpPr>
        <p:spPr>
          <a:xfrm flipV="1">
            <a:off x="1944377" y="5355779"/>
            <a:ext cx="1437070" cy="1"/>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23" name="Connettore 2 22">
            <a:extLst>
              <a:ext uri="{FF2B5EF4-FFF2-40B4-BE49-F238E27FC236}">
                <a16:creationId xmlns:a16="http://schemas.microsoft.com/office/drawing/2014/main" id="{9319C171-EB57-4C52-8550-83A3DB7EBA98}"/>
              </a:ext>
            </a:extLst>
          </p:cNvPr>
          <p:cNvCxnSpPr>
            <a:cxnSpLocks/>
          </p:cNvCxnSpPr>
          <p:nvPr/>
        </p:nvCxnSpPr>
        <p:spPr>
          <a:xfrm flipV="1">
            <a:off x="3381447" y="4965162"/>
            <a:ext cx="0" cy="390617"/>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ttore diritto 23">
            <a:extLst>
              <a:ext uri="{FF2B5EF4-FFF2-40B4-BE49-F238E27FC236}">
                <a16:creationId xmlns:a16="http://schemas.microsoft.com/office/drawing/2014/main" id="{5D5D2BF5-FE6D-41AC-9F79-A47BE1CD384D}"/>
              </a:ext>
            </a:extLst>
          </p:cNvPr>
          <p:cNvCxnSpPr>
            <a:cxnSpLocks/>
          </p:cNvCxnSpPr>
          <p:nvPr/>
        </p:nvCxnSpPr>
        <p:spPr>
          <a:xfrm>
            <a:off x="6477981" y="4974040"/>
            <a:ext cx="0" cy="894325"/>
          </a:xfrm>
          <a:prstGeom prst="line">
            <a:avLst/>
          </a:prstGeom>
          <a:ln w="5715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26" name="Connettore diritto 25">
            <a:extLst>
              <a:ext uri="{FF2B5EF4-FFF2-40B4-BE49-F238E27FC236}">
                <a16:creationId xmlns:a16="http://schemas.microsoft.com/office/drawing/2014/main" id="{8E6979D0-C15D-4C3F-A694-4D94D42032DC}"/>
              </a:ext>
            </a:extLst>
          </p:cNvPr>
          <p:cNvCxnSpPr>
            <a:cxnSpLocks/>
          </p:cNvCxnSpPr>
          <p:nvPr/>
        </p:nvCxnSpPr>
        <p:spPr>
          <a:xfrm>
            <a:off x="4757195" y="5878570"/>
            <a:ext cx="1769679" cy="0"/>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29" name="Connettore 2 28">
            <a:extLst>
              <a:ext uri="{FF2B5EF4-FFF2-40B4-BE49-F238E27FC236}">
                <a16:creationId xmlns:a16="http://schemas.microsoft.com/office/drawing/2014/main" id="{02DCF9FB-6230-406D-B6A1-95558412716F}"/>
              </a:ext>
            </a:extLst>
          </p:cNvPr>
          <p:cNvCxnSpPr>
            <a:cxnSpLocks/>
          </p:cNvCxnSpPr>
          <p:nvPr/>
        </p:nvCxnSpPr>
        <p:spPr>
          <a:xfrm flipV="1">
            <a:off x="4757195" y="4974040"/>
            <a:ext cx="0" cy="89432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CasellaDiTesto 30">
            <a:extLst>
              <a:ext uri="{FF2B5EF4-FFF2-40B4-BE49-F238E27FC236}">
                <a16:creationId xmlns:a16="http://schemas.microsoft.com/office/drawing/2014/main" id="{F34343C7-3B75-4DB2-ACC4-83E999D3E94D}"/>
              </a:ext>
            </a:extLst>
          </p:cNvPr>
          <p:cNvSpPr txBox="1"/>
          <p:nvPr/>
        </p:nvSpPr>
        <p:spPr>
          <a:xfrm>
            <a:off x="1142999" y="6000349"/>
            <a:ext cx="5705491" cy="830997"/>
          </a:xfrm>
          <a:prstGeom prst="rect">
            <a:avLst/>
          </a:prstGeom>
          <a:noFill/>
          <a:ln>
            <a:noFill/>
          </a:ln>
        </p:spPr>
        <p:txBody>
          <a:bodyPr wrap="square" rtlCol="0">
            <a:spAutoFit/>
          </a:bodyPr>
          <a:lstStyle/>
          <a:p>
            <a:r>
              <a:rPr lang="it-IT" sz="2400" b="1" dirty="0">
                <a:solidFill>
                  <a:schemeClr val="bg1"/>
                </a:solidFill>
              </a:rPr>
              <a:t>Codice -&gt; Titolo</a:t>
            </a:r>
          </a:p>
          <a:p>
            <a:r>
              <a:rPr lang="it-IT" sz="2400" b="1" dirty="0" err="1">
                <a:solidFill>
                  <a:schemeClr val="bg1"/>
                </a:solidFill>
              </a:rPr>
              <a:t>Album.codice</a:t>
            </a:r>
            <a:r>
              <a:rPr lang="it-IT" sz="2400" b="1" dirty="0">
                <a:solidFill>
                  <a:schemeClr val="bg1"/>
                </a:solidFill>
              </a:rPr>
              <a:t> Album -&gt; Durata</a:t>
            </a:r>
          </a:p>
        </p:txBody>
      </p:sp>
      <p:sp>
        <p:nvSpPr>
          <p:cNvPr id="32" name="CasellaDiTesto 31">
            <a:extLst>
              <a:ext uri="{FF2B5EF4-FFF2-40B4-BE49-F238E27FC236}">
                <a16:creationId xmlns:a16="http://schemas.microsoft.com/office/drawing/2014/main" id="{FFA8B316-1248-4A57-936C-EF05A2AC3FC0}"/>
              </a:ext>
            </a:extLst>
          </p:cNvPr>
          <p:cNvSpPr txBox="1"/>
          <p:nvPr/>
        </p:nvSpPr>
        <p:spPr>
          <a:xfrm>
            <a:off x="1188676" y="5124067"/>
            <a:ext cx="740780" cy="369332"/>
          </a:xfrm>
          <a:prstGeom prst="rect">
            <a:avLst/>
          </a:prstGeom>
          <a:noFill/>
        </p:spPr>
        <p:txBody>
          <a:bodyPr wrap="square" rtlCol="0">
            <a:spAutoFit/>
          </a:bodyPr>
          <a:lstStyle/>
          <a:p>
            <a:r>
              <a:rPr lang="it-IT" b="1" dirty="0">
                <a:solidFill>
                  <a:schemeClr val="bg1"/>
                </a:solidFill>
              </a:rPr>
              <a:t>FD1</a:t>
            </a:r>
          </a:p>
        </p:txBody>
      </p:sp>
      <p:sp>
        <p:nvSpPr>
          <p:cNvPr id="33" name="CasellaDiTesto 32">
            <a:extLst>
              <a:ext uri="{FF2B5EF4-FFF2-40B4-BE49-F238E27FC236}">
                <a16:creationId xmlns:a16="http://schemas.microsoft.com/office/drawing/2014/main" id="{9686E48B-8804-4A71-A7DC-8907D8AD42BD}"/>
              </a:ext>
            </a:extLst>
          </p:cNvPr>
          <p:cNvSpPr txBox="1"/>
          <p:nvPr/>
        </p:nvSpPr>
        <p:spPr>
          <a:xfrm>
            <a:off x="4128283" y="5635480"/>
            <a:ext cx="740780" cy="369332"/>
          </a:xfrm>
          <a:prstGeom prst="rect">
            <a:avLst/>
          </a:prstGeom>
          <a:noFill/>
        </p:spPr>
        <p:txBody>
          <a:bodyPr wrap="square" rtlCol="0">
            <a:spAutoFit/>
          </a:bodyPr>
          <a:lstStyle/>
          <a:p>
            <a:r>
              <a:rPr lang="it-IT" b="1" dirty="0">
                <a:solidFill>
                  <a:schemeClr val="bg1"/>
                </a:solidFill>
              </a:rPr>
              <a:t>FD2</a:t>
            </a:r>
          </a:p>
        </p:txBody>
      </p:sp>
      <p:sp>
        <p:nvSpPr>
          <p:cNvPr id="25" name="CasellaDiTesto 24">
            <a:extLst>
              <a:ext uri="{FF2B5EF4-FFF2-40B4-BE49-F238E27FC236}">
                <a16:creationId xmlns:a16="http://schemas.microsoft.com/office/drawing/2014/main" id="{032228E1-F365-4292-9AEE-7D24EF0AA0FE}"/>
              </a:ext>
            </a:extLst>
          </p:cNvPr>
          <p:cNvSpPr txBox="1"/>
          <p:nvPr/>
        </p:nvSpPr>
        <p:spPr>
          <a:xfrm>
            <a:off x="8487764" y="4289563"/>
            <a:ext cx="4696287" cy="646331"/>
          </a:xfrm>
          <a:prstGeom prst="rect">
            <a:avLst/>
          </a:prstGeom>
          <a:noFill/>
        </p:spPr>
        <p:txBody>
          <a:bodyPr wrap="square" rtlCol="0">
            <a:spAutoFit/>
          </a:bodyPr>
          <a:lstStyle/>
          <a:p>
            <a:r>
              <a:rPr lang="it-IT" sz="3600" u="sng" dirty="0" err="1">
                <a:solidFill>
                  <a:srgbClr val="FF0000"/>
                </a:solidFill>
              </a:rPr>
              <a:t>E’già</a:t>
            </a:r>
            <a:r>
              <a:rPr lang="it-IT" sz="3600" u="sng" dirty="0">
                <a:solidFill>
                  <a:srgbClr val="FF0000"/>
                </a:solidFill>
              </a:rPr>
              <a:t> in 1NF</a:t>
            </a:r>
          </a:p>
        </p:txBody>
      </p:sp>
    </p:spTree>
    <p:extLst>
      <p:ext uri="{BB962C8B-B14F-4D97-AF65-F5344CB8AC3E}">
        <p14:creationId xmlns:p14="http://schemas.microsoft.com/office/powerpoint/2010/main" val="35704889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A200786E-F5A2-44CB-BD4E-E6E26677186C}"/>
              </a:ext>
            </a:extLst>
          </p:cNvPr>
          <p:cNvSpPr txBox="1">
            <a:spLocks noGrp="1"/>
          </p:cNvSpPr>
          <p:nvPr>
            <p:ph type="title"/>
          </p:nvPr>
        </p:nvSpPr>
        <p:spPr>
          <a:xfrm>
            <a:off x="1025666" y="249940"/>
            <a:ext cx="9906000" cy="480131"/>
          </a:xfrm>
          <a:prstGeom prst="rect">
            <a:avLst/>
          </a:prstGeom>
          <a:noFill/>
        </p:spPr>
        <p:txBody>
          <a:bodyPr wrap="square" rtlCol="0">
            <a:spAutoFit/>
          </a:bodyPr>
          <a:lstStyle/>
          <a:p>
            <a:r>
              <a:rPr lang="it-IT" sz="2800" b="1" u="sng" dirty="0">
                <a:solidFill>
                  <a:schemeClr val="bg1"/>
                </a:solidFill>
              </a:rPr>
              <a:t>ARTISTA: </a:t>
            </a:r>
          </a:p>
        </p:txBody>
      </p:sp>
      <p:sp>
        <p:nvSpPr>
          <p:cNvPr id="5" name="Rettangolo 4">
            <a:extLst>
              <a:ext uri="{FF2B5EF4-FFF2-40B4-BE49-F238E27FC236}">
                <a16:creationId xmlns:a16="http://schemas.microsoft.com/office/drawing/2014/main" id="{8FDEB612-3C17-4179-B6B5-0BC174C22F00}"/>
              </a:ext>
            </a:extLst>
          </p:cNvPr>
          <p:cNvSpPr/>
          <p:nvPr/>
        </p:nvSpPr>
        <p:spPr>
          <a:xfrm>
            <a:off x="1128026" y="926378"/>
            <a:ext cx="1455937" cy="722622"/>
          </a:xfrm>
          <a:prstGeom prst="rect">
            <a:avLst/>
          </a:prstGeom>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u="sng" dirty="0"/>
              <a:t>Nome Artista</a:t>
            </a:r>
          </a:p>
        </p:txBody>
      </p:sp>
      <p:sp>
        <p:nvSpPr>
          <p:cNvPr id="6" name="Rettangolo 5">
            <a:extLst>
              <a:ext uri="{FF2B5EF4-FFF2-40B4-BE49-F238E27FC236}">
                <a16:creationId xmlns:a16="http://schemas.microsoft.com/office/drawing/2014/main" id="{47F9EAFA-5B5F-446C-9E10-06659E38C055}"/>
              </a:ext>
            </a:extLst>
          </p:cNvPr>
          <p:cNvSpPr/>
          <p:nvPr/>
        </p:nvSpPr>
        <p:spPr>
          <a:xfrm>
            <a:off x="2583963" y="926378"/>
            <a:ext cx="1629222" cy="722622"/>
          </a:xfrm>
          <a:prstGeom prst="rect">
            <a:avLst/>
          </a:prstGeom>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t>Collaborazioni</a:t>
            </a:r>
          </a:p>
        </p:txBody>
      </p:sp>
      <p:sp>
        <p:nvSpPr>
          <p:cNvPr id="7" name="Rettangolo 6">
            <a:extLst>
              <a:ext uri="{FF2B5EF4-FFF2-40B4-BE49-F238E27FC236}">
                <a16:creationId xmlns:a16="http://schemas.microsoft.com/office/drawing/2014/main" id="{A3858653-F5B8-4F9B-84E0-B62E9F476799}"/>
              </a:ext>
            </a:extLst>
          </p:cNvPr>
          <p:cNvSpPr/>
          <p:nvPr/>
        </p:nvSpPr>
        <p:spPr>
          <a:xfrm>
            <a:off x="4213185" y="926378"/>
            <a:ext cx="1455937" cy="722622"/>
          </a:xfrm>
          <a:prstGeom prst="rect">
            <a:avLst/>
          </a:prstGeom>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t>Descrizione</a:t>
            </a:r>
          </a:p>
        </p:txBody>
      </p:sp>
      <p:sp>
        <p:nvSpPr>
          <p:cNvPr id="9" name="Rettangolo 8">
            <a:extLst>
              <a:ext uri="{FF2B5EF4-FFF2-40B4-BE49-F238E27FC236}">
                <a16:creationId xmlns:a16="http://schemas.microsoft.com/office/drawing/2014/main" id="{C69AE828-5B14-4ACE-8E31-89B2138034A9}"/>
              </a:ext>
            </a:extLst>
          </p:cNvPr>
          <p:cNvSpPr/>
          <p:nvPr/>
        </p:nvSpPr>
        <p:spPr>
          <a:xfrm>
            <a:off x="5706319" y="926378"/>
            <a:ext cx="1455937" cy="722622"/>
          </a:xfrm>
          <a:prstGeom prst="rect">
            <a:avLst/>
          </a:prstGeom>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t>#ascoltatori</a:t>
            </a:r>
          </a:p>
        </p:txBody>
      </p:sp>
      <p:sp>
        <p:nvSpPr>
          <p:cNvPr id="10" name="Rettangolo 9">
            <a:extLst>
              <a:ext uri="{FF2B5EF4-FFF2-40B4-BE49-F238E27FC236}">
                <a16:creationId xmlns:a16="http://schemas.microsoft.com/office/drawing/2014/main" id="{B2015C30-A485-4440-86BC-2A4DD56F9117}"/>
              </a:ext>
            </a:extLst>
          </p:cNvPr>
          <p:cNvSpPr/>
          <p:nvPr/>
        </p:nvSpPr>
        <p:spPr>
          <a:xfrm>
            <a:off x="7219996" y="926378"/>
            <a:ext cx="1455937" cy="722622"/>
          </a:xfrm>
          <a:prstGeom prst="rect">
            <a:avLst/>
          </a:prstGeom>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t>Offerte</a:t>
            </a:r>
          </a:p>
        </p:txBody>
      </p:sp>
      <p:cxnSp>
        <p:nvCxnSpPr>
          <p:cNvPr id="11" name="Connettore diritto 10">
            <a:extLst>
              <a:ext uri="{FF2B5EF4-FFF2-40B4-BE49-F238E27FC236}">
                <a16:creationId xmlns:a16="http://schemas.microsoft.com/office/drawing/2014/main" id="{CE606F39-9563-422B-B1E5-1A1C7AD81930}"/>
              </a:ext>
            </a:extLst>
          </p:cNvPr>
          <p:cNvCxnSpPr>
            <a:cxnSpLocks/>
          </p:cNvCxnSpPr>
          <p:nvPr/>
        </p:nvCxnSpPr>
        <p:spPr>
          <a:xfrm>
            <a:off x="1855994" y="1649000"/>
            <a:ext cx="0" cy="381740"/>
          </a:xfrm>
          <a:prstGeom prst="line">
            <a:avLst/>
          </a:prstGeom>
          <a:ln w="57150"/>
        </p:spPr>
        <p:style>
          <a:lnRef idx="3">
            <a:schemeClr val="accent2"/>
          </a:lnRef>
          <a:fillRef idx="0">
            <a:schemeClr val="accent2"/>
          </a:fillRef>
          <a:effectRef idx="2">
            <a:schemeClr val="accent2"/>
          </a:effectRef>
          <a:fontRef idx="minor">
            <a:schemeClr val="tx1"/>
          </a:fontRef>
        </p:style>
      </p:cxnSp>
      <p:cxnSp>
        <p:nvCxnSpPr>
          <p:cNvPr id="12" name="Connettore diritto 11">
            <a:extLst>
              <a:ext uri="{FF2B5EF4-FFF2-40B4-BE49-F238E27FC236}">
                <a16:creationId xmlns:a16="http://schemas.microsoft.com/office/drawing/2014/main" id="{A2D5DDA0-C412-4771-9FB9-070F99D3E0B9}"/>
              </a:ext>
            </a:extLst>
          </p:cNvPr>
          <p:cNvCxnSpPr>
            <a:cxnSpLocks/>
          </p:cNvCxnSpPr>
          <p:nvPr/>
        </p:nvCxnSpPr>
        <p:spPr>
          <a:xfrm>
            <a:off x="1855994" y="2030740"/>
            <a:ext cx="3007012" cy="0"/>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15" name="Connettore 2 14">
            <a:extLst>
              <a:ext uri="{FF2B5EF4-FFF2-40B4-BE49-F238E27FC236}">
                <a16:creationId xmlns:a16="http://schemas.microsoft.com/office/drawing/2014/main" id="{1DBC7FB8-1895-48A9-AC74-B404C3CA7BF0}"/>
              </a:ext>
            </a:extLst>
          </p:cNvPr>
          <p:cNvCxnSpPr>
            <a:cxnSpLocks/>
          </p:cNvCxnSpPr>
          <p:nvPr/>
        </p:nvCxnSpPr>
        <p:spPr>
          <a:xfrm flipV="1">
            <a:off x="3462470" y="1640123"/>
            <a:ext cx="0" cy="390617"/>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ttore 2 15">
            <a:extLst>
              <a:ext uri="{FF2B5EF4-FFF2-40B4-BE49-F238E27FC236}">
                <a16:creationId xmlns:a16="http://schemas.microsoft.com/office/drawing/2014/main" id="{13A94847-2AF5-4F7A-AFB0-4C7ABB0418F1}"/>
              </a:ext>
            </a:extLst>
          </p:cNvPr>
          <p:cNvCxnSpPr>
            <a:cxnSpLocks/>
          </p:cNvCxnSpPr>
          <p:nvPr/>
        </p:nvCxnSpPr>
        <p:spPr>
          <a:xfrm flipV="1">
            <a:off x="4863006" y="1640123"/>
            <a:ext cx="0" cy="390617"/>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ttore diritto 16">
            <a:extLst>
              <a:ext uri="{FF2B5EF4-FFF2-40B4-BE49-F238E27FC236}">
                <a16:creationId xmlns:a16="http://schemas.microsoft.com/office/drawing/2014/main" id="{4B88705C-1DF5-41F0-A5F8-FF506035D0DD}"/>
              </a:ext>
            </a:extLst>
          </p:cNvPr>
          <p:cNvCxnSpPr>
            <a:cxnSpLocks/>
          </p:cNvCxnSpPr>
          <p:nvPr/>
        </p:nvCxnSpPr>
        <p:spPr>
          <a:xfrm>
            <a:off x="3786474" y="1657277"/>
            <a:ext cx="0" cy="669096"/>
          </a:xfrm>
          <a:prstGeom prst="line">
            <a:avLst/>
          </a:prstGeom>
          <a:ln w="5715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8" name="Connettore diritto 17">
            <a:extLst>
              <a:ext uri="{FF2B5EF4-FFF2-40B4-BE49-F238E27FC236}">
                <a16:creationId xmlns:a16="http://schemas.microsoft.com/office/drawing/2014/main" id="{A9A53DC5-71CE-4B4E-BA0C-71436A0136FB}"/>
              </a:ext>
            </a:extLst>
          </p:cNvPr>
          <p:cNvCxnSpPr>
            <a:cxnSpLocks/>
          </p:cNvCxnSpPr>
          <p:nvPr/>
        </p:nvCxnSpPr>
        <p:spPr>
          <a:xfrm flipV="1">
            <a:off x="3786474" y="2326373"/>
            <a:ext cx="4161490" cy="4311"/>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9" name="Connettore 2 18">
            <a:extLst>
              <a:ext uri="{FF2B5EF4-FFF2-40B4-BE49-F238E27FC236}">
                <a16:creationId xmlns:a16="http://schemas.microsoft.com/office/drawing/2014/main" id="{EE6C8293-A14B-43CA-9228-1A1695B25380}"/>
              </a:ext>
            </a:extLst>
          </p:cNvPr>
          <p:cNvCxnSpPr>
            <a:cxnSpLocks/>
          </p:cNvCxnSpPr>
          <p:nvPr/>
        </p:nvCxnSpPr>
        <p:spPr>
          <a:xfrm flipV="1">
            <a:off x="6606986" y="1649000"/>
            <a:ext cx="0" cy="6690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ttore 2 20">
            <a:extLst>
              <a:ext uri="{FF2B5EF4-FFF2-40B4-BE49-F238E27FC236}">
                <a16:creationId xmlns:a16="http://schemas.microsoft.com/office/drawing/2014/main" id="{0E139188-A923-42C1-A4D5-D01016C4CE1F}"/>
              </a:ext>
            </a:extLst>
          </p:cNvPr>
          <p:cNvCxnSpPr>
            <a:cxnSpLocks/>
          </p:cNvCxnSpPr>
          <p:nvPr/>
        </p:nvCxnSpPr>
        <p:spPr>
          <a:xfrm flipV="1">
            <a:off x="7947964" y="1657277"/>
            <a:ext cx="0" cy="66909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CasellaDiTesto 21">
            <a:extLst>
              <a:ext uri="{FF2B5EF4-FFF2-40B4-BE49-F238E27FC236}">
                <a16:creationId xmlns:a16="http://schemas.microsoft.com/office/drawing/2014/main" id="{2BD02F63-5D74-45F2-AF4F-43FD3B9F5A80}"/>
              </a:ext>
            </a:extLst>
          </p:cNvPr>
          <p:cNvSpPr txBox="1"/>
          <p:nvPr/>
        </p:nvSpPr>
        <p:spPr>
          <a:xfrm>
            <a:off x="1055856" y="1723852"/>
            <a:ext cx="740780" cy="369332"/>
          </a:xfrm>
          <a:prstGeom prst="rect">
            <a:avLst/>
          </a:prstGeom>
          <a:noFill/>
        </p:spPr>
        <p:txBody>
          <a:bodyPr wrap="square" rtlCol="0">
            <a:spAutoFit/>
          </a:bodyPr>
          <a:lstStyle/>
          <a:p>
            <a:r>
              <a:rPr lang="it-IT" b="1" dirty="0">
                <a:solidFill>
                  <a:schemeClr val="bg1"/>
                </a:solidFill>
              </a:rPr>
              <a:t>FD1</a:t>
            </a:r>
          </a:p>
        </p:txBody>
      </p:sp>
      <p:sp>
        <p:nvSpPr>
          <p:cNvPr id="23" name="CasellaDiTesto 22">
            <a:extLst>
              <a:ext uri="{FF2B5EF4-FFF2-40B4-BE49-F238E27FC236}">
                <a16:creationId xmlns:a16="http://schemas.microsoft.com/office/drawing/2014/main" id="{8EFC8636-7EF1-483D-BE0D-EFD9803F8B59}"/>
              </a:ext>
            </a:extLst>
          </p:cNvPr>
          <p:cNvSpPr txBox="1"/>
          <p:nvPr/>
        </p:nvSpPr>
        <p:spPr>
          <a:xfrm>
            <a:off x="5937813" y="2326373"/>
            <a:ext cx="740780" cy="369332"/>
          </a:xfrm>
          <a:prstGeom prst="rect">
            <a:avLst/>
          </a:prstGeom>
          <a:noFill/>
        </p:spPr>
        <p:txBody>
          <a:bodyPr wrap="square" rtlCol="0">
            <a:spAutoFit/>
          </a:bodyPr>
          <a:lstStyle/>
          <a:p>
            <a:r>
              <a:rPr lang="it-IT" b="1" dirty="0">
                <a:solidFill>
                  <a:schemeClr val="bg1"/>
                </a:solidFill>
              </a:rPr>
              <a:t>FD2</a:t>
            </a:r>
          </a:p>
        </p:txBody>
      </p:sp>
      <p:sp>
        <p:nvSpPr>
          <p:cNvPr id="24" name="CasellaDiTesto 23">
            <a:extLst>
              <a:ext uri="{FF2B5EF4-FFF2-40B4-BE49-F238E27FC236}">
                <a16:creationId xmlns:a16="http://schemas.microsoft.com/office/drawing/2014/main" id="{23085C30-91BE-4033-9C41-0C480B4DD2E8}"/>
              </a:ext>
            </a:extLst>
          </p:cNvPr>
          <p:cNvSpPr txBox="1"/>
          <p:nvPr/>
        </p:nvSpPr>
        <p:spPr>
          <a:xfrm>
            <a:off x="1128026" y="2764166"/>
            <a:ext cx="7904677" cy="830997"/>
          </a:xfrm>
          <a:prstGeom prst="rect">
            <a:avLst/>
          </a:prstGeom>
          <a:noFill/>
          <a:ln>
            <a:noFill/>
          </a:ln>
        </p:spPr>
        <p:txBody>
          <a:bodyPr wrap="square" rtlCol="0">
            <a:spAutoFit/>
          </a:bodyPr>
          <a:lstStyle/>
          <a:p>
            <a:r>
              <a:rPr lang="it-IT" sz="2400" b="1" dirty="0">
                <a:solidFill>
                  <a:schemeClr val="bg1"/>
                </a:solidFill>
              </a:rPr>
              <a:t>Nome Artista -&gt; {Collaborazioni, Descrizione, }</a:t>
            </a:r>
          </a:p>
          <a:p>
            <a:r>
              <a:rPr lang="it-IT" sz="2400" b="1" dirty="0">
                <a:solidFill>
                  <a:schemeClr val="bg1"/>
                </a:solidFill>
              </a:rPr>
              <a:t>Collaborazioni -&gt; {#ascoltatori, Offerte}</a:t>
            </a:r>
          </a:p>
        </p:txBody>
      </p:sp>
      <p:sp>
        <p:nvSpPr>
          <p:cNvPr id="25" name="Titolo 3">
            <a:extLst>
              <a:ext uri="{FF2B5EF4-FFF2-40B4-BE49-F238E27FC236}">
                <a16:creationId xmlns:a16="http://schemas.microsoft.com/office/drawing/2014/main" id="{1D9B3861-1D39-4223-AA2F-1AB0D0B9C7BA}"/>
              </a:ext>
            </a:extLst>
          </p:cNvPr>
          <p:cNvSpPr txBox="1">
            <a:spLocks/>
          </p:cNvSpPr>
          <p:nvPr/>
        </p:nvSpPr>
        <p:spPr>
          <a:xfrm>
            <a:off x="1107685" y="4014824"/>
            <a:ext cx="9906000" cy="48013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it-IT" sz="2800" b="1" u="sng" dirty="0">
                <a:solidFill>
                  <a:schemeClr val="bg1"/>
                </a:solidFill>
              </a:rPr>
              <a:t>ALBUM: </a:t>
            </a:r>
          </a:p>
        </p:txBody>
      </p:sp>
      <p:sp>
        <p:nvSpPr>
          <p:cNvPr id="26" name="Rettangolo 25">
            <a:extLst>
              <a:ext uri="{FF2B5EF4-FFF2-40B4-BE49-F238E27FC236}">
                <a16:creationId xmlns:a16="http://schemas.microsoft.com/office/drawing/2014/main" id="{1977830A-1076-482E-8F82-29F85880E23C}"/>
              </a:ext>
            </a:extLst>
          </p:cNvPr>
          <p:cNvSpPr/>
          <p:nvPr/>
        </p:nvSpPr>
        <p:spPr>
          <a:xfrm>
            <a:off x="1179211" y="4666570"/>
            <a:ext cx="1455937" cy="722622"/>
          </a:xfrm>
          <a:prstGeom prst="rect">
            <a:avLst/>
          </a:prstGeom>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u="sng" dirty="0"/>
              <a:t>Codice Album</a:t>
            </a:r>
          </a:p>
        </p:txBody>
      </p:sp>
      <p:sp>
        <p:nvSpPr>
          <p:cNvPr id="27" name="Rettangolo 26">
            <a:extLst>
              <a:ext uri="{FF2B5EF4-FFF2-40B4-BE49-F238E27FC236}">
                <a16:creationId xmlns:a16="http://schemas.microsoft.com/office/drawing/2014/main" id="{E88FD1F6-19E3-4E07-A050-86A079B02D32}"/>
              </a:ext>
            </a:extLst>
          </p:cNvPr>
          <p:cNvSpPr/>
          <p:nvPr/>
        </p:nvSpPr>
        <p:spPr>
          <a:xfrm>
            <a:off x="2647859" y="4666570"/>
            <a:ext cx="1629222" cy="722622"/>
          </a:xfrm>
          <a:prstGeom prst="rect">
            <a:avLst/>
          </a:prstGeom>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t>Nome Album</a:t>
            </a:r>
          </a:p>
        </p:txBody>
      </p:sp>
      <p:sp>
        <p:nvSpPr>
          <p:cNvPr id="28" name="Rettangolo 27">
            <a:extLst>
              <a:ext uri="{FF2B5EF4-FFF2-40B4-BE49-F238E27FC236}">
                <a16:creationId xmlns:a16="http://schemas.microsoft.com/office/drawing/2014/main" id="{C3BC89AE-8977-4F36-A6B7-B467221CFFD0}"/>
              </a:ext>
            </a:extLst>
          </p:cNvPr>
          <p:cNvSpPr/>
          <p:nvPr/>
        </p:nvSpPr>
        <p:spPr>
          <a:xfrm>
            <a:off x="4308591" y="4666570"/>
            <a:ext cx="1629222" cy="722622"/>
          </a:xfrm>
          <a:prstGeom prst="rect">
            <a:avLst/>
          </a:prstGeom>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t>Data di pubblicazione</a:t>
            </a:r>
          </a:p>
        </p:txBody>
      </p:sp>
      <p:sp>
        <p:nvSpPr>
          <p:cNvPr id="29" name="CasellaDiTesto 28">
            <a:extLst>
              <a:ext uri="{FF2B5EF4-FFF2-40B4-BE49-F238E27FC236}">
                <a16:creationId xmlns:a16="http://schemas.microsoft.com/office/drawing/2014/main" id="{33A833D0-0C1E-459C-8F25-6FB0AC474831}"/>
              </a:ext>
            </a:extLst>
          </p:cNvPr>
          <p:cNvSpPr txBox="1"/>
          <p:nvPr/>
        </p:nvSpPr>
        <p:spPr>
          <a:xfrm>
            <a:off x="6547429" y="4710329"/>
            <a:ext cx="4696287" cy="646331"/>
          </a:xfrm>
          <a:prstGeom prst="rect">
            <a:avLst/>
          </a:prstGeom>
          <a:noFill/>
        </p:spPr>
        <p:txBody>
          <a:bodyPr wrap="square" rtlCol="0">
            <a:spAutoFit/>
          </a:bodyPr>
          <a:lstStyle/>
          <a:p>
            <a:r>
              <a:rPr lang="it-IT" sz="3600" u="sng" dirty="0">
                <a:solidFill>
                  <a:srgbClr val="FF0000"/>
                </a:solidFill>
              </a:rPr>
              <a:t>E’ già in 1NF, 2NF e 3NF</a:t>
            </a:r>
          </a:p>
        </p:txBody>
      </p:sp>
      <p:cxnSp>
        <p:nvCxnSpPr>
          <p:cNvPr id="30" name="Connettore diritto 29">
            <a:extLst>
              <a:ext uri="{FF2B5EF4-FFF2-40B4-BE49-F238E27FC236}">
                <a16:creationId xmlns:a16="http://schemas.microsoft.com/office/drawing/2014/main" id="{D5EA336A-7378-48F3-B6E2-DC5F4F4D5F03}"/>
              </a:ext>
            </a:extLst>
          </p:cNvPr>
          <p:cNvCxnSpPr>
            <a:cxnSpLocks/>
          </p:cNvCxnSpPr>
          <p:nvPr/>
        </p:nvCxnSpPr>
        <p:spPr>
          <a:xfrm>
            <a:off x="1855994" y="5389192"/>
            <a:ext cx="0" cy="381740"/>
          </a:xfrm>
          <a:prstGeom prst="line">
            <a:avLst/>
          </a:prstGeom>
          <a:ln w="57150"/>
        </p:spPr>
        <p:style>
          <a:lnRef idx="3">
            <a:schemeClr val="accent2"/>
          </a:lnRef>
          <a:fillRef idx="0">
            <a:schemeClr val="accent2"/>
          </a:fillRef>
          <a:effectRef idx="2">
            <a:schemeClr val="accent2"/>
          </a:effectRef>
          <a:fontRef idx="minor">
            <a:schemeClr val="tx1"/>
          </a:fontRef>
        </p:style>
      </p:cxnSp>
      <p:cxnSp>
        <p:nvCxnSpPr>
          <p:cNvPr id="31" name="Connettore diritto 30">
            <a:extLst>
              <a:ext uri="{FF2B5EF4-FFF2-40B4-BE49-F238E27FC236}">
                <a16:creationId xmlns:a16="http://schemas.microsoft.com/office/drawing/2014/main" id="{1207DA1D-854F-41A9-B78D-CC2278C1FE3C}"/>
              </a:ext>
            </a:extLst>
          </p:cNvPr>
          <p:cNvCxnSpPr>
            <a:cxnSpLocks/>
          </p:cNvCxnSpPr>
          <p:nvPr/>
        </p:nvCxnSpPr>
        <p:spPr>
          <a:xfrm>
            <a:off x="1796636" y="5770932"/>
            <a:ext cx="3481420" cy="0"/>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33" name="Connettore 2 32">
            <a:extLst>
              <a:ext uri="{FF2B5EF4-FFF2-40B4-BE49-F238E27FC236}">
                <a16:creationId xmlns:a16="http://schemas.microsoft.com/office/drawing/2014/main" id="{DB812EE6-D9EE-4C00-9142-B2FB32F12375}"/>
              </a:ext>
            </a:extLst>
          </p:cNvPr>
          <p:cNvCxnSpPr>
            <a:cxnSpLocks/>
          </p:cNvCxnSpPr>
          <p:nvPr/>
        </p:nvCxnSpPr>
        <p:spPr>
          <a:xfrm flipV="1">
            <a:off x="3537346" y="5389192"/>
            <a:ext cx="0" cy="390617"/>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ttore 2 33">
            <a:extLst>
              <a:ext uri="{FF2B5EF4-FFF2-40B4-BE49-F238E27FC236}">
                <a16:creationId xmlns:a16="http://schemas.microsoft.com/office/drawing/2014/main" id="{B8C2BDCA-9F0B-45D0-8240-0854E124B4FF}"/>
              </a:ext>
            </a:extLst>
          </p:cNvPr>
          <p:cNvCxnSpPr>
            <a:cxnSpLocks/>
          </p:cNvCxnSpPr>
          <p:nvPr/>
        </p:nvCxnSpPr>
        <p:spPr>
          <a:xfrm flipV="1">
            <a:off x="5278056" y="5380315"/>
            <a:ext cx="0" cy="390617"/>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5" name="CasellaDiTesto 34">
            <a:extLst>
              <a:ext uri="{FF2B5EF4-FFF2-40B4-BE49-F238E27FC236}">
                <a16:creationId xmlns:a16="http://schemas.microsoft.com/office/drawing/2014/main" id="{FE7D2F9E-3A22-426F-87A3-C3296F87ED08}"/>
              </a:ext>
            </a:extLst>
          </p:cNvPr>
          <p:cNvSpPr txBox="1"/>
          <p:nvPr/>
        </p:nvSpPr>
        <p:spPr>
          <a:xfrm>
            <a:off x="1128025" y="5880981"/>
            <a:ext cx="7904677" cy="461665"/>
          </a:xfrm>
          <a:prstGeom prst="rect">
            <a:avLst/>
          </a:prstGeom>
          <a:noFill/>
          <a:ln>
            <a:noFill/>
          </a:ln>
        </p:spPr>
        <p:txBody>
          <a:bodyPr wrap="square" rtlCol="0">
            <a:spAutoFit/>
          </a:bodyPr>
          <a:lstStyle/>
          <a:p>
            <a:r>
              <a:rPr lang="it-IT" sz="2400" b="1" dirty="0">
                <a:solidFill>
                  <a:schemeClr val="bg1"/>
                </a:solidFill>
              </a:rPr>
              <a:t>Codice Album -&gt; {Nome Album, Data di pubblicazione}</a:t>
            </a:r>
          </a:p>
        </p:txBody>
      </p:sp>
      <p:sp>
        <p:nvSpPr>
          <p:cNvPr id="32" name="CasellaDiTesto 31">
            <a:extLst>
              <a:ext uri="{FF2B5EF4-FFF2-40B4-BE49-F238E27FC236}">
                <a16:creationId xmlns:a16="http://schemas.microsoft.com/office/drawing/2014/main" id="{55118719-3179-4236-9F07-06370F19DA4C}"/>
              </a:ext>
            </a:extLst>
          </p:cNvPr>
          <p:cNvSpPr txBox="1"/>
          <p:nvPr/>
        </p:nvSpPr>
        <p:spPr>
          <a:xfrm>
            <a:off x="8583522" y="1726116"/>
            <a:ext cx="4696287" cy="646331"/>
          </a:xfrm>
          <a:prstGeom prst="rect">
            <a:avLst/>
          </a:prstGeom>
          <a:noFill/>
        </p:spPr>
        <p:txBody>
          <a:bodyPr wrap="square" rtlCol="0">
            <a:spAutoFit/>
          </a:bodyPr>
          <a:lstStyle/>
          <a:p>
            <a:r>
              <a:rPr lang="it-IT" sz="3600" u="sng" dirty="0" err="1">
                <a:solidFill>
                  <a:srgbClr val="FF0000"/>
                </a:solidFill>
              </a:rPr>
              <a:t>E’già</a:t>
            </a:r>
            <a:r>
              <a:rPr lang="it-IT" sz="3600" u="sng" dirty="0">
                <a:solidFill>
                  <a:srgbClr val="FF0000"/>
                </a:solidFill>
              </a:rPr>
              <a:t> in 1NF E 2NF</a:t>
            </a:r>
          </a:p>
        </p:txBody>
      </p:sp>
    </p:spTree>
    <p:extLst>
      <p:ext uri="{BB962C8B-B14F-4D97-AF65-F5344CB8AC3E}">
        <p14:creationId xmlns:p14="http://schemas.microsoft.com/office/powerpoint/2010/main" val="25083419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272E40AC-B819-4DF9-86D7-2B7EDF2886A1}"/>
              </a:ext>
            </a:extLst>
          </p:cNvPr>
          <p:cNvSpPr txBox="1">
            <a:spLocks noGrp="1"/>
          </p:cNvSpPr>
          <p:nvPr>
            <p:ph type="title"/>
          </p:nvPr>
        </p:nvSpPr>
        <p:spPr>
          <a:xfrm>
            <a:off x="1143000" y="118002"/>
            <a:ext cx="9906000" cy="480131"/>
          </a:xfrm>
          <a:prstGeom prst="rect">
            <a:avLst/>
          </a:prstGeom>
          <a:noFill/>
        </p:spPr>
        <p:txBody>
          <a:bodyPr wrap="square" rtlCol="0">
            <a:spAutoFit/>
          </a:bodyPr>
          <a:lstStyle/>
          <a:p>
            <a:r>
              <a:rPr lang="it-IT" sz="2800" b="1" u="sng" dirty="0">
                <a:solidFill>
                  <a:schemeClr val="bg1"/>
                </a:solidFill>
              </a:rPr>
              <a:t>GENERE MUSICALE: </a:t>
            </a:r>
          </a:p>
        </p:txBody>
      </p:sp>
      <p:sp>
        <p:nvSpPr>
          <p:cNvPr id="5" name="Rettangolo 4">
            <a:extLst>
              <a:ext uri="{FF2B5EF4-FFF2-40B4-BE49-F238E27FC236}">
                <a16:creationId xmlns:a16="http://schemas.microsoft.com/office/drawing/2014/main" id="{33858F31-8E6E-4DCF-A86F-01A749470C5E}"/>
              </a:ext>
            </a:extLst>
          </p:cNvPr>
          <p:cNvSpPr/>
          <p:nvPr/>
        </p:nvSpPr>
        <p:spPr>
          <a:xfrm>
            <a:off x="1173538" y="647329"/>
            <a:ext cx="1455937" cy="722622"/>
          </a:xfrm>
          <a:prstGeom prst="rect">
            <a:avLst/>
          </a:prstGeom>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u="sng" dirty="0"/>
              <a:t>ID Genere</a:t>
            </a:r>
          </a:p>
        </p:txBody>
      </p:sp>
      <p:sp>
        <p:nvSpPr>
          <p:cNvPr id="6" name="Rettangolo 5">
            <a:extLst>
              <a:ext uri="{FF2B5EF4-FFF2-40B4-BE49-F238E27FC236}">
                <a16:creationId xmlns:a16="http://schemas.microsoft.com/office/drawing/2014/main" id="{D2C8EDCA-C51C-45E7-8968-F7671255C970}"/>
              </a:ext>
            </a:extLst>
          </p:cNvPr>
          <p:cNvSpPr/>
          <p:nvPr/>
        </p:nvSpPr>
        <p:spPr>
          <a:xfrm>
            <a:off x="2629475" y="647329"/>
            <a:ext cx="1455937" cy="722622"/>
          </a:xfrm>
          <a:prstGeom prst="rect">
            <a:avLst/>
          </a:prstGeom>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t>Categoria</a:t>
            </a:r>
          </a:p>
        </p:txBody>
      </p:sp>
      <p:sp>
        <p:nvSpPr>
          <p:cNvPr id="8" name="CasellaDiTesto 7">
            <a:extLst>
              <a:ext uri="{FF2B5EF4-FFF2-40B4-BE49-F238E27FC236}">
                <a16:creationId xmlns:a16="http://schemas.microsoft.com/office/drawing/2014/main" id="{644F87FC-47B0-42AC-B514-0ACEE4E7B444}"/>
              </a:ext>
            </a:extLst>
          </p:cNvPr>
          <p:cNvSpPr txBox="1"/>
          <p:nvPr/>
        </p:nvSpPr>
        <p:spPr>
          <a:xfrm>
            <a:off x="4951490" y="706552"/>
            <a:ext cx="4696287" cy="646331"/>
          </a:xfrm>
          <a:prstGeom prst="rect">
            <a:avLst/>
          </a:prstGeom>
          <a:noFill/>
        </p:spPr>
        <p:txBody>
          <a:bodyPr wrap="square" rtlCol="0">
            <a:spAutoFit/>
          </a:bodyPr>
          <a:lstStyle/>
          <a:p>
            <a:r>
              <a:rPr lang="it-IT" sz="3600" u="sng" dirty="0">
                <a:solidFill>
                  <a:srgbClr val="FF0000"/>
                </a:solidFill>
              </a:rPr>
              <a:t>E’ già in 1NF, 2NF e 3NF</a:t>
            </a:r>
          </a:p>
        </p:txBody>
      </p:sp>
      <p:sp>
        <p:nvSpPr>
          <p:cNvPr id="9" name="CasellaDiTesto 8">
            <a:extLst>
              <a:ext uri="{FF2B5EF4-FFF2-40B4-BE49-F238E27FC236}">
                <a16:creationId xmlns:a16="http://schemas.microsoft.com/office/drawing/2014/main" id="{7C42F162-9F06-4777-BC1D-6387FA6046DD}"/>
              </a:ext>
            </a:extLst>
          </p:cNvPr>
          <p:cNvSpPr txBox="1"/>
          <p:nvPr/>
        </p:nvSpPr>
        <p:spPr>
          <a:xfrm>
            <a:off x="1143000" y="1844672"/>
            <a:ext cx="7904677" cy="461665"/>
          </a:xfrm>
          <a:prstGeom prst="rect">
            <a:avLst/>
          </a:prstGeom>
          <a:noFill/>
          <a:ln>
            <a:noFill/>
          </a:ln>
        </p:spPr>
        <p:txBody>
          <a:bodyPr wrap="square" rtlCol="0">
            <a:spAutoFit/>
          </a:bodyPr>
          <a:lstStyle/>
          <a:p>
            <a:r>
              <a:rPr lang="it-IT" sz="2400" b="1" dirty="0">
                <a:solidFill>
                  <a:schemeClr val="bg1"/>
                </a:solidFill>
              </a:rPr>
              <a:t>ID Genere -&gt; Categoria</a:t>
            </a:r>
          </a:p>
        </p:txBody>
      </p:sp>
      <p:cxnSp>
        <p:nvCxnSpPr>
          <p:cNvPr id="10" name="Connettore diritto 9">
            <a:extLst>
              <a:ext uri="{FF2B5EF4-FFF2-40B4-BE49-F238E27FC236}">
                <a16:creationId xmlns:a16="http://schemas.microsoft.com/office/drawing/2014/main" id="{BAAB296F-630C-4B52-A5A0-957D1FB5496A}"/>
              </a:ext>
            </a:extLst>
          </p:cNvPr>
          <p:cNvCxnSpPr>
            <a:cxnSpLocks/>
          </p:cNvCxnSpPr>
          <p:nvPr/>
        </p:nvCxnSpPr>
        <p:spPr>
          <a:xfrm>
            <a:off x="1855994" y="1369951"/>
            <a:ext cx="0" cy="381740"/>
          </a:xfrm>
          <a:prstGeom prst="line">
            <a:avLst/>
          </a:prstGeom>
          <a:ln w="57150"/>
        </p:spPr>
        <p:style>
          <a:lnRef idx="3">
            <a:schemeClr val="accent2"/>
          </a:lnRef>
          <a:fillRef idx="0">
            <a:schemeClr val="accent2"/>
          </a:fillRef>
          <a:effectRef idx="2">
            <a:schemeClr val="accent2"/>
          </a:effectRef>
          <a:fontRef idx="minor">
            <a:schemeClr val="tx1"/>
          </a:fontRef>
        </p:style>
      </p:cxnSp>
      <p:cxnSp>
        <p:nvCxnSpPr>
          <p:cNvPr id="11" name="Connettore diritto 10">
            <a:extLst>
              <a:ext uri="{FF2B5EF4-FFF2-40B4-BE49-F238E27FC236}">
                <a16:creationId xmlns:a16="http://schemas.microsoft.com/office/drawing/2014/main" id="{0D8689D0-9057-4E69-A152-A1EA85129FF3}"/>
              </a:ext>
            </a:extLst>
          </p:cNvPr>
          <p:cNvCxnSpPr>
            <a:cxnSpLocks/>
          </p:cNvCxnSpPr>
          <p:nvPr/>
        </p:nvCxnSpPr>
        <p:spPr>
          <a:xfrm>
            <a:off x="1855994" y="1733712"/>
            <a:ext cx="1546963" cy="0"/>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13" name="Connettore 2 12">
            <a:extLst>
              <a:ext uri="{FF2B5EF4-FFF2-40B4-BE49-F238E27FC236}">
                <a16:creationId xmlns:a16="http://schemas.microsoft.com/office/drawing/2014/main" id="{1A7E670F-AF72-41D9-94E2-7380A9B558DD}"/>
              </a:ext>
            </a:extLst>
          </p:cNvPr>
          <p:cNvCxnSpPr>
            <a:cxnSpLocks/>
          </p:cNvCxnSpPr>
          <p:nvPr/>
        </p:nvCxnSpPr>
        <p:spPr>
          <a:xfrm flipV="1">
            <a:off x="3403742" y="1343095"/>
            <a:ext cx="0" cy="390617"/>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 name="CasellaDiTesto 14">
            <a:extLst>
              <a:ext uri="{FF2B5EF4-FFF2-40B4-BE49-F238E27FC236}">
                <a16:creationId xmlns:a16="http://schemas.microsoft.com/office/drawing/2014/main" id="{E1267BFE-D843-4186-9DA4-9D651AFD3BB6}"/>
              </a:ext>
            </a:extLst>
          </p:cNvPr>
          <p:cNvSpPr txBox="1"/>
          <p:nvPr/>
        </p:nvSpPr>
        <p:spPr>
          <a:xfrm>
            <a:off x="7495713" y="3699738"/>
            <a:ext cx="4696287" cy="646331"/>
          </a:xfrm>
          <a:prstGeom prst="rect">
            <a:avLst/>
          </a:prstGeom>
          <a:noFill/>
        </p:spPr>
        <p:txBody>
          <a:bodyPr wrap="square" rtlCol="0">
            <a:spAutoFit/>
          </a:bodyPr>
          <a:lstStyle/>
          <a:p>
            <a:r>
              <a:rPr lang="it-IT" sz="3600" u="sng" dirty="0">
                <a:solidFill>
                  <a:srgbClr val="FF0000"/>
                </a:solidFill>
              </a:rPr>
              <a:t>E’ già in 1NF, 2NF e 3NF</a:t>
            </a:r>
          </a:p>
        </p:txBody>
      </p:sp>
      <p:sp>
        <p:nvSpPr>
          <p:cNvPr id="16" name="Rettangolo 15">
            <a:extLst>
              <a:ext uri="{FF2B5EF4-FFF2-40B4-BE49-F238E27FC236}">
                <a16:creationId xmlns:a16="http://schemas.microsoft.com/office/drawing/2014/main" id="{8B051C8C-280B-494A-BE45-1ED753591D01}"/>
              </a:ext>
            </a:extLst>
          </p:cNvPr>
          <p:cNvSpPr/>
          <p:nvPr/>
        </p:nvSpPr>
        <p:spPr>
          <a:xfrm>
            <a:off x="1173537" y="3758242"/>
            <a:ext cx="1455937" cy="722622"/>
          </a:xfrm>
          <a:prstGeom prst="rect">
            <a:avLst/>
          </a:prstGeom>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u="sng" dirty="0"/>
              <a:t>Frequenza</a:t>
            </a:r>
          </a:p>
        </p:txBody>
      </p:sp>
      <p:sp>
        <p:nvSpPr>
          <p:cNvPr id="17" name="Rettangolo 16">
            <a:extLst>
              <a:ext uri="{FF2B5EF4-FFF2-40B4-BE49-F238E27FC236}">
                <a16:creationId xmlns:a16="http://schemas.microsoft.com/office/drawing/2014/main" id="{EC7DCDE9-56AC-4897-A84B-928D13D26F4C}"/>
              </a:ext>
            </a:extLst>
          </p:cNvPr>
          <p:cNvSpPr/>
          <p:nvPr/>
        </p:nvSpPr>
        <p:spPr>
          <a:xfrm>
            <a:off x="2629474" y="3767700"/>
            <a:ext cx="1455937" cy="722622"/>
          </a:xfrm>
          <a:prstGeom prst="rect">
            <a:avLst/>
          </a:prstGeom>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t>Nome Radio</a:t>
            </a:r>
          </a:p>
        </p:txBody>
      </p:sp>
      <p:sp>
        <p:nvSpPr>
          <p:cNvPr id="18" name="Rettangolo 17">
            <a:extLst>
              <a:ext uri="{FF2B5EF4-FFF2-40B4-BE49-F238E27FC236}">
                <a16:creationId xmlns:a16="http://schemas.microsoft.com/office/drawing/2014/main" id="{EA9AEAB7-0C31-4B2C-9DBB-9349AAB007C2}"/>
              </a:ext>
            </a:extLst>
          </p:cNvPr>
          <p:cNvSpPr/>
          <p:nvPr/>
        </p:nvSpPr>
        <p:spPr>
          <a:xfrm>
            <a:off x="4085411" y="3758241"/>
            <a:ext cx="3264513" cy="722622"/>
          </a:xfrm>
          <a:prstGeom prst="rect">
            <a:avLst/>
          </a:prstGeom>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err="1"/>
              <a:t>Account.Nickname</a:t>
            </a:r>
            <a:endParaRPr lang="it-IT" dirty="0"/>
          </a:p>
        </p:txBody>
      </p:sp>
      <p:cxnSp>
        <p:nvCxnSpPr>
          <p:cNvPr id="19" name="Connettore diritto 18">
            <a:extLst>
              <a:ext uri="{FF2B5EF4-FFF2-40B4-BE49-F238E27FC236}">
                <a16:creationId xmlns:a16="http://schemas.microsoft.com/office/drawing/2014/main" id="{3128B5F5-F138-4629-8690-D6E2F54D8A71}"/>
              </a:ext>
            </a:extLst>
          </p:cNvPr>
          <p:cNvCxnSpPr>
            <a:cxnSpLocks/>
          </p:cNvCxnSpPr>
          <p:nvPr/>
        </p:nvCxnSpPr>
        <p:spPr>
          <a:xfrm>
            <a:off x="1893976" y="4522422"/>
            <a:ext cx="0" cy="381740"/>
          </a:xfrm>
          <a:prstGeom prst="line">
            <a:avLst/>
          </a:prstGeom>
          <a:ln w="57150"/>
        </p:spPr>
        <p:style>
          <a:lnRef idx="3">
            <a:schemeClr val="accent2"/>
          </a:lnRef>
          <a:fillRef idx="0">
            <a:schemeClr val="accent2"/>
          </a:fillRef>
          <a:effectRef idx="2">
            <a:schemeClr val="accent2"/>
          </a:effectRef>
          <a:fontRef idx="minor">
            <a:schemeClr val="tx1"/>
          </a:fontRef>
        </p:style>
      </p:cxnSp>
      <p:cxnSp>
        <p:nvCxnSpPr>
          <p:cNvPr id="20" name="Connettore diritto 19">
            <a:extLst>
              <a:ext uri="{FF2B5EF4-FFF2-40B4-BE49-F238E27FC236}">
                <a16:creationId xmlns:a16="http://schemas.microsoft.com/office/drawing/2014/main" id="{FA7788CF-63BF-4B83-86C2-C0EF5E31EC81}"/>
              </a:ext>
            </a:extLst>
          </p:cNvPr>
          <p:cNvCxnSpPr>
            <a:cxnSpLocks/>
          </p:cNvCxnSpPr>
          <p:nvPr/>
        </p:nvCxnSpPr>
        <p:spPr>
          <a:xfrm>
            <a:off x="1855994" y="4904162"/>
            <a:ext cx="3989221" cy="0"/>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22" name="Connettore 2 21">
            <a:extLst>
              <a:ext uri="{FF2B5EF4-FFF2-40B4-BE49-F238E27FC236}">
                <a16:creationId xmlns:a16="http://schemas.microsoft.com/office/drawing/2014/main" id="{0000E2D1-A9F6-4136-A702-0007980C6E61}"/>
              </a:ext>
            </a:extLst>
          </p:cNvPr>
          <p:cNvCxnSpPr>
            <a:cxnSpLocks/>
          </p:cNvCxnSpPr>
          <p:nvPr/>
        </p:nvCxnSpPr>
        <p:spPr>
          <a:xfrm flipV="1">
            <a:off x="3498268" y="4513545"/>
            <a:ext cx="0" cy="390617"/>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ttore 2 22">
            <a:extLst>
              <a:ext uri="{FF2B5EF4-FFF2-40B4-BE49-F238E27FC236}">
                <a16:creationId xmlns:a16="http://schemas.microsoft.com/office/drawing/2014/main" id="{178CB117-1845-41EE-AA63-897CBC6E782F}"/>
              </a:ext>
            </a:extLst>
          </p:cNvPr>
          <p:cNvCxnSpPr>
            <a:cxnSpLocks/>
          </p:cNvCxnSpPr>
          <p:nvPr/>
        </p:nvCxnSpPr>
        <p:spPr>
          <a:xfrm flipV="1">
            <a:off x="5845215" y="4480864"/>
            <a:ext cx="0" cy="423298"/>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5" name="CasellaDiTesto 24">
            <a:extLst>
              <a:ext uri="{FF2B5EF4-FFF2-40B4-BE49-F238E27FC236}">
                <a16:creationId xmlns:a16="http://schemas.microsoft.com/office/drawing/2014/main" id="{41F36176-E213-4936-B8D5-42BA53DB9A14}"/>
              </a:ext>
            </a:extLst>
          </p:cNvPr>
          <p:cNvSpPr txBox="1"/>
          <p:nvPr/>
        </p:nvSpPr>
        <p:spPr>
          <a:xfrm>
            <a:off x="1173538" y="5060107"/>
            <a:ext cx="7904677" cy="461665"/>
          </a:xfrm>
          <a:prstGeom prst="rect">
            <a:avLst/>
          </a:prstGeom>
          <a:noFill/>
          <a:ln>
            <a:noFill/>
          </a:ln>
        </p:spPr>
        <p:txBody>
          <a:bodyPr wrap="square" rtlCol="0">
            <a:spAutoFit/>
          </a:bodyPr>
          <a:lstStyle/>
          <a:p>
            <a:r>
              <a:rPr lang="it-IT" sz="2400" b="1" dirty="0">
                <a:solidFill>
                  <a:schemeClr val="bg1"/>
                </a:solidFill>
              </a:rPr>
              <a:t>Frequenza -&gt; {Nome Radio, Account. Nickname }</a:t>
            </a:r>
          </a:p>
        </p:txBody>
      </p:sp>
      <p:sp>
        <p:nvSpPr>
          <p:cNvPr id="26" name="Titolo 3">
            <a:extLst>
              <a:ext uri="{FF2B5EF4-FFF2-40B4-BE49-F238E27FC236}">
                <a16:creationId xmlns:a16="http://schemas.microsoft.com/office/drawing/2014/main" id="{3C4D03C0-63D2-4CCE-BC3B-528C1C7DB524}"/>
              </a:ext>
            </a:extLst>
          </p:cNvPr>
          <p:cNvSpPr txBox="1">
            <a:spLocks/>
          </p:cNvSpPr>
          <p:nvPr/>
        </p:nvSpPr>
        <p:spPr>
          <a:xfrm>
            <a:off x="1185112" y="2982446"/>
            <a:ext cx="9906000" cy="48013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it-IT" sz="2800" b="1" u="sng" dirty="0">
                <a:solidFill>
                  <a:schemeClr val="bg1"/>
                </a:solidFill>
              </a:rPr>
              <a:t>STAZIONE RADIO: </a:t>
            </a:r>
          </a:p>
        </p:txBody>
      </p:sp>
    </p:spTree>
    <p:extLst>
      <p:ext uri="{BB962C8B-B14F-4D97-AF65-F5344CB8AC3E}">
        <p14:creationId xmlns:p14="http://schemas.microsoft.com/office/powerpoint/2010/main" val="30938603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3C14355A-2E29-463D-9F0D-826D02DD3F55}"/>
              </a:ext>
            </a:extLst>
          </p:cNvPr>
          <p:cNvSpPr txBox="1">
            <a:spLocks noGrp="1"/>
          </p:cNvSpPr>
          <p:nvPr>
            <p:ph type="title"/>
          </p:nvPr>
        </p:nvSpPr>
        <p:spPr>
          <a:xfrm>
            <a:off x="1280309" y="863398"/>
            <a:ext cx="9906000" cy="480131"/>
          </a:xfrm>
          <a:prstGeom prst="rect">
            <a:avLst/>
          </a:prstGeom>
          <a:noFill/>
        </p:spPr>
        <p:txBody>
          <a:bodyPr wrap="square" rtlCol="0">
            <a:spAutoFit/>
          </a:bodyPr>
          <a:lstStyle/>
          <a:p>
            <a:r>
              <a:rPr lang="it-IT" sz="2800" b="1" u="sng" dirty="0">
                <a:solidFill>
                  <a:schemeClr val="bg1"/>
                </a:solidFill>
              </a:rPr>
              <a:t>PODCAST: </a:t>
            </a:r>
          </a:p>
        </p:txBody>
      </p:sp>
      <p:sp>
        <p:nvSpPr>
          <p:cNvPr id="5" name="Rettangolo 4">
            <a:extLst>
              <a:ext uri="{FF2B5EF4-FFF2-40B4-BE49-F238E27FC236}">
                <a16:creationId xmlns:a16="http://schemas.microsoft.com/office/drawing/2014/main" id="{95AA161F-6511-43B1-AE41-F02DFAD8F7FA}"/>
              </a:ext>
            </a:extLst>
          </p:cNvPr>
          <p:cNvSpPr/>
          <p:nvPr/>
        </p:nvSpPr>
        <p:spPr>
          <a:xfrm>
            <a:off x="1416605" y="1686373"/>
            <a:ext cx="1615962" cy="722622"/>
          </a:xfrm>
          <a:prstGeom prst="rect">
            <a:avLst/>
          </a:prstGeom>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u="sng" dirty="0"/>
              <a:t>Nome Podcast</a:t>
            </a:r>
          </a:p>
        </p:txBody>
      </p:sp>
      <p:sp>
        <p:nvSpPr>
          <p:cNvPr id="6" name="Rettangolo 5">
            <a:extLst>
              <a:ext uri="{FF2B5EF4-FFF2-40B4-BE49-F238E27FC236}">
                <a16:creationId xmlns:a16="http://schemas.microsoft.com/office/drawing/2014/main" id="{88B5900C-5A68-4DE3-9FFF-895A3B46E9A3}"/>
              </a:ext>
            </a:extLst>
          </p:cNvPr>
          <p:cNvSpPr/>
          <p:nvPr/>
        </p:nvSpPr>
        <p:spPr>
          <a:xfrm>
            <a:off x="3032567" y="1686373"/>
            <a:ext cx="1615962" cy="722622"/>
          </a:xfrm>
          <a:prstGeom prst="rect">
            <a:avLst/>
          </a:prstGeom>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t>Ideatore</a:t>
            </a:r>
          </a:p>
        </p:txBody>
      </p:sp>
      <p:sp>
        <p:nvSpPr>
          <p:cNvPr id="7" name="Rettangolo 6">
            <a:extLst>
              <a:ext uri="{FF2B5EF4-FFF2-40B4-BE49-F238E27FC236}">
                <a16:creationId xmlns:a16="http://schemas.microsoft.com/office/drawing/2014/main" id="{B6B7048F-233E-4522-8C05-877AA5883909}"/>
              </a:ext>
            </a:extLst>
          </p:cNvPr>
          <p:cNvSpPr/>
          <p:nvPr/>
        </p:nvSpPr>
        <p:spPr>
          <a:xfrm>
            <a:off x="4648529" y="1686373"/>
            <a:ext cx="1615962" cy="722622"/>
          </a:xfrm>
          <a:prstGeom prst="rect">
            <a:avLst/>
          </a:prstGeom>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t>Descrizione</a:t>
            </a:r>
          </a:p>
        </p:txBody>
      </p:sp>
      <p:sp>
        <p:nvSpPr>
          <p:cNvPr id="8" name="Rettangolo 7">
            <a:extLst>
              <a:ext uri="{FF2B5EF4-FFF2-40B4-BE49-F238E27FC236}">
                <a16:creationId xmlns:a16="http://schemas.microsoft.com/office/drawing/2014/main" id="{46E2B9A6-1B8C-4FC7-9716-F82195738A59}"/>
              </a:ext>
            </a:extLst>
          </p:cNvPr>
          <p:cNvSpPr/>
          <p:nvPr/>
        </p:nvSpPr>
        <p:spPr>
          <a:xfrm>
            <a:off x="6264491" y="1686373"/>
            <a:ext cx="1615962" cy="722622"/>
          </a:xfrm>
          <a:prstGeom prst="rect">
            <a:avLst/>
          </a:prstGeom>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t>Durata</a:t>
            </a:r>
          </a:p>
        </p:txBody>
      </p:sp>
      <p:sp>
        <p:nvSpPr>
          <p:cNvPr id="9" name="Rettangolo 8">
            <a:extLst>
              <a:ext uri="{FF2B5EF4-FFF2-40B4-BE49-F238E27FC236}">
                <a16:creationId xmlns:a16="http://schemas.microsoft.com/office/drawing/2014/main" id="{11304FA7-A5DE-40A3-89C7-0847C8F32DED}"/>
              </a:ext>
            </a:extLst>
          </p:cNvPr>
          <p:cNvSpPr/>
          <p:nvPr/>
        </p:nvSpPr>
        <p:spPr>
          <a:xfrm>
            <a:off x="7880453" y="1686373"/>
            <a:ext cx="1615962" cy="722622"/>
          </a:xfrm>
          <a:prstGeom prst="rect">
            <a:avLst/>
          </a:prstGeom>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t>#episodi</a:t>
            </a:r>
          </a:p>
        </p:txBody>
      </p:sp>
      <p:sp>
        <p:nvSpPr>
          <p:cNvPr id="10" name="Rettangolo 9">
            <a:extLst>
              <a:ext uri="{FF2B5EF4-FFF2-40B4-BE49-F238E27FC236}">
                <a16:creationId xmlns:a16="http://schemas.microsoft.com/office/drawing/2014/main" id="{E508CCF7-6341-45ED-A403-4979543B496D}"/>
              </a:ext>
            </a:extLst>
          </p:cNvPr>
          <p:cNvSpPr/>
          <p:nvPr/>
        </p:nvSpPr>
        <p:spPr>
          <a:xfrm>
            <a:off x="9496415" y="1686373"/>
            <a:ext cx="1615962" cy="722622"/>
          </a:xfrm>
          <a:prstGeom prst="rect">
            <a:avLst/>
          </a:prstGeom>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t>Data</a:t>
            </a:r>
          </a:p>
        </p:txBody>
      </p:sp>
      <p:cxnSp>
        <p:nvCxnSpPr>
          <p:cNvPr id="11" name="Connettore diritto 10">
            <a:extLst>
              <a:ext uri="{FF2B5EF4-FFF2-40B4-BE49-F238E27FC236}">
                <a16:creationId xmlns:a16="http://schemas.microsoft.com/office/drawing/2014/main" id="{D2466DF8-4090-4A83-AD15-93E122EC0DFE}"/>
              </a:ext>
            </a:extLst>
          </p:cNvPr>
          <p:cNvCxnSpPr>
            <a:cxnSpLocks/>
          </p:cNvCxnSpPr>
          <p:nvPr/>
        </p:nvCxnSpPr>
        <p:spPr>
          <a:xfrm>
            <a:off x="2206493" y="2408995"/>
            <a:ext cx="0" cy="381740"/>
          </a:xfrm>
          <a:prstGeom prst="line">
            <a:avLst/>
          </a:prstGeom>
          <a:ln w="57150"/>
        </p:spPr>
        <p:style>
          <a:lnRef idx="3">
            <a:schemeClr val="accent2"/>
          </a:lnRef>
          <a:fillRef idx="0">
            <a:schemeClr val="accent2"/>
          </a:fillRef>
          <a:effectRef idx="2">
            <a:schemeClr val="accent2"/>
          </a:effectRef>
          <a:fontRef idx="minor">
            <a:schemeClr val="tx1"/>
          </a:fontRef>
        </p:style>
      </p:cxnSp>
      <p:cxnSp>
        <p:nvCxnSpPr>
          <p:cNvPr id="12" name="Connettore diritto 11">
            <a:extLst>
              <a:ext uri="{FF2B5EF4-FFF2-40B4-BE49-F238E27FC236}">
                <a16:creationId xmlns:a16="http://schemas.microsoft.com/office/drawing/2014/main" id="{97BFADBA-0D6E-4CB0-ACB8-AD5ED004748E}"/>
              </a:ext>
            </a:extLst>
          </p:cNvPr>
          <p:cNvCxnSpPr>
            <a:cxnSpLocks/>
          </p:cNvCxnSpPr>
          <p:nvPr/>
        </p:nvCxnSpPr>
        <p:spPr>
          <a:xfrm flipV="1">
            <a:off x="2206493" y="2798806"/>
            <a:ext cx="3340494" cy="1"/>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14" name="Connettore 2 13">
            <a:extLst>
              <a:ext uri="{FF2B5EF4-FFF2-40B4-BE49-F238E27FC236}">
                <a16:creationId xmlns:a16="http://schemas.microsoft.com/office/drawing/2014/main" id="{A85F9481-6955-4BC9-80B1-0CFCBB65564D}"/>
              </a:ext>
            </a:extLst>
          </p:cNvPr>
          <p:cNvCxnSpPr>
            <a:cxnSpLocks/>
          </p:cNvCxnSpPr>
          <p:nvPr/>
        </p:nvCxnSpPr>
        <p:spPr>
          <a:xfrm flipV="1">
            <a:off x="3833934" y="2400118"/>
            <a:ext cx="0" cy="390617"/>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E3D190C0-1305-423C-A80C-7627599F860D}"/>
              </a:ext>
            </a:extLst>
          </p:cNvPr>
          <p:cNvCxnSpPr>
            <a:cxnSpLocks/>
          </p:cNvCxnSpPr>
          <p:nvPr/>
        </p:nvCxnSpPr>
        <p:spPr>
          <a:xfrm flipV="1">
            <a:off x="5546987" y="2400118"/>
            <a:ext cx="0" cy="390617"/>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89091B6D-3713-4B65-A171-2C818FC24C85}"/>
              </a:ext>
            </a:extLst>
          </p:cNvPr>
          <p:cNvCxnSpPr>
            <a:cxnSpLocks/>
          </p:cNvCxnSpPr>
          <p:nvPr/>
        </p:nvCxnSpPr>
        <p:spPr>
          <a:xfrm>
            <a:off x="8308280" y="2417066"/>
            <a:ext cx="0" cy="1011934"/>
          </a:xfrm>
          <a:prstGeom prst="line">
            <a:avLst/>
          </a:prstGeom>
          <a:ln w="5715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20" name="Connettore diritto 19">
            <a:extLst>
              <a:ext uri="{FF2B5EF4-FFF2-40B4-BE49-F238E27FC236}">
                <a16:creationId xmlns:a16="http://schemas.microsoft.com/office/drawing/2014/main" id="{D77A6C60-2FD7-43DB-8D21-B34C5E0124BD}"/>
              </a:ext>
            </a:extLst>
          </p:cNvPr>
          <p:cNvCxnSpPr>
            <a:cxnSpLocks/>
          </p:cNvCxnSpPr>
          <p:nvPr/>
        </p:nvCxnSpPr>
        <p:spPr>
          <a:xfrm>
            <a:off x="6852213" y="3429000"/>
            <a:ext cx="1509554" cy="0"/>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24" name="Connettore 2 23">
            <a:extLst>
              <a:ext uri="{FF2B5EF4-FFF2-40B4-BE49-F238E27FC236}">
                <a16:creationId xmlns:a16="http://schemas.microsoft.com/office/drawing/2014/main" id="{FDC4B2E1-F25C-4A99-B95D-3B0E22282265}"/>
              </a:ext>
            </a:extLst>
          </p:cNvPr>
          <p:cNvCxnSpPr>
            <a:cxnSpLocks/>
          </p:cNvCxnSpPr>
          <p:nvPr/>
        </p:nvCxnSpPr>
        <p:spPr>
          <a:xfrm flipV="1">
            <a:off x="6852213" y="2417066"/>
            <a:ext cx="0" cy="101193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ttore diritto 25">
            <a:extLst>
              <a:ext uri="{FF2B5EF4-FFF2-40B4-BE49-F238E27FC236}">
                <a16:creationId xmlns:a16="http://schemas.microsoft.com/office/drawing/2014/main" id="{61CA7975-F5CC-4BB8-9D35-1D3496AD7234}"/>
              </a:ext>
            </a:extLst>
          </p:cNvPr>
          <p:cNvCxnSpPr>
            <a:cxnSpLocks/>
          </p:cNvCxnSpPr>
          <p:nvPr/>
        </p:nvCxnSpPr>
        <p:spPr>
          <a:xfrm>
            <a:off x="10092711" y="2417066"/>
            <a:ext cx="0" cy="1761395"/>
          </a:xfrm>
          <a:prstGeom prst="line">
            <a:avLst/>
          </a:prstGeom>
          <a:ln w="57150">
            <a:solidFill>
              <a:srgbClr val="92D050"/>
            </a:solidFill>
          </a:ln>
        </p:spPr>
        <p:style>
          <a:lnRef idx="3">
            <a:schemeClr val="accent2"/>
          </a:lnRef>
          <a:fillRef idx="0">
            <a:schemeClr val="accent2"/>
          </a:fillRef>
          <a:effectRef idx="2">
            <a:schemeClr val="accent2"/>
          </a:effectRef>
          <a:fontRef idx="minor">
            <a:schemeClr val="tx1"/>
          </a:fontRef>
        </p:style>
      </p:cxnSp>
      <p:cxnSp>
        <p:nvCxnSpPr>
          <p:cNvPr id="28" name="Connettore diritto 27">
            <a:extLst>
              <a:ext uri="{FF2B5EF4-FFF2-40B4-BE49-F238E27FC236}">
                <a16:creationId xmlns:a16="http://schemas.microsoft.com/office/drawing/2014/main" id="{0854468B-DF08-481C-8BC0-200F6E2CAE25}"/>
              </a:ext>
            </a:extLst>
          </p:cNvPr>
          <p:cNvCxnSpPr>
            <a:cxnSpLocks/>
          </p:cNvCxnSpPr>
          <p:nvPr/>
        </p:nvCxnSpPr>
        <p:spPr>
          <a:xfrm>
            <a:off x="8877782" y="4178461"/>
            <a:ext cx="1214929" cy="0"/>
          </a:xfrm>
          <a:prstGeom prst="line">
            <a:avLst/>
          </a:prstGeom>
          <a:ln w="38100">
            <a:solidFill>
              <a:srgbClr val="92D050"/>
            </a:solidFill>
          </a:ln>
        </p:spPr>
        <p:style>
          <a:lnRef idx="3">
            <a:schemeClr val="accent2"/>
          </a:lnRef>
          <a:fillRef idx="0">
            <a:schemeClr val="accent2"/>
          </a:fillRef>
          <a:effectRef idx="2">
            <a:schemeClr val="accent2"/>
          </a:effectRef>
          <a:fontRef idx="minor">
            <a:schemeClr val="tx1"/>
          </a:fontRef>
        </p:style>
      </p:cxnSp>
      <p:cxnSp>
        <p:nvCxnSpPr>
          <p:cNvPr id="30" name="Connettore 2 29">
            <a:extLst>
              <a:ext uri="{FF2B5EF4-FFF2-40B4-BE49-F238E27FC236}">
                <a16:creationId xmlns:a16="http://schemas.microsoft.com/office/drawing/2014/main" id="{DA597FEE-2617-4FA3-9727-1052299224F2}"/>
              </a:ext>
            </a:extLst>
          </p:cNvPr>
          <p:cNvCxnSpPr>
            <a:cxnSpLocks/>
          </p:cNvCxnSpPr>
          <p:nvPr/>
        </p:nvCxnSpPr>
        <p:spPr>
          <a:xfrm flipV="1">
            <a:off x="8877782" y="2417066"/>
            <a:ext cx="0" cy="1761396"/>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2" name="CasellaDiTesto 31">
            <a:extLst>
              <a:ext uri="{FF2B5EF4-FFF2-40B4-BE49-F238E27FC236}">
                <a16:creationId xmlns:a16="http://schemas.microsoft.com/office/drawing/2014/main" id="{363F8D4E-03EE-481B-A709-1D18C9F5729D}"/>
              </a:ext>
            </a:extLst>
          </p:cNvPr>
          <p:cNvSpPr txBox="1"/>
          <p:nvPr/>
        </p:nvSpPr>
        <p:spPr>
          <a:xfrm>
            <a:off x="1435420" y="2580321"/>
            <a:ext cx="740780" cy="369332"/>
          </a:xfrm>
          <a:prstGeom prst="rect">
            <a:avLst/>
          </a:prstGeom>
          <a:noFill/>
        </p:spPr>
        <p:txBody>
          <a:bodyPr wrap="square" rtlCol="0">
            <a:spAutoFit/>
          </a:bodyPr>
          <a:lstStyle/>
          <a:p>
            <a:r>
              <a:rPr lang="it-IT" b="1" dirty="0">
                <a:solidFill>
                  <a:schemeClr val="bg1"/>
                </a:solidFill>
              </a:rPr>
              <a:t>FD1</a:t>
            </a:r>
          </a:p>
        </p:txBody>
      </p:sp>
      <p:sp>
        <p:nvSpPr>
          <p:cNvPr id="33" name="CasellaDiTesto 32">
            <a:extLst>
              <a:ext uri="{FF2B5EF4-FFF2-40B4-BE49-F238E27FC236}">
                <a16:creationId xmlns:a16="http://schemas.microsoft.com/office/drawing/2014/main" id="{1920EFF7-A5C6-4F47-B15C-53719C22A4B7}"/>
              </a:ext>
            </a:extLst>
          </p:cNvPr>
          <p:cNvSpPr txBox="1"/>
          <p:nvPr/>
        </p:nvSpPr>
        <p:spPr>
          <a:xfrm>
            <a:off x="6134170" y="3113097"/>
            <a:ext cx="740780" cy="369332"/>
          </a:xfrm>
          <a:prstGeom prst="rect">
            <a:avLst/>
          </a:prstGeom>
          <a:noFill/>
        </p:spPr>
        <p:txBody>
          <a:bodyPr wrap="square" rtlCol="0">
            <a:spAutoFit/>
          </a:bodyPr>
          <a:lstStyle/>
          <a:p>
            <a:r>
              <a:rPr lang="it-IT" b="1" dirty="0">
                <a:solidFill>
                  <a:schemeClr val="bg1"/>
                </a:solidFill>
              </a:rPr>
              <a:t>FD2</a:t>
            </a:r>
          </a:p>
        </p:txBody>
      </p:sp>
      <p:sp>
        <p:nvSpPr>
          <p:cNvPr id="34" name="CasellaDiTesto 33">
            <a:extLst>
              <a:ext uri="{FF2B5EF4-FFF2-40B4-BE49-F238E27FC236}">
                <a16:creationId xmlns:a16="http://schemas.microsoft.com/office/drawing/2014/main" id="{4381E8AD-7714-4FEE-89FE-BE5095A52117}"/>
              </a:ext>
            </a:extLst>
          </p:cNvPr>
          <p:cNvSpPr txBox="1"/>
          <p:nvPr/>
        </p:nvSpPr>
        <p:spPr>
          <a:xfrm>
            <a:off x="8137001" y="3929575"/>
            <a:ext cx="740780" cy="369332"/>
          </a:xfrm>
          <a:prstGeom prst="rect">
            <a:avLst/>
          </a:prstGeom>
          <a:noFill/>
        </p:spPr>
        <p:txBody>
          <a:bodyPr wrap="square" rtlCol="0">
            <a:spAutoFit/>
          </a:bodyPr>
          <a:lstStyle/>
          <a:p>
            <a:r>
              <a:rPr lang="it-IT" b="1" dirty="0">
                <a:solidFill>
                  <a:schemeClr val="bg1"/>
                </a:solidFill>
              </a:rPr>
              <a:t>FD3</a:t>
            </a:r>
          </a:p>
        </p:txBody>
      </p:sp>
      <p:sp>
        <p:nvSpPr>
          <p:cNvPr id="35" name="CasellaDiTesto 34">
            <a:extLst>
              <a:ext uri="{FF2B5EF4-FFF2-40B4-BE49-F238E27FC236}">
                <a16:creationId xmlns:a16="http://schemas.microsoft.com/office/drawing/2014/main" id="{DC9F8444-AF0F-44B0-ABB1-4796808D9D24}"/>
              </a:ext>
            </a:extLst>
          </p:cNvPr>
          <p:cNvSpPr txBox="1"/>
          <p:nvPr/>
        </p:nvSpPr>
        <p:spPr>
          <a:xfrm>
            <a:off x="1127239" y="4631251"/>
            <a:ext cx="7904677" cy="1200329"/>
          </a:xfrm>
          <a:prstGeom prst="rect">
            <a:avLst/>
          </a:prstGeom>
          <a:noFill/>
          <a:ln>
            <a:noFill/>
          </a:ln>
        </p:spPr>
        <p:txBody>
          <a:bodyPr wrap="square" rtlCol="0">
            <a:spAutoFit/>
          </a:bodyPr>
          <a:lstStyle/>
          <a:p>
            <a:r>
              <a:rPr lang="it-IT" sz="2400" b="1" dirty="0">
                <a:solidFill>
                  <a:schemeClr val="bg1"/>
                </a:solidFill>
              </a:rPr>
              <a:t>Nome Podcast -&gt; {Ideatore, Descrizione}</a:t>
            </a:r>
          </a:p>
          <a:p>
            <a:r>
              <a:rPr lang="it-IT" sz="2400" b="1" dirty="0">
                <a:solidFill>
                  <a:schemeClr val="bg1"/>
                </a:solidFill>
              </a:rPr>
              <a:t>Data-&gt;#episodi</a:t>
            </a:r>
          </a:p>
          <a:p>
            <a:r>
              <a:rPr lang="it-IT" sz="2400" b="1" dirty="0">
                <a:solidFill>
                  <a:schemeClr val="bg1"/>
                </a:solidFill>
              </a:rPr>
              <a:t># episodi-&gt;Durata</a:t>
            </a:r>
          </a:p>
        </p:txBody>
      </p:sp>
      <p:sp>
        <p:nvSpPr>
          <p:cNvPr id="23" name="CasellaDiTesto 22">
            <a:extLst>
              <a:ext uri="{FF2B5EF4-FFF2-40B4-BE49-F238E27FC236}">
                <a16:creationId xmlns:a16="http://schemas.microsoft.com/office/drawing/2014/main" id="{0D5535A3-63C2-4559-A3BE-29E0698C6AAE}"/>
              </a:ext>
            </a:extLst>
          </p:cNvPr>
          <p:cNvSpPr txBox="1"/>
          <p:nvPr/>
        </p:nvSpPr>
        <p:spPr>
          <a:xfrm>
            <a:off x="8346629" y="4547793"/>
            <a:ext cx="4696287" cy="646331"/>
          </a:xfrm>
          <a:prstGeom prst="rect">
            <a:avLst/>
          </a:prstGeom>
          <a:noFill/>
        </p:spPr>
        <p:txBody>
          <a:bodyPr wrap="square" rtlCol="0">
            <a:spAutoFit/>
          </a:bodyPr>
          <a:lstStyle/>
          <a:p>
            <a:r>
              <a:rPr lang="it-IT" sz="3600" u="sng" dirty="0" err="1">
                <a:solidFill>
                  <a:srgbClr val="FF0000"/>
                </a:solidFill>
              </a:rPr>
              <a:t>E’già</a:t>
            </a:r>
            <a:r>
              <a:rPr lang="it-IT" sz="3600" u="sng" dirty="0">
                <a:solidFill>
                  <a:srgbClr val="FF0000"/>
                </a:solidFill>
              </a:rPr>
              <a:t> in 1NF</a:t>
            </a:r>
          </a:p>
        </p:txBody>
      </p:sp>
    </p:spTree>
    <p:extLst>
      <p:ext uri="{BB962C8B-B14F-4D97-AF65-F5344CB8AC3E}">
        <p14:creationId xmlns:p14="http://schemas.microsoft.com/office/powerpoint/2010/main" val="41606274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7969B951-45D3-4A12-88F9-1343D061FB30}"/>
              </a:ext>
            </a:extLst>
          </p:cNvPr>
          <p:cNvSpPr>
            <a:spLocks noGrp="1"/>
          </p:cNvSpPr>
          <p:nvPr>
            <p:ph type="title"/>
          </p:nvPr>
        </p:nvSpPr>
        <p:spPr>
          <a:xfrm>
            <a:off x="1141411" y="0"/>
            <a:ext cx="9906000" cy="1162975"/>
          </a:xfrm>
        </p:spPr>
        <p:txBody>
          <a:bodyPr>
            <a:normAutofit/>
          </a:bodyPr>
          <a:lstStyle/>
          <a:p>
            <a:r>
              <a:rPr lang="it-IT" sz="2000" b="1" dirty="0">
                <a:solidFill>
                  <a:schemeClr val="bg1"/>
                </a:solidFill>
              </a:rPr>
              <a:t>2NF: TALE FORMA NORMALE SI BASA SULLA DIPENDENZA FUNZIONALE PIENA.</a:t>
            </a:r>
            <a:br>
              <a:rPr lang="it-IT" sz="2000" b="1" dirty="0">
                <a:solidFill>
                  <a:schemeClr val="bg1"/>
                </a:solidFill>
              </a:rPr>
            </a:br>
            <a:r>
              <a:rPr lang="it-IT" sz="2000" b="1" dirty="0">
                <a:solidFill>
                  <a:schemeClr val="bg1"/>
                </a:solidFill>
              </a:rPr>
              <a:t>La normalizzazione si effettua creando una relazione per ogni chiave parziale con i suoi attributi dipendenti.</a:t>
            </a:r>
          </a:p>
        </p:txBody>
      </p:sp>
      <p:sp>
        <p:nvSpPr>
          <p:cNvPr id="7" name="Freccia in giù 6">
            <a:extLst>
              <a:ext uri="{FF2B5EF4-FFF2-40B4-BE49-F238E27FC236}">
                <a16:creationId xmlns:a16="http://schemas.microsoft.com/office/drawing/2014/main" id="{5CF09F61-03F1-4B0F-BB28-6571EA5DFDF1}"/>
              </a:ext>
            </a:extLst>
          </p:cNvPr>
          <p:cNvSpPr/>
          <p:nvPr/>
        </p:nvSpPr>
        <p:spPr>
          <a:xfrm>
            <a:off x="4714043" y="3429000"/>
            <a:ext cx="781235" cy="10209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ttangolo 8">
            <a:extLst>
              <a:ext uri="{FF2B5EF4-FFF2-40B4-BE49-F238E27FC236}">
                <a16:creationId xmlns:a16="http://schemas.microsoft.com/office/drawing/2014/main" id="{AD7A4A31-3E89-4697-9F95-24A335F56D29}"/>
              </a:ext>
            </a:extLst>
          </p:cNvPr>
          <p:cNvSpPr/>
          <p:nvPr/>
        </p:nvSpPr>
        <p:spPr>
          <a:xfrm>
            <a:off x="1141411" y="4467688"/>
            <a:ext cx="1455937" cy="722622"/>
          </a:xfrm>
          <a:prstGeom prst="rect">
            <a:avLst/>
          </a:prstGeom>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u="sng" dirty="0"/>
              <a:t>Codice</a:t>
            </a:r>
          </a:p>
        </p:txBody>
      </p:sp>
      <p:sp>
        <p:nvSpPr>
          <p:cNvPr id="10" name="Rettangolo 9">
            <a:extLst>
              <a:ext uri="{FF2B5EF4-FFF2-40B4-BE49-F238E27FC236}">
                <a16:creationId xmlns:a16="http://schemas.microsoft.com/office/drawing/2014/main" id="{4C2B24FA-7206-4B87-9E3A-568D09A488CA}"/>
              </a:ext>
            </a:extLst>
          </p:cNvPr>
          <p:cNvSpPr/>
          <p:nvPr/>
        </p:nvSpPr>
        <p:spPr>
          <a:xfrm>
            <a:off x="2597348" y="4467688"/>
            <a:ext cx="1455937" cy="722622"/>
          </a:xfrm>
          <a:prstGeom prst="rect">
            <a:avLst/>
          </a:prstGeom>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t>Titolo</a:t>
            </a:r>
          </a:p>
        </p:txBody>
      </p:sp>
      <p:sp>
        <p:nvSpPr>
          <p:cNvPr id="12" name="CasellaDiTesto 11">
            <a:extLst>
              <a:ext uri="{FF2B5EF4-FFF2-40B4-BE49-F238E27FC236}">
                <a16:creationId xmlns:a16="http://schemas.microsoft.com/office/drawing/2014/main" id="{A083158E-7926-4417-BE8C-E94C21E76624}"/>
              </a:ext>
            </a:extLst>
          </p:cNvPr>
          <p:cNvSpPr txBox="1"/>
          <p:nvPr/>
        </p:nvSpPr>
        <p:spPr>
          <a:xfrm>
            <a:off x="630315" y="3888419"/>
            <a:ext cx="1367161" cy="523220"/>
          </a:xfrm>
          <a:prstGeom prst="rect">
            <a:avLst/>
          </a:prstGeom>
          <a:noFill/>
        </p:spPr>
        <p:txBody>
          <a:bodyPr wrap="square" rtlCol="0">
            <a:spAutoFit/>
          </a:bodyPr>
          <a:lstStyle/>
          <a:p>
            <a:pPr algn="ctr"/>
            <a:r>
              <a:rPr lang="it-IT" sz="2800" b="1" dirty="0">
                <a:solidFill>
                  <a:schemeClr val="bg1"/>
                </a:solidFill>
              </a:rPr>
              <a:t>B1</a:t>
            </a:r>
          </a:p>
        </p:txBody>
      </p:sp>
      <p:sp>
        <p:nvSpPr>
          <p:cNvPr id="13" name="CasellaDiTesto 12">
            <a:extLst>
              <a:ext uri="{FF2B5EF4-FFF2-40B4-BE49-F238E27FC236}">
                <a16:creationId xmlns:a16="http://schemas.microsoft.com/office/drawing/2014/main" id="{C8D8ABF3-8E0F-49C8-B481-B033775198B7}"/>
              </a:ext>
            </a:extLst>
          </p:cNvPr>
          <p:cNvSpPr txBox="1"/>
          <p:nvPr/>
        </p:nvSpPr>
        <p:spPr>
          <a:xfrm>
            <a:off x="6910415" y="3944468"/>
            <a:ext cx="1367161" cy="523220"/>
          </a:xfrm>
          <a:prstGeom prst="rect">
            <a:avLst/>
          </a:prstGeom>
          <a:noFill/>
        </p:spPr>
        <p:txBody>
          <a:bodyPr wrap="square" rtlCol="0">
            <a:spAutoFit/>
          </a:bodyPr>
          <a:lstStyle/>
          <a:p>
            <a:pPr algn="ctr"/>
            <a:r>
              <a:rPr lang="it-IT" sz="2800" b="1" dirty="0">
                <a:solidFill>
                  <a:schemeClr val="bg1"/>
                </a:solidFill>
              </a:rPr>
              <a:t>B2</a:t>
            </a:r>
          </a:p>
        </p:txBody>
      </p:sp>
      <p:sp>
        <p:nvSpPr>
          <p:cNvPr id="14" name="Rettangolo 13">
            <a:extLst>
              <a:ext uri="{FF2B5EF4-FFF2-40B4-BE49-F238E27FC236}">
                <a16:creationId xmlns:a16="http://schemas.microsoft.com/office/drawing/2014/main" id="{6E65B695-314D-486D-AF12-7825D8D962F5}"/>
              </a:ext>
            </a:extLst>
          </p:cNvPr>
          <p:cNvSpPr/>
          <p:nvPr/>
        </p:nvSpPr>
        <p:spPr>
          <a:xfrm>
            <a:off x="6536926" y="4458356"/>
            <a:ext cx="1455937" cy="722622"/>
          </a:xfrm>
          <a:prstGeom prst="rect">
            <a:avLst/>
          </a:prstGeom>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t>Durata</a:t>
            </a:r>
          </a:p>
        </p:txBody>
      </p:sp>
      <p:sp>
        <p:nvSpPr>
          <p:cNvPr id="15" name="Rettangolo 14">
            <a:extLst>
              <a:ext uri="{FF2B5EF4-FFF2-40B4-BE49-F238E27FC236}">
                <a16:creationId xmlns:a16="http://schemas.microsoft.com/office/drawing/2014/main" id="{B93DAA33-AF03-40D2-BB73-151F57175CA8}"/>
              </a:ext>
            </a:extLst>
          </p:cNvPr>
          <p:cNvSpPr/>
          <p:nvPr/>
        </p:nvSpPr>
        <p:spPr>
          <a:xfrm>
            <a:off x="7984389" y="4458356"/>
            <a:ext cx="1601791" cy="722622"/>
          </a:xfrm>
          <a:prstGeom prst="rect">
            <a:avLst/>
          </a:prstGeom>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u="sng"/>
              <a:t>Album.</a:t>
            </a:r>
            <a:r>
              <a:rPr lang="it-IT" u="sng" dirty="0" err="1"/>
              <a:t>codice</a:t>
            </a:r>
            <a:r>
              <a:rPr lang="it-IT" u="sng" dirty="0"/>
              <a:t> Album</a:t>
            </a:r>
          </a:p>
        </p:txBody>
      </p:sp>
      <p:cxnSp>
        <p:nvCxnSpPr>
          <p:cNvPr id="16" name="Connettore diritto 15">
            <a:extLst>
              <a:ext uri="{FF2B5EF4-FFF2-40B4-BE49-F238E27FC236}">
                <a16:creationId xmlns:a16="http://schemas.microsoft.com/office/drawing/2014/main" id="{6153B32C-5BE4-4C0F-B95E-4FA1C8E80B9F}"/>
              </a:ext>
            </a:extLst>
          </p:cNvPr>
          <p:cNvCxnSpPr>
            <a:cxnSpLocks/>
          </p:cNvCxnSpPr>
          <p:nvPr/>
        </p:nvCxnSpPr>
        <p:spPr>
          <a:xfrm flipV="1">
            <a:off x="1997476" y="5605794"/>
            <a:ext cx="1459663" cy="2"/>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18" name="Connettore diritto 17">
            <a:extLst>
              <a:ext uri="{FF2B5EF4-FFF2-40B4-BE49-F238E27FC236}">
                <a16:creationId xmlns:a16="http://schemas.microsoft.com/office/drawing/2014/main" id="{1233B51E-FD61-48C6-8121-89F9E291CBB2}"/>
              </a:ext>
            </a:extLst>
          </p:cNvPr>
          <p:cNvCxnSpPr>
            <a:cxnSpLocks/>
          </p:cNvCxnSpPr>
          <p:nvPr/>
        </p:nvCxnSpPr>
        <p:spPr>
          <a:xfrm>
            <a:off x="1997476" y="5190310"/>
            <a:ext cx="0" cy="381740"/>
          </a:xfrm>
          <a:prstGeom prst="line">
            <a:avLst/>
          </a:prstGeom>
          <a:ln w="57150"/>
        </p:spPr>
        <p:style>
          <a:lnRef idx="3">
            <a:schemeClr val="accent2"/>
          </a:lnRef>
          <a:fillRef idx="0">
            <a:schemeClr val="accent2"/>
          </a:fillRef>
          <a:effectRef idx="2">
            <a:schemeClr val="accent2"/>
          </a:effectRef>
          <a:fontRef idx="minor">
            <a:schemeClr val="tx1"/>
          </a:fontRef>
        </p:style>
      </p:cxnSp>
      <p:cxnSp>
        <p:nvCxnSpPr>
          <p:cNvPr id="20" name="Connettore 2 19">
            <a:extLst>
              <a:ext uri="{FF2B5EF4-FFF2-40B4-BE49-F238E27FC236}">
                <a16:creationId xmlns:a16="http://schemas.microsoft.com/office/drawing/2014/main" id="{12D0D0A3-132E-4B27-B2FD-2730EA11B6DF}"/>
              </a:ext>
            </a:extLst>
          </p:cNvPr>
          <p:cNvCxnSpPr>
            <a:cxnSpLocks/>
          </p:cNvCxnSpPr>
          <p:nvPr/>
        </p:nvCxnSpPr>
        <p:spPr>
          <a:xfrm flipV="1">
            <a:off x="3457139" y="5180978"/>
            <a:ext cx="0" cy="390617"/>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ttore diritto 20">
            <a:extLst>
              <a:ext uri="{FF2B5EF4-FFF2-40B4-BE49-F238E27FC236}">
                <a16:creationId xmlns:a16="http://schemas.microsoft.com/office/drawing/2014/main" id="{A2A5FBB6-C011-4B19-95CD-FF54761456A6}"/>
              </a:ext>
            </a:extLst>
          </p:cNvPr>
          <p:cNvCxnSpPr>
            <a:cxnSpLocks/>
          </p:cNvCxnSpPr>
          <p:nvPr/>
        </p:nvCxnSpPr>
        <p:spPr>
          <a:xfrm flipV="1">
            <a:off x="6910415" y="5627989"/>
            <a:ext cx="1967255" cy="1"/>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23" name="Connettore 2 22">
            <a:extLst>
              <a:ext uri="{FF2B5EF4-FFF2-40B4-BE49-F238E27FC236}">
                <a16:creationId xmlns:a16="http://schemas.microsoft.com/office/drawing/2014/main" id="{206F0E1F-22C2-4636-AF43-DB3CA6FF0554}"/>
              </a:ext>
            </a:extLst>
          </p:cNvPr>
          <p:cNvCxnSpPr>
            <a:cxnSpLocks/>
          </p:cNvCxnSpPr>
          <p:nvPr/>
        </p:nvCxnSpPr>
        <p:spPr>
          <a:xfrm flipV="1">
            <a:off x="6910415" y="5203627"/>
            <a:ext cx="0" cy="390617"/>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ttore diritto 23">
            <a:extLst>
              <a:ext uri="{FF2B5EF4-FFF2-40B4-BE49-F238E27FC236}">
                <a16:creationId xmlns:a16="http://schemas.microsoft.com/office/drawing/2014/main" id="{6B36ECA6-C29E-4176-8AB1-6999EB5C5288}"/>
              </a:ext>
            </a:extLst>
          </p:cNvPr>
          <p:cNvCxnSpPr>
            <a:cxnSpLocks/>
          </p:cNvCxnSpPr>
          <p:nvPr/>
        </p:nvCxnSpPr>
        <p:spPr>
          <a:xfrm>
            <a:off x="8903191" y="5225298"/>
            <a:ext cx="0" cy="381740"/>
          </a:xfrm>
          <a:prstGeom prst="line">
            <a:avLst/>
          </a:prstGeom>
          <a:ln w="57150"/>
        </p:spPr>
        <p:style>
          <a:lnRef idx="3">
            <a:schemeClr val="accent2"/>
          </a:lnRef>
          <a:fillRef idx="0">
            <a:schemeClr val="accent2"/>
          </a:fillRef>
          <a:effectRef idx="2">
            <a:schemeClr val="accent2"/>
          </a:effectRef>
          <a:fontRef idx="minor">
            <a:schemeClr val="tx1"/>
          </a:fontRef>
        </p:style>
      </p:cxnSp>
      <p:sp>
        <p:nvSpPr>
          <p:cNvPr id="25" name="CasellaDiTesto 24">
            <a:extLst>
              <a:ext uri="{FF2B5EF4-FFF2-40B4-BE49-F238E27FC236}">
                <a16:creationId xmlns:a16="http://schemas.microsoft.com/office/drawing/2014/main" id="{2B1E9DDA-A228-4860-8725-91E370671F8A}"/>
              </a:ext>
            </a:extLst>
          </p:cNvPr>
          <p:cNvSpPr txBox="1"/>
          <p:nvPr/>
        </p:nvSpPr>
        <p:spPr>
          <a:xfrm>
            <a:off x="6383045" y="6019060"/>
            <a:ext cx="4314544" cy="707886"/>
          </a:xfrm>
          <a:prstGeom prst="rect">
            <a:avLst/>
          </a:prstGeom>
          <a:noFill/>
        </p:spPr>
        <p:txBody>
          <a:bodyPr wrap="square" rtlCol="0">
            <a:spAutoFit/>
          </a:bodyPr>
          <a:lstStyle/>
          <a:p>
            <a:r>
              <a:rPr lang="it-IT" sz="4000" b="1" dirty="0">
                <a:solidFill>
                  <a:srgbClr val="FF0000"/>
                </a:solidFill>
              </a:rPr>
              <a:t>E’ già in 3NF</a:t>
            </a:r>
          </a:p>
        </p:txBody>
      </p:sp>
      <p:sp>
        <p:nvSpPr>
          <p:cNvPr id="28" name="CasellaDiTesto 27">
            <a:extLst>
              <a:ext uri="{FF2B5EF4-FFF2-40B4-BE49-F238E27FC236}">
                <a16:creationId xmlns:a16="http://schemas.microsoft.com/office/drawing/2014/main" id="{9A75774B-7BD6-4393-B845-3DDCD5862DEE}"/>
              </a:ext>
            </a:extLst>
          </p:cNvPr>
          <p:cNvSpPr txBox="1"/>
          <p:nvPr/>
        </p:nvSpPr>
        <p:spPr>
          <a:xfrm>
            <a:off x="897255" y="5443323"/>
            <a:ext cx="740780" cy="369332"/>
          </a:xfrm>
          <a:prstGeom prst="rect">
            <a:avLst/>
          </a:prstGeom>
          <a:noFill/>
        </p:spPr>
        <p:txBody>
          <a:bodyPr wrap="square" rtlCol="0">
            <a:spAutoFit/>
          </a:bodyPr>
          <a:lstStyle/>
          <a:p>
            <a:r>
              <a:rPr lang="it-IT" b="1" dirty="0">
                <a:solidFill>
                  <a:schemeClr val="bg1"/>
                </a:solidFill>
              </a:rPr>
              <a:t>FD1</a:t>
            </a:r>
          </a:p>
        </p:txBody>
      </p:sp>
      <p:sp>
        <p:nvSpPr>
          <p:cNvPr id="29" name="CasellaDiTesto 28">
            <a:extLst>
              <a:ext uri="{FF2B5EF4-FFF2-40B4-BE49-F238E27FC236}">
                <a16:creationId xmlns:a16="http://schemas.microsoft.com/office/drawing/2014/main" id="{6902D907-CDA2-4C80-B3E1-1796C5F3DD7B}"/>
              </a:ext>
            </a:extLst>
          </p:cNvPr>
          <p:cNvSpPr txBox="1"/>
          <p:nvPr/>
        </p:nvSpPr>
        <p:spPr>
          <a:xfrm>
            <a:off x="9586180" y="5409578"/>
            <a:ext cx="740780" cy="369332"/>
          </a:xfrm>
          <a:prstGeom prst="rect">
            <a:avLst/>
          </a:prstGeom>
          <a:noFill/>
        </p:spPr>
        <p:txBody>
          <a:bodyPr wrap="square" rtlCol="0">
            <a:spAutoFit/>
          </a:bodyPr>
          <a:lstStyle/>
          <a:p>
            <a:r>
              <a:rPr lang="it-IT" b="1" dirty="0">
                <a:solidFill>
                  <a:schemeClr val="bg1"/>
                </a:solidFill>
              </a:rPr>
              <a:t>FD2</a:t>
            </a:r>
          </a:p>
        </p:txBody>
      </p:sp>
      <p:sp>
        <p:nvSpPr>
          <p:cNvPr id="30" name="CasellaDiTesto 29">
            <a:extLst>
              <a:ext uri="{FF2B5EF4-FFF2-40B4-BE49-F238E27FC236}">
                <a16:creationId xmlns:a16="http://schemas.microsoft.com/office/drawing/2014/main" id="{C63C0380-DB9C-4BEB-9513-391FC5B3AB16}"/>
              </a:ext>
            </a:extLst>
          </p:cNvPr>
          <p:cNvSpPr txBox="1"/>
          <p:nvPr/>
        </p:nvSpPr>
        <p:spPr>
          <a:xfrm>
            <a:off x="8957569" y="1293637"/>
            <a:ext cx="2902998" cy="1631216"/>
          </a:xfrm>
          <a:prstGeom prst="rect">
            <a:avLst/>
          </a:prstGeom>
          <a:noFill/>
        </p:spPr>
        <p:txBody>
          <a:bodyPr wrap="square" rtlCol="0">
            <a:spAutoFit/>
          </a:bodyPr>
          <a:lstStyle/>
          <a:p>
            <a:r>
              <a:rPr lang="it-IT" sz="2000" dirty="0"/>
              <a:t>Tale entità non rispetta le condizioni della 2NF perché l’attributo DURATA non è pienamente dipendente dalla chiave.</a:t>
            </a:r>
          </a:p>
        </p:txBody>
      </p:sp>
      <p:pic>
        <p:nvPicPr>
          <p:cNvPr id="3" name="Immagine 2">
            <a:extLst>
              <a:ext uri="{FF2B5EF4-FFF2-40B4-BE49-F238E27FC236}">
                <a16:creationId xmlns:a16="http://schemas.microsoft.com/office/drawing/2014/main" id="{1A6FBCF6-B217-4C2C-9C19-9A28932BA3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3546" y="1251892"/>
            <a:ext cx="6340389" cy="2080440"/>
          </a:xfrm>
          <a:prstGeom prst="rect">
            <a:avLst/>
          </a:prstGeom>
        </p:spPr>
      </p:pic>
    </p:spTree>
    <p:extLst>
      <p:ext uri="{BB962C8B-B14F-4D97-AF65-F5344CB8AC3E}">
        <p14:creationId xmlns:p14="http://schemas.microsoft.com/office/powerpoint/2010/main" val="12079044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ccia in giù 4">
            <a:extLst>
              <a:ext uri="{FF2B5EF4-FFF2-40B4-BE49-F238E27FC236}">
                <a16:creationId xmlns:a16="http://schemas.microsoft.com/office/drawing/2014/main" id="{4C68C16F-B59D-4236-AA8C-B18119233E4C}"/>
              </a:ext>
            </a:extLst>
          </p:cNvPr>
          <p:cNvSpPr/>
          <p:nvPr/>
        </p:nvSpPr>
        <p:spPr>
          <a:xfrm>
            <a:off x="4441388" y="2758737"/>
            <a:ext cx="781235" cy="102093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BCBA9A46-116C-4B30-8B37-3D802045B1DA}"/>
              </a:ext>
            </a:extLst>
          </p:cNvPr>
          <p:cNvSpPr txBox="1"/>
          <p:nvPr/>
        </p:nvSpPr>
        <p:spPr>
          <a:xfrm>
            <a:off x="630315" y="3888419"/>
            <a:ext cx="1367161" cy="523220"/>
          </a:xfrm>
          <a:prstGeom prst="rect">
            <a:avLst/>
          </a:prstGeom>
          <a:noFill/>
        </p:spPr>
        <p:txBody>
          <a:bodyPr wrap="square" rtlCol="0">
            <a:spAutoFit/>
          </a:bodyPr>
          <a:lstStyle/>
          <a:p>
            <a:pPr algn="ctr"/>
            <a:r>
              <a:rPr lang="it-IT" sz="2800" b="1" dirty="0">
                <a:solidFill>
                  <a:schemeClr val="bg1"/>
                </a:solidFill>
              </a:rPr>
              <a:t>A1</a:t>
            </a:r>
          </a:p>
        </p:txBody>
      </p:sp>
      <p:sp>
        <p:nvSpPr>
          <p:cNvPr id="7" name="Rettangolo 6">
            <a:extLst>
              <a:ext uri="{FF2B5EF4-FFF2-40B4-BE49-F238E27FC236}">
                <a16:creationId xmlns:a16="http://schemas.microsoft.com/office/drawing/2014/main" id="{F38226D6-FEC5-4C23-84D3-EF2C602EF465}"/>
              </a:ext>
            </a:extLst>
          </p:cNvPr>
          <p:cNvSpPr/>
          <p:nvPr/>
        </p:nvSpPr>
        <p:spPr>
          <a:xfrm>
            <a:off x="386808" y="4485443"/>
            <a:ext cx="1455937" cy="722622"/>
          </a:xfrm>
          <a:prstGeom prst="rect">
            <a:avLst/>
          </a:prstGeom>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u="sng" dirty="0"/>
              <a:t>Nome Artista</a:t>
            </a:r>
          </a:p>
        </p:txBody>
      </p:sp>
      <p:sp>
        <p:nvSpPr>
          <p:cNvPr id="8" name="Rettangolo 7">
            <a:extLst>
              <a:ext uri="{FF2B5EF4-FFF2-40B4-BE49-F238E27FC236}">
                <a16:creationId xmlns:a16="http://schemas.microsoft.com/office/drawing/2014/main" id="{4B204BCB-916C-41A7-A8AD-C437B13B9353}"/>
              </a:ext>
            </a:extLst>
          </p:cNvPr>
          <p:cNvSpPr/>
          <p:nvPr/>
        </p:nvSpPr>
        <p:spPr>
          <a:xfrm>
            <a:off x="1843373" y="4485443"/>
            <a:ext cx="1655057" cy="722622"/>
          </a:xfrm>
          <a:prstGeom prst="rect">
            <a:avLst/>
          </a:prstGeom>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t>Collaborazioni</a:t>
            </a:r>
          </a:p>
        </p:txBody>
      </p:sp>
      <p:sp>
        <p:nvSpPr>
          <p:cNvPr id="9" name="Rettangolo 8">
            <a:extLst>
              <a:ext uri="{FF2B5EF4-FFF2-40B4-BE49-F238E27FC236}">
                <a16:creationId xmlns:a16="http://schemas.microsoft.com/office/drawing/2014/main" id="{55BE035D-56CD-4DAB-AF7D-CA9CEFFA04B2}"/>
              </a:ext>
            </a:extLst>
          </p:cNvPr>
          <p:cNvSpPr/>
          <p:nvPr/>
        </p:nvSpPr>
        <p:spPr>
          <a:xfrm>
            <a:off x="3498430" y="4485443"/>
            <a:ext cx="1655057" cy="722622"/>
          </a:xfrm>
          <a:prstGeom prst="rect">
            <a:avLst/>
          </a:prstGeom>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t>Descrizione</a:t>
            </a:r>
          </a:p>
        </p:txBody>
      </p:sp>
      <p:sp>
        <p:nvSpPr>
          <p:cNvPr id="11" name="CasellaDiTesto 10">
            <a:extLst>
              <a:ext uri="{FF2B5EF4-FFF2-40B4-BE49-F238E27FC236}">
                <a16:creationId xmlns:a16="http://schemas.microsoft.com/office/drawing/2014/main" id="{4E30C8A3-1325-464C-A324-62915E9A375F}"/>
              </a:ext>
            </a:extLst>
          </p:cNvPr>
          <p:cNvSpPr txBox="1"/>
          <p:nvPr/>
        </p:nvSpPr>
        <p:spPr>
          <a:xfrm>
            <a:off x="7038515" y="3984135"/>
            <a:ext cx="1367161" cy="523220"/>
          </a:xfrm>
          <a:prstGeom prst="rect">
            <a:avLst/>
          </a:prstGeom>
          <a:noFill/>
        </p:spPr>
        <p:txBody>
          <a:bodyPr wrap="square" rtlCol="0">
            <a:spAutoFit/>
          </a:bodyPr>
          <a:lstStyle/>
          <a:p>
            <a:pPr algn="ctr"/>
            <a:r>
              <a:rPr lang="it-IT" sz="2800" b="1" dirty="0">
                <a:solidFill>
                  <a:schemeClr val="bg1"/>
                </a:solidFill>
              </a:rPr>
              <a:t>A2</a:t>
            </a:r>
          </a:p>
        </p:txBody>
      </p:sp>
      <p:sp>
        <p:nvSpPr>
          <p:cNvPr id="12" name="Rettangolo 11">
            <a:extLst>
              <a:ext uri="{FF2B5EF4-FFF2-40B4-BE49-F238E27FC236}">
                <a16:creationId xmlns:a16="http://schemas.microsoft.com/office/drawing/2014/main" id="{8B9D63AF-FBAB-461A-84C5-F3EFB14EA873}"/>
              </a:ext>
            </a:extLst>
          </p:cNvPr>
          <p:cNvSpPr/>
          <p:nvPr/>
        </p:nvSpPr>
        <p:spPr>
          <a:xfrm>
            <a:off x="6343016" y="4507355"/>
            <a:ext cx="1601650" cy="722622"/>
          </a:xfrm>
          <a:prstGeom prst="rect">
            <a:avLst/>
          </a:prstGeom>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u="sng" dirty="0"/>
              <a:t>Collaborazioni</a:t>
            </a:r>
          </a:p>
        </p:txBody>
      </p:sp>
      <p:sp>
        <p:nvSpPr>
          <p:cNvPr id="13" name="Rettangolo 12">
            <a:extLst>
              <a:ext uri="{FF2B5EF4-FFF2-40B4-BE49-F238E27FC236}">
                <a16:creationId xmlns:a16="http://schemas.microsoft.com/office/drawing/2014/main" id="{42C2F7CC-446D-456F-9A60-6B5988E8BBDF}"/>
              </a:ext>
            </a:extLst>
          </p:cNvPr>
          <p:cNvSpPr/>
          <p:nvPr/>
        </p:nvSpPr>
        <p:spPr>
          <a:xfrm>
            <a:off x="7944666" y="4507355"/>
            <a:ext cx="1455937" cy="722622"/>
          </a:xfrm>
          <a:prstGeom prst="rect">
            <a:avLst/>
          </a:prstGeom>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t>#ascoltatori</a:t>
            </a:r>
          </a:p>
        </p:txBody>
      </p:sp>
      <p:sp>
        <p:nvSpPr>
          <p:cNvPr id="14" name="Rettangolo 13">
            <a:extLst>
              <a:ext uri="{FF2B5EF4-FFF2-40B4-BE49-F238E27FC236}">
                <a16:creationId xmlns:a16="http://schemas.microsoft.com/office/drawing/2014/main" id="{0B10E1AD-C787-4CCC-AC95-0EFF99B784B2}"/>
              </a:ext>
            </a:extLst>
          </p:cNvPr>
          <p:cNvSpPr/>
          <p:nvPr/>
        </p:nvSpPr>
        <p:spPr>
          <a:xfrm>
            <a:off x="9400603" y="4507355"/>
            <a:ext cx="1455937" cy="722622"/>
          </a:xfrm>
          <a:prstGeom prst="rect">
            <a:avLst/>
          </a:prstGeom>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t>Offerte</a:t>
            </a:r>
          </a:p>
        </p:txBody>
      </p:sp>
      <p:cxnSp>
        <p:nvCxnSpPr>
          <p:cNvPr id="15" name="Connettore diritto 14">
            <a:extLst>
              <a:ext uri="{FF2B5EF4-FFF2-40B4-BE49-F238E27FC236}">
                <a16:creationId xmlns:a16="http://schemas.microsoft.com/office/drawing/2014/main" id="{2DB3B36F-EC02-436F-9FEA-2260AA8F99A2}"/>
              </a:ext>
            </a:extLst>
          </p:cNvPr>
          <p:cNvCxnSpPr>
            <a:cxnSpLocks/>
          </p:cNvCxnSpPr>
          <p:nvPr/>
        </p:nvCxnSpPr>
        <p:spPr>
          <a:xfrm>
            <a:off x="1147245" y="5229977"/>
            <a:ext cx="0" cy="381740"/>
          </a:xfrm>
          <a:prstGeom prst="line">
            <a:avLst/>
          </a:prstGeom>
          <a:ln w="57150"/>
        </p:spPr>
        <p:style>
          <a:lnRef idx="3">
            <a:schemeClr val="accent2"/>
          </a:lnRef>
          <a:fillRef idx="0">
            <a:schemeClr val="accent2"/>
          </a:fillRef>
          <a:effectRef idx="2">
            <a:schemeClr val="accent2"/>
          </a:effectRef>
          <a:fontRef idx="minor">
            <a:schemeClr val="tx1"/>
          </a:fontRef>
        </p:style>
      </p:cxnSp>
      <p:cxnSp>
        <p:nvCxnSpPr>
          <p:cNvPr id="16" name="Connettore diritto 15">
            <a:extLst>
              <a:ext uri="{FF2B5EF4-FFF2-40B4-BE49-F238E27FC236}">
                <a16:creationId xmlns:a16="http://schemas.microsoft.com/office/drawing/2014/main" id="{B66CE7DE-A234-4806-B40B-DF4CE20CDB10}"/>
              </a:ext>
            </a:extLst>
          </p:cNvPr>
          <p:cNvCxnSpPr>
            <a:cxnSpLocks/>
          </p:cNvCxnSpPr>
          <p:nvPr/>
        </p:nvCxnSpPr>
        <p:spPr>
          <a:xfrm flipV="1">
            <a:off x="1147245" y="5643273"/>
            <a:ext cx="3296308" cy="6385"/>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18" name="Connettore 2 17">
            <a:extLst>
              <a:ext uri="{FF2B5EF4-FFF2-40B4-BE49-F238E27FC236}">
                <a16:creationId xmlns:a16="http://schemas.microsoft.com/office/drawing/2014/main" id="{77B1E0FC-7831-438C-AC64-86FCF61B57F2}"/>
              </a:ext>
            </a:extLst>
          </p:cNvPr>
          <p:cNvCxnSpPr>
            <a:cxnSpLocks/>
          </p:cNvCxnSpPr>
          <p:nvPr/>
        </p:nvCxnSpPr>
        <p:spPr>
          <a:xfrm flipV="1">
            <a:off x="2670901" y="5229977"/>
            <a:ext cx="0" cy="390617"/>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1ACD979F-9D8F-4320-8DCC-25EDEA0A408E}"/>
              </a:ext>
            </a:extLst>
          </p:cNvPr>
          <p:cNvCxnSpPr>
            <a:cxnSpLocks/>
          </p:cNvCxnSpPr>
          <p:nvPr/>
        </p:nvCxnSpPr>
        <p:spPr>
          <a:xfrm flipV="1">
            <a:off x="4443553" y="5252656"/>
            <a:ext cx="0" cy="390617"/>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ttore diritto 21">
            <a:extLst>
              <a:ext uri="{FF2B5EF4-FFF2-40B4-BE49-F238E27FC236}">
                <a16:creationId xmlns:a16="http://schemas.microsoft.com/office/drawing/2014/main" id="{CD276E7B-54BA-41AE-AD83-DF4265D18F57}"/>
              </a:ext>
            </a:extLst>
          </p:cNvPr>
          <p:cNvCxnSpPr>
            <a:cxnSpLocks/>
          </p:cNvCxnSpPr>
          <p:nvPr/>
        </p:nvCxnSpPr>
        <p:spPr>
          <a:xfrm>
            <a:off x="7123383" y="5649658"/>
            <a:ext cx="3175649" cy="0"/>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24" name="Connettore diritto 23">
            <a:extLst>
              <a:ext uri="{FF2B5EF4-FFF2-40B4-BE49-F238E27FC236}">
                <a16:creationId xmlns:a16="http://schemas.microsoft.com/office/drawing/2014/main" id="{1A244B97-EAB4-47F8-9AB1-26F9BB1218FC}"/>
              </a:ext>
            </a:extLst>
          </p:cNvPr>
          <p:cNvCxnSpPr>
            <a:cxnSpLocks/>
          </p:cNvCxnSpPr>
          <p:nvPr/>
        </p:nvCxnSpPr>
        <p:spPr>
          <a:xfrm>
            <a:off x="7123617" y="5216942"/>
            <a:ext cx="0" cy="381740"/>
          </a:xfrm>
          <a:prstGeom prst="line">
            <a:avLst/>
          </a:prstGeom>
          <a:ln w="57150"/>
        </p:spPr>
        <p:style>
          <a:lnRef idx="3">
            <a:schemeClr val="accent2"/>
          </a:lnRef>
          <a:fillRef idx="0">
            <a:schemeClr val="accent2"/>
          </a:fillRef>
          <a:effectRef idx="2">
            <a:schemeClr val="accent2"/>
          </a:effectRef>
          <a:fontRef idx="minor">
            <a:schemeClr val="tx1"/>
          </a:fontRef>
        </p:style>
      </p:cxnSp>
      <p:cxnSp>
        <p:nvCxnSpPr>
          <p:cNvPr id="25" name="Connettore 2 24">
            <a:extLst>
              <a:ext uri="{FF2B5EF4-FFF2-40B4-BE49-F238E27FC236}">
                <a16:creationId xmlns:a16="http://schemas.microsoft.com/office/drawing/2014/main" id="{02BD4AA5-06B3-4845-A078-99B3BC7477F6}"/>
              </a:ext>
            </a:extLst>
          </p:cNvPr>
          <p:cNvCxnSpPr>
            <a:cxnSpLocks/>
          </p:cNvCxnSpPr>
          <p:nvPr/>
        </p:nvCxnSpPr>
        <p:spPr>
          <a:xfrm flipV="1">
            <a:off x="8656482" y="5188487"/>
            <a:ext cx="0" cy="390617"/>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ttore 2 25">
            <a:extLst>
              <a:ext uri="{FF2B5EF4-FFF2-40B4-BE49-F238E27FC236}">
                <a16:creationId xmlns:a16="http://schemas.microsoft.com/office/drawing/2014/main" id="{88637640-5F6A-45EB-BE63-D10C0E8E34CE}"/>
              </a:ext>
            </a:extLst>
          </p:cNvPr>
          <p:cNvCxnSpPr>
            <a:cxnSpLocks/>
          </p:cNvCxnSpPr>
          <p:nvPr/>
        </p:nvCxnSpPr>
        <p:spPr>
          <a:xfrm flipV="1">
            <a:off x="10298922" y="5221100"/>
            <a:ext cx="0" cy="390617"/>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7" name="CasellaDiTesto 26">
            <a:extLst>
              <a:ext uri="{FF2B5EF4-FFF2-40B4-BE49-F238E27FC236}">
                <a16:creationId xmlns:a16="http://schemas.microsoft.com/office/drawing/2014/main" id="{31498C63-7C7B-4147-9CC7-7A7E8971ABE1}"/>
              </a:ext>
            </a:extLst>
          </p:cNvPr>
          <p:cNvSpPr txBox="1"/>
          <p:nvPr/>
        </p:nvSpPr>
        <p:spPr>
          <a:xfrm>
            <a:off x="943505" y="5822909"/>
            <a:ext cx="740780" cy="369332"/>
          </a:xfrm>
          <a:prstGeom prst="rect">
            <a:avLst/>
          </a:prstGeom>
          <a:noFill/>
        </p:spPr>
        <p:txBody>
          <a:bodyPr wrap="square" rtlCol="0">
            <a:spAutoFit/>
          </a:bodyPr>
          <a:lstStyle/>
          <a:p>
            <a:r>
              <a:rPr lang="it-IT" b="1" dirty="0">
                <a:solidFill>
                  <a:schemeClr val="bg1"/>
                </a:solidFill>
              </a:rPr>
              <a:t>FD1</a:t>
            </a:r>
          </a:p>
        </p:txBody>
      </p:sp>
      <p:sp>
        <p:nvSpPr>
          <p:cNvPr id="28" name="CasellaDiTesto 27">
            <a:extLst>
              <a:ext uri="{FF2B5EF4-FFF2-40B4-BE49-F238E27FC236}">
                <a16:creationId xmlns:a16="http://schemas.microsoft.com/office/drawing/2014/main" id="{C918F5F7-52E9-42AC-9AC8-946305F8CF75}"/>
              </a:ext>
            </a:extLst>
          </p:cNvPr>
          <p:cNvSpPr txBox="1"/>
          <p:nvPr/>
        </p:nvSpPr>
        <p:spPr>
          <a:xfrm>
            <a:off x="10486150" y="5784473"/>
            <a:ext cx="740780" cy="369332"/>
          </a:xfrm>
          <a:prstGeom prst="rect">
            <a:avLst/>
          </a:prstGeom>
          <a:noFill/>
        </p:spPr>
        <p:txBody>
          <a:bodyPr wrap="square" rtlCol="0">
            <a:spAutoFit/>
          </a:bodyPr>
          <a:lstStyle/>
          <a:p>
            <a:r>
              <a:rPr lang="it-IT" b="1" dirty="0">
                <a:solidFill>
                  <a:schemeClr val="bg1"/>
                </a:solidFill>
              </a:rPr>
              <a:t>FD2</a:t>
            </a:r>
          </a:p>
        </p:txBody>
      </p:sp>
      <p:sp>
        <p:nvSpPr>
          <p:cNvPr id="30" name="CasellaDiTesto 29">
            <a:extLst>
              <a:ext uri="{FF2B5EF4-FFF2-40B4-BE49-F238E27FC236}">
                <a16:creationId xmlns:a16="http://schemas.microsoft.com/office/drawing/2014/main" id="{CE31F425-4840-4192-BD46-544E2A635C28}"/>
              </a:ext>
            </a:extLst>
          </p:cNvPr>
          <p:cNvSpPr txBox="1"/>
          <p:nvPr/>
        </p:nvSpPr>
        <p:spPr>
          <a:xfrm>
            <a:off x="8540317" y="780329"/>
            <a:ext cx="2902998" cy="2246769"/>
          </a:xfrm>
          <a:prstGeom prst="rect">
            <a:avLst/>
          </a:prstGeom>
          <a:noFill/>
        </p:spPr>
        <p:txBody>
          <a:bodyPr wrap="square" rtlCol="0">
            <a:spAutoFit/>
          </a:bodyPr>
          <a:lstStyle/>
          <a:p>
            <a:r>
              <a:rPr lang="it-IT" sz="2000" dirty="0"/>
              <a:t>Tale schema rispetta la 2NF ma non le condizioni della 3NF perché gli attributi #ASCOLTATORI e OFFERTE presentano una dipendenza funzionale transitiva.</a:t>
            </a:r>
          </a:p>
        </p:txBody>
      </p:sp>
      <p:pic>
        <p:nvPicPr>
          <p:cNvPr id="23" name="Segnaposto contenuto 22">
            <a:extLst>
              <a:ext uri="{FF2B5EF4-FFF2-40B4-BE49-F238E27FC236}">
                <a16:creationId xmlns:a16="http://schemas.microsoft.com/office/drawing/2014/main" id="{1AE9E4B8-8FC9-493E-A0DB-D9910831B6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3505" y="244019"/>
            <a:ext cx="6995766" cy="2293819"/>
          </a:xfrm>
        </p:spPr>
      </p:pic>
    </p:spTree>
    <p:extLst>
      <p:ext uri="{BB962C8B-B14F-4D97-AF65-F5344CB8AC3E}">
        <p14:creationId xmlns:p14="http://schemas.microsoft.com/office/powerpoint/2010/main" val="9684833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D241800F-2105-4DB5-A646-E5D0691EC5EE}"/>
              </a:ext>
            </a:extLst>
          </p:cNvPr>
          <p:cNvSpPr/>
          <p:nvPr/>
        </p:nvSpPr>
        <p:spPr>
          <a:xfrm>
            <a:off x="466694" y="4127732"/>
            <a:ext cx="1615962" cy="722622"/>
          </a:xfrm>
          <a:prstGeom prst="rect">
            <a:avLst/>
          </a:prstGeom>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u="sng" dirty="0"/>
              <a:t>Nome Podcast</a:t>
            </a:r>
          </a:p>
        </p:txBody>
      </p:sp>
      <p:sp>
        <p:nvSpPr>
          <p:cNvPr id="7" name="Rettangolo 6">
            <a:extLst>
              <a:ext uri="{FF2B5EF4-FFF2-40B4-BE49-F238E27FC236}">
                <a16:creationId xmlns:a16="http://schemas.microsoft.com/office/drawing/2014/main" id="{321E7776-8AF8-4AC2-95E6-2153D8513A8A}"/>
              </a:ext>
            </a:extLst>
          </p:cNvPr>
          <p:cNvSpPr/>
          <p:nvPr/>
        </p:nvSpPr>
        <p:spPr>
          <a:xfrm>
            <a:off x="2082656" y="4127732"/>
            <a:ext cx="1615962" cy="722622"/>
          </a:xfrm>
          <a:prstGeom prst="rect">
            <a:avLst/>
          </a:prstGeom>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t>Ideatore</a:t>
            </a:r>
          </a:p>
        </p:txBody>
      </p:sp>
      <p:sp>
        <p:nvSpPr>
          <p:cNvPr id="8" name="Rettangolo 7">
            <a:extLst>
              <a:ext uri="{FF2B5EF4-FFF2-40B4-BE49-F238E27FC236}">
                <a16:creationId xmlns:a16="http://schemas.microsoft.com/office/drawing/2014/main" id="{935F10BE-7E37-4F0A-A9FB-8B06A8535B6A}"/>
              </a:ext>
            </a:extLst>
          </p:cNvPr>
          <p:cNvSpPr/>
          <p:nvPr/>
        </p:nvSpPr>
        <p:spPr>
          <a:xfrm>
            <a:off x="3704536" y="4127732"/>
            <a:ext cx="1615962" cy="722622"/>
          </a:xfrm>
          <a:prstGeom prst="rect">
            <a:avLst/>
          </a:prstGeom>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t>Descrizione</a:t>
            </a:r>
          </a:p>
        </p:txBody>
      </p:sp>
      <p:sp>
        <p:nvSpPr>
          <p:cNvPr id="10" name="Rettangolo 9">
            <a:extLst>
              <a:ext uri="{FF2B5EF4-FFF2-40B4-BE49-F238E27FC236}">
                <a16:creationId xmlns:a16="http://schemas.microsoft.com/office/drawing/2014/main" id="{20564E0C-4654-4959-B63D-562EA6AA629E}"/>
              </a:ext>
            </a:extLst>
          </p:cNvPr>
          <p:cNvSpPr/>
          <p:nvPr/>
        </p:nvSpPr>
        <p:spPr>
          <a:xfrm>
            <a:off x="6500308" y="4110993"/>
            <a:ext cx="1615962" cy="722622"/>
          </a:xfrm>
          <a:prstGeom prst="rect">
            <a:avLst/>
          </a:prstGeom>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u="sng" dirty="0"/>
              <a:t>Data</a:t>
            </a:r>
          </a:p>
        </p:txBody>
      </p:sp>
      <p:sp>
        <p:nvSpPr>
          <p:cNvPr id="11" name="Rettangolo 10">
            <a:extLst>
              <a:ext uri="{FF2B5EF4-FFF2-40B4-BE49-F238E27FC236}">
                <a16:creationId xmlns:a16="http://schemas.microsoft.com/office/drawing/2014/main" id="{B6E54BEE-4606-4EFB-B017-D64DC5755F82}"/>
              </a:ext>
            </a:extLst>
          </p:cNvPr>
          <p:cNvSpPr/>
          <p:nvPr/>
        </p:nvSpPr>
        <p:spPr>
          <a:xfrm>
            <a:off x="8161246" y="4127732"/>
            <a:ext cx="1615962" cy="722622"/>
          </a:xfrm>
          <a:prstGeom prst="rect">
            <a:avLst/>
          </a:prstGeom>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t>#episodi</a:t>
            </a:r>
          </a:p>
        </p:txBody>
      </p:sp>
      <p:cxnSp>
        <p:nvCxnSpPr>
          <p:cNvPr id="12" name="Connettore diritto 11">
            <a:extLst>
              <a:ext uri="{FF2B5EF4-FFF2-40B4-BE49-F238E27FC236}">
                <a16:creationId xmlns:a16="http://schemas.microsoft.com/office/drawing/2014/main" id="{9D42A485-ECDF-4631-A985-C709F393A6A1}"/>
              </a:ext>
            </a:extLst>
          </p:cNvPr>
          <p:cNvCxnSpPr>
            <a:cxnSpLocks/>
          </p:cNvCxnSpPr>
          <p:nvPr/>
        </p:nvCxnSpPr>
        <p:spPr>
          <a:xfrm>
            <a:off x="1093979" y="4850354"/>
            <a:ext cx="0" cy="381740"/>
          </a:xfrm>
          <a:prstGeom prst="line">
            <a:avLst/>
          </a:prstGeom>
          <a:ln w="57150"/>
        </p:spPr>
        <p:style>
          <a:lnRef idx="3">
            <a:schemeClr val="accent2"/>
          </a:lnRef>
          <a:fillRef idx="0">
            <a:schemeClr val="accent2"/>
          </a:fillRef>
          <a:effectRef idx="2">
            <a:schemeClr val="accent2"/>
          </a:effectRef>
          <a:fontRef idx="minor">
            <a:schemeClr val="tx1"/>
          </a:fontRef>
        </p:style>
      </p:cxnSp>
      <p:cxnSp>
        <p:nvCxnSpPr>
          <p:cNvPr id="13" name="Connettore diritto 12">
            <a:extLst>
              <a:ext uri="{FF2B5EF4-FFF2-40B4-BE49-F238E27FC236}">
                <a16:creationId xmlns:a16="http://schemas.microsoft.com/office/drawing/2014/main" id="{A5C782C3-AE86-41BD-8DCC-B5127DA9E615}"/>
              </a:ext>
            </a:extLst>
          </p:cNvPr>
          <p:cNvCxnSpPr>
            <a:cxnSpLocks/>
          </p:cNvCxnSpPr>
          <p:nvPr/>
        </p:nvCxnSpPr>
        <p:spPr>
          <a:xfrm flipV="1">
            <a:off x="1093979" y="5232094"/>
            <a:ext cx="3396845" cy="12338"/>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15" name="Connettore 2 14">
            <a:extLst>
              <a:ext uri="{FF2B5EF4-FFF2-40B4-BE49-F238E27FC236}">
                <a16:creationId xmlns:a16="http://schemas.microsoft.com/office/drawing/2014/main" id="{CA6BAE47-0F74-4906-9725-972D9AB1C1D8}"/>
              </a:ext>
            </a:extLst>
          </p:cNvPr>
          <p:cNvCxnSpPr>
            <a:cxnSpLocks/>
          </p:cNvCxnSpPr>
          <p:nvPr/>
        </p:nvCxnSpPr>
        <p:spPr>
          <a:xfrm flipV="1">
            <a:off x="2786310" y="4853815"/>
            <a:ext cx="0" cy="390617"/>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ttore 2 15">
            <a:extLst>
              <a:ext uri="{FF2B5EF4-FFF2-40B4-BE49-F238E27FC236}">
                <a16:creationId xmlns:a16="http://schemas.microsoft.com/office/drawing/2014/main" id="{A222DE29-B5ED-435F-8C80-1D550B8293E4}"/>
              </a:ext>
            </a:extLst>
          </p:cNvPr>
          <p:cNvCxnSpPr>
            <a:cxnSpLocks/>
          </p:cNvCxnSpPr>
          <p:nvPr/>
        </p:nvCxnSpPr>
        <p:spPr>
          <a:xfrm flipV="1">
            <a:off x="4490824" y="4841477"/>
            <a:ext cx="0" cy="390617"/>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AA69E505-2AC7-4DB3-8650-6656F59FE214}"/>
              </a:ext>
            </a:extLst>
          </p:cNvPr>
          <p:cNvCxnSpPr>
            <a:cxnSpLocks/>
          </p:cNvCxnSpPr>
          <p:nvPr/>
        </p:nvCxnSpPr>
        <p:spPr>
          <a:xfrm>
            <a:off x="7308289" y="4850354"/>
            <a:ext cx="0" cy="381740"/>
          </a:xfrm>
          <a:prstGeom prst="line">
            <a:avLst/>
          </a:prstGeom>
          <a:ln w="5715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9" name="Connettore diritto 18">
            <a:extLst>
              <a:ext uri="{FF2B5EF4-FFF2-40B4-BE49-F238E27FC236}">
                <a16:creationId xmlns:a16="http://schemas.microsoft.com/office/drawing/2014/main" id="{538A889A-33C5-4609-8897-6EB12AF6355D}"/>
              </a:ext>
            </a:extLst>
          </p:cNvPr>
          <p:cNvCxnSpPr>
            <a:cxnSpLocks/>
          </p:cNvCxnSpPr>
          <p:nvPr/>
        </p:nvCxnSpPr>
        <p:spPr>
          <a:xfrm>
            <a:off x="7308289" y="5232094"/>
            <a:ext cx="1772958" cy="12338"/>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21" name="Connettore 2 20">
            <a:extLst>
              <a:ext uri="{FF2B5EF4-FFF2-40B4-BE49-F238E27FC236}">
                <a16:creationId xmlns:a16="http://schemas.microsoft.com/office/drawing/2014/main" id="{CCC5D14D-80E7-4ECC-9552-9A6D83A972AB}"/>
              </a:ext>
            </a:extLst>
          </p:cNvPr>
          <p:cNvCxnSpPr>
            <a:cxnSpLocks/>
          </p:cNvCxnSpPr>
          <p:nvPr/>
        </p:nvCxnSpPr>
        <p:spPr>
          <a:xfrm flipV="1">
            <a:off x="9081247" y="4850354"/>
            <a:ext cx="0" cy="39061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CasellaDiTesto 21">
            <a:extLst>
              <a:ext uri="{FF2B5EF4-FFF2-40B4-BE49-F238E27FC236}">
                <a16:creationId xmlns:a16="http://schemas.microsoft.com/office/drawing/2014/main" id="{22CCEF14-40A3-4D31-969E-902C28D940E2}"/>
              </a:ext>
            </a:extLst>
          </p:cNvPr>
          <p:cNvSpPr txBox="1"/>
          <p:nvPr/>
        </p:nvSpPr>
        <p:spPr>
          <a:xfrm>
            <a:off x="533895" y="5450384"/>
            <a:ext cx="740780" cy="369332"/>
          </a:xfrm>
          <a:prstGeom prst="rect">
            <a:avLst/>
          </a:prstGeom>
          <a:noFill/>
        </p:spPr>
        <p:txBody>
          <a:bodyPr wrap="square" rtlCol="0">
            <a:spAutoFit/>
          </a:bodyPr>
          <a:lstStyle/>
          <a:p>
            <a:r>
              <a:rPr lang="it-IT" b="1" dirty="0">
                <a:solidFill>
                  <a:schemeClr val="bg1"/>
                </a:solidFill>
              </a:rPr>
              <a:t>FD1</a:t>
            </a:r>
          </a:p>
        </p:txBody>
      </p:sp>
      <p:sp>
        <p:nvSpPr>
          <p:cNvPr id="23" name="CasellaDiTesto 22">
            <a:extLst>
              <a:ext uri="{FF2B5EF4-FFF2-40B4-BE49-F238E27FC236}">
                <a16:creationId xmlns:a16="http://schemas.microsoft.com/office/drawing/2014/main" id="{414A4A83-04C2-4708-A936-1083F19D6D32}"/>
              </a:ext>
            </a:extLst>
          </p:cNvPr>
          <p:cNvSpPr txBox="1"/>
          <p:nvPr/>
        </p:nvSpPr>
        <p:spPr>
          <a:xfrm>
            <a:off x="7478320" y="5458245"/>
            <a:ext cx="740780" cy="369332"/>
          </a:xfrm>
          <a:prstGeom prst="rect">
            <a:avLst/>
          </a:prstGeom>
          <a:noFill/>
        </p:spPr>
        <p:txBody>
          <a:bodyPr wrap="square" rtlCol="0">
            <a:spAutoFit/>
          </a:bodyPr>
          <a:lstStyle/>
          <a:p>
            <a:r>
              <a:rPr lang="it-IT" b="1" dirty="0">
                <a:solidFill>
                  <a:schemeClr val="bg1"/>
                </a:solidFill>
              </a:rPr>
              <a:t>FD2</a:t>
            </a:r>
          </a:p>
        </p:txBody>
      </p:sp>
      <p:sp>
        <p:nvSpPr>
          <p:cNvPr id="26" name="Rettangolo 25">
            <a:extLst>
              <a:ext uri="{FF2B5EF4-FFF2-40B4-BE49-F238E27FC236}">
                <a16:creationId xmlns:a16="http://schemas.microsoft.com/office/drawing/2014/main" id="{90BEC170-157D-4BB9-BEFD-40B84A720DD4}"/>
              </a:ext>
            </a:extLst>
          </p:cNvPr>
          <p:cNvSpPr/>
          <p:nvPr/>
        </p:nvSpPr>
        <p:spPr>
          <a:xfrm>
            <a:off x="9809102" y="4118855"/>
            <a:ext cx="1615962" cy="722622"/>
          </a:xfrm>
          <a:prstGeom prst="rect">
            <a:avLst/>
          </a:prstGeom>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t>Durata</a:t>
            </a:r>
          </a:p>
        </p:txBody>
      </p:sp>
      <p:sp>
        <p:nvSpPr>
          <p:cNvPr id="32" name="CasellaDiTesto 31">
            <a:extLst>
              <a:ext uri="{FF2B5EF4-FFF2-40B4-BE49-F238E27FC236}">
                <a16:creationId xmlns:a16="http://schemas.microsoft.com/office/drawing/2014/main" id="{7D99A33C-F228-49B4-92CA-466E0EAE2A7A}"/>
              </a:ext>
            </a:extLst>
          </p:cNvPr>
          <p:cNvSpPr txBox="1"/>
          <p:nvPr/>
        </p:nvSpPr>
        <p:spPr>
          <a:xfrm>
            <a:off x="8659234" y="851700"/>
            <a:ext cx="2902998" cy="1631216"/>
          </a:xfrm>
          <a:prstGeom prst="rect">
            <a:avLst/>
          </a:prstGeom>
          <a:noFill/>
        </p:spPr>
        <p:txBody>
          <a:bodyPr wrap="square" rtlCol="0">
            <a:spAutoFit/>
          </a:bodyPr>
          <a:lstStyle/>
          <a:p>
            <a:r>
              <a:rPr lang="it-IT" sz="2000" dirty="0"/>
              <a:t>Tale entità non rispetta le condizioni della 2NF perché l’attributo DATA non è pienamente dipendente dalla chiave.</a:t>
            </a:r>
          </a:p>
        </p:txBody>
      </p:sp>
      <p:cxnSp>
        <p:nvCxnSpPr>
          <p:cNvPr id="34" name="Connettore diritto 33">
            <a:extLst>
              <a:ext uri="{FF2B5EF4-FFF2-40B4-BE49-F238E27FC236}">
                <a16:creationId xmlns:a16="http://schemas.microsoft.com/office/drawing/2014/main" id="{016D5C8A-E88B-44B7-B6EC-35FC6A8D8247}"/>
              </a:ext>
            </a:extLst>
          </p:cNvPr>
          <p:cNvCxnSpPr>
            <a:cxnSpLocks/>
          </p:cNvCxnSpPr>
          <p:nvPr/>
        </p:nvCxnSpPr>
        <p:spPr>
          <a:xfrm>
            <a:off x="9325347" y="4859231"/>
            <a:ext cx="0" cy="591153"/>
          </a:xfrm>
          <a:prstGeom prst="line">
            <a:avLst/>
          </a:prstGeom>
          <a:ln w="57150">
            <a:solidFill>
              <a:srgbClr val="92D050"/>
            </a:solidFill>
          </a:ln>
        </p:spPr>
        <p:style>
          <a:lnRef idx="3">
            <a:schemeClr val="accent2"/>
          </a:lnRef>
          <a:fillRef idx="0">
            <a:schemeClr val="accent2"/>
          </a:fillRef>
          <a:effectRef idx="2">
            <a:schemeClr val="accent2"/>
          </a:effectRef>
          <a:fontRef idx="minor">
            <a:schemeClr val="tx1"/>
          </a:fontRef>
        </p:style>
      </p:cxnSp>
      <p:cxnSp>
        <p:nvCxnSpPr>
          <p:cNvPr id="36" name="Connettore diritto 35">
            <a:extLst>
              <a:ext uri="{FF2B5EF4-FFF2-40B4-BE49-F238E27FC236}">
                <a16:creationId xmlns:a16="http://schemas.microsoft.com/office/drawing/2014/main" id="{CB18BADF-1605-48FE-A8D8-20DB0FE6B2E8}"/>
              </a:ext>
            </a:extLst>
          </p:cNvPr>
          <p:cNvCxnSpPr>
            <a:cxnSpLocks/>
          </p:cNvCxnSpPr>
          <p:nvPr/>
        </p:nvCxnSpPr>
        <p:spPr>
          <a:xfrm>
            <a:off x="9325347" y="5450384"/>
            <a:ext cx="1507032" cy="0"/>
          </a:xfrm>
          <a:prstGeom prst="line">
            <a:avLst/>
          </a:prstGeom>
          <a:ln w="38100">
            <a:solidFill>
              <a:srgbClr val="92D050"/>
            </a:solidFill>
          </a:ln>
        </p:spPr>
        <p:style>
          <a:lnRef idx="3">
            <a:schemeClr val="accent2"/>
          </a:lnRef>
          <a:fillRef idx="0">
            <a:schemeClr val="accent2"/>
          </a:fillRef>
          <a:effectRef idx="2">
            <a:schemeClr val="accent2"/>
          </a:effectRef>
          <a:fontRef idx="minor">
            <a:schemeClr val="tx1"/>
          </a:fontRef>
        </p:style>
      </p:cxnSp>
      <p:cxnSp>
        <p:nvCxnSpPr>
          <p:cNvPr id="38" name="Connettore 2 37">
            <a:extLst>
              <a:ext uri="{FF2B5EF4-FFF2-40B4-BE49-F238E27FC236}">
                <a16:creationId xmlns:a16="http://schemas.microsoft.com/office/drawing/2014/main" id="{881B3FB7-EAFE-4D7D-A4E2-ACAFC345193A}"/>
              </a:ext>
            </a:extLst>
          </p:cNvPr>
          <p:cNvCxnSpPr>
            <a:cxnSpLocks/>
          </p:cNvCxnSpPr>
          <p:nvPr/>
        </p:nvCxnSpPr>
        <p:spPr>
          <a:xfrm flipV="1">
            <a:off x="10832379" y="4859232"/>
            <a:ext cx="0" cy="591152"/>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40" name="CasellaDiTesto 39">
            <a:extLst>
              <a:ext uri="{FF2B5EF4-FFF2-40B4-BE49-F238E27FC236}">
                <a16:creationId xmlns:a16="http://schemas.microsoft.com/office/drawing/2014/main" id="{80201C5A-684D-4175-A43F-889DCD631A51}"/>
              </a:ext>
            </a:extLst>
          </p:cNvPr>
          <p:cNvSpPr txBox="1"/>
          <p:nvPr/>
        </p:nvSpPr>
        <p:spPr>
          <a:xfrm>
            <a:off x="9708473" y="5604960"/>
            <a:ext cx="740780" cy="369332"/>
          </a:xfrm>
          <a:prstGeom prst="rect">
            <a:avLst/>
          </a:prstGeom>
          <a:noFill/>
        </p:spPr>
        <p:txBody>
          <a:bodyPr wrap="square" rtlCol="0">
            <a:spAutoFit/>
          </a:bodyPr>
          <a:lstStyle/>
          <a:p>
            <a:r>
              <a:rPr lang="it-IT" b="1" dirty="0">
                <a:solidFill>
                  <a:schemeClr val="bg1"/>
                </a:solidFill>
              </a:rPr>
              <a:t>FD3</a:t>
            </a:r>
          </a:p>
        </p:txBody>
      </p:sp>
      <p:pic>
        <p:nvPicPr>
          <p:cNvPr id="5" name="Segnaposto contenuto 4">
            <a:extLst>
              <a:ext uri="{FF2B5EF4-FFF2-40B4-BE49-F238E27FC236}">
                <a16:creationId xmlns:a16="http://schemas.microsoft.com/office/drawing/2014/main" id="{92608CC2-E498-41A8-BD33-9D5D37C929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5048" y="286005"/>
            <a:ext cx="6513241" cy="3541712"/>
          </a:xfrm>
        </p:spPr>
      </p:pic>
    </p:spTree>
    <p:extLst>
      <p:ext uri="{BB962C8B-B14F-4D97-AF65-F5344CB8AC3E}">
        <p14:creationId xmlns:p14="http://schemas.microsoft.com/office/powerpoint/2010/main" val="325420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a:extLst>
              <a:ext uri="{FF2B5EF4-FFF2-40B4-BE49-F238E27FC236}">
                <a16:creationId xmlns:a16="http://schemas.microsoft.com/office/drawing/2014/main" id="{80A1F4B6-F02D-4437-986F-6A53311CA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411" y="749355"/>
            <a:ext cx="6384588" cy="5338863"/>
          </a:xfrm>
          <a:prstGeom prst="rect">
            <a:avLst/>
          </a:prstGeom>
        </p:spPr>
      </p:pic>
      <p:sp>
        <p:nvSpPr>
          <p:cNvPr id="9" name="CasellaDiTesto 8">
            <a:extLst>
              <a:ext uri="{FF2B5EF4-FFF2-40B4-BE49-F238E27FC236}">
                <a16:creationId xmlns:a16="http://schemas.microsoft.com/office/drawing/2014/main" id="{F4937828-A7EB-42D6-B855-0637FCD677F5}"/>
              </a:ext>
            </a:extLst>
          </p:cNvPr>
          <p:cNvSpPr txBox="1"/>
          <p:nvPr/>
        </p:nvSpPr>
        <p:spPr>
          <a:xfrm>
            <a:off x="324452" y="0"/>
            <a:ext cx="9475182" cy="7251024"/>
          </a:xfrm>
          <a:prstGeom prst="rect">
            <a:avLst/>
          </a:prstGeom>
          <a:noFill/>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lnSpc>
                <a:spcPct val="107000"/>
              </a:lnSpc>
              <a:spcAft>
                <a:spcPts val="800"/>
              </a:spcAft>
            </a:pPr>
            <a:endParaRPr lang="it-IT" sz="3600" b="1" dirty="0">
              <a:ln/>
              <a:solidFill>
                <a:schemeClr val="accent3"/>
              </a:solidFill>
              <a:latin typeface="Calibri" panose="020F0502020204030204" pitchFamily="34" charset="0"/>
              <a:ea typeface="Calibri" panose="020F0502020204030204" pitchFamily="34" charset="0"/>
              <a:cs typeface="Times New Roman" panose="02020603050405020304" pitchFamily="18" charset="0"/>
            </a:endParaRPr>
          </a:p>
          <a:p>
            <a:pPr algn="ctr">
              <a:spcAft>
                <a:spcPts val="800"/>
              </a:spcAft>
            </a:pPr>
            <a:endParaRPr lang="it-IT" sz="1200" b="1" dirty="0">
              <a:ln/>
              <a:solidFill>
                <a:schemeClr val="accent3"/>
              </a:solidFill>
              <a:latin typeface="Calibri" panose="020F0502020204030204" pitchFamily="34" charset="0"/>
              <a:ea typeface="Calibri" panose="020F0502020204030204" pitchFamily="34" charset="0"/>
              <a:cs typeface="Times New Roman" panose="02020603050405020304" pitchFamily="18" charset="0"/>
            </a:endParaRPr>
          </a:p>
          <a:p>
            <a:pPr algn="ctr">
              <a:spcAft>
                <a:spcPts val="800"/>
              </a:spcAft>
            </a:pPr>
            <a:r>
              <a:rPr lang="it-IT" sz="1500" b="1" dirty="0">
                <a:ln/>
                <a:latin typeface="Calibri" panose="020F0502020204030204" pitchFamily="34" charset="0"/>
                <a:ea typeface="Calibri" panose="020F0502020204030204" pitchFamily="34" charset="0"/>
                <a:cs typeface="Times New Roman" panose="02020603050405020304" pitchFamily="18" charset="0"/>
              </a:rPr>
              <a:t>Si devono raccogliere e organizzare le informazioni relative agli account utente di una piattaforma dedicata allo streaming musicale, che offre agli utenti la possibilità di accedere ad un vasto database di canzoni da poter ascoltare senza limiti.</a:t>
            </a:r>
          </a:p>
          <a:p>
            <a:pPr algn="ctr">
              <a:spcAft>
                <a:spcPts val="800"/>
              </a:spcAft>
            </a:pPr>
            <a:r>
              <a:rPr lang="it-IT" sz="1500" b="1" dirty="0">
                <a:ln/>
                <a:latin typeface="Calibri" panose="020F0502020204030204" pitchFamily="34" charset="0"/>
                <a:ea typeface="Calibri" panose="020F0502020204030204" pitchFamily="34" charset="0"/>
                <a:cs typeface="Times New Roman" panose="02020603050405020304" pitchFamily="18" charset="0"/>
              </a:rPr>
              <a:t>Ogni account utente è costituito: nickname (lo identifica univocamente), il numero di playlist musicali, il numero di follower e il numero di artisti seguiti.</a:t>
            </a:r>
          </a:p>
          <a:p>
            <a:pPr algn="ctr">
              <a:spcAft>
                <a:spcPts val="800"/>
              </a:spcAft>
            </a:pPr>
            <a:r>
              <a:rPr lang="it-IT" sz="1500" b="1" dirty="0">
                <a:ln/>
                <a:latin typeface="Calibri" panose="020F0502020204030204" pitchFamily="34" charset="0"/>
                <a:ea typeface="Calibri" panose="020F0502020204030204" pitchFamily="34" charset="0"/>
                <a:cs typeface="Times New Roman" panose="02020603050405020304" pitchFamily="18" charset="0"/>
              </a:rPr>
              <a:t>Ogni utente può creare nessuna o più playlist. Ciascuna playlist è composta da: codice della playlist che la identifica univocamente, nome playlist, numero di brani e la radio della playlist.</a:t>
            </a:r>
          </a:p>
          <a:p>
            <a:pPr algn="ctr">
              <a:spcAft>
                <a:spcPts val="800"/>
              </a:spcAft>
            </a:pPr>
            <a:r>
              <a:rPr lang="it-IT" sz="1500" b="1" dirty="0">
                <a:ln/>
                <a:latin typeface="Calibri" panose="020F0502020204030204" pitchFamily="34" charset="0"/>
                <a:ea typeface="Calibri" panose="020F0502020204030204" pitchFamily="34" charset="0"/>
                <a:cs typeface="Times New Roman" panose="02020603050405020304" pitchFamily="18" charset="0"/>
              </a:rPr>
              <a:t>Inoltre ciascuna playlist si divide in pubblica e privata, per quella pubblica vogliamo memorizzare il numero di follower.</a:t>
            </a:r>
          </a:p>
          <a:p>
            <a:pPr algn="ctr">
              <a:spcAft>
                <a:spcPts val="800"/>
              </a:spcAft>
            </a:pPr>
            <a:r>
              <a:rPr lang="it-IT" sz="1500" b="1" dirty="0">
                <a:ln/>
                <a:latin typeface="Calibri" panose="020F0502020204030204" pitchFamily="34" charset="0"/>
                <a:ea typeface="Calibri" panose="020F0502020204030204" pitchFamily="34" charset="0"/>
                <a:cs typeface="Times New Roman" panose="02020603050405020304" pitchFamily="18" charset="0"/>
              </a:rPr>
              <a:t>Ogni playlist è costituita da brani ,per ciascun brano vogliamo definire: il titolo, il codice e  la durata.</a:t>
            </a:r>
          </a:p>
          <a:p>
            <a:pPr algn="ctr">
              <a:spcAft>
                <a:spcPts val="800"/>
              </a:spcAft>
            </a:pPr>
            <a:r>
              <a:rPr lang="it-IT" sz="1500" b="1" dirty="0">
                <a:ln/>
                <a:latin typeface="Calibri" panose="020F0502020204030204" pitchFamily="34" charset="0"/>
                <a:ea typeface="Calibri" panose="020F0502020204030204" pitchFamily="34" charset="0"/>
                <a:cs typeface="Times New Roman" panose="02020603050405020304" pitchFamily="18" charset="0"/>
              </a:rPr>
              <a:t>Ciascun brano viene scritto da un artista e appartiene ad un album.</a:t>
            </a:r>
          </a:p>
          <a:p>
            <a:pPr algn="ctr">
              <a:spcAft>
                <a:spcPts val="800"/>
              </a:spcAft>
            </a:pPr>
            <a:r>
              <a:rPr lang="it-IT" sz="1500" b="1" dirty="0">
                <a:ln/>
                <a:latin typeface="Calibri" panose="020F0502020204030204" pitchFamily="34" charset="0"/>
                <a:ea typeface="Calibri" panose="020F0502020204030204" pitchFamily="34" charset="0"/>
                <a:cs typeface="Times New Roman" panose="02020603050405020304" pitchFamily="18" charset="0"/>
              </a:rPr>
              <a:t>Ciascun utente può ascoltare nessuno o più podcast, composto da : il numero di episodi, data, durata, descrizione, ideatore , nome podcast.</a:t>
            </a:r>
          </a:p>
          <a:p>
            <a:pPr algn="ctr">
              <a:spcAft>
                <a:spcPts val="800"/>
              </a:spcAft>
            </a:pPr>
            <a:r>
              <a:rPr lang="it-IT" sz="1500" b="1" dirty="0">
                <a:ln/>
                <a:latin typeface="Calibri" panose="020F0502020204030204" pitchFamily="34" charset="0"/>
                <a:ea typeface="Calibri" panose="020F0502020204030204" pitchFamily="34" charset="0"/>
                <a:cs typeface="Times New Roman" panose="02020603050405020304" pitchFamily="18" charset="0"/>
              </a:rPr>
              <a:t>Inoltre ogni utente può seguire nessuno o più artisti. Di ciascun artista vogliamo memorizzare: il nome artista, la descrizione, il genere(pop ,rock, jazz ,indie  </a:t>
            </a:r>
            <a:r>
              <a:rPr lang="it-IT" sz="1500" b="1" dirty="0" err="1">
                <a:ln/>
                <a:latin typeface="Calibri" panose="020F0502020204030204" pitchFamily="34" charset="0"/>
                <a:ea typeface="Calibri" panose="020F0502020204030204" pitchFamily="34" charset="0"/>
                <a:cs typeface="Times New Roman" panose="02020603050405020304" pitchFamily="18" charset="0"/>
              </a:rPr>
              <a:t>etc</a:t>
            </a:r>
            <a:r>
              <a:rPr lang="it-IT" sz="1500" b="1" dirty="0">
                <a:ln/>
                <a:latin typeface="Calibri" panose="020F0502020204030204" pitchFamily="34" charset="0"/>
                <a:ea typeface="Calibri" panose="020F0502020204030204" pitchFamily="34" charset="0"/>
                <a:cs typeface="Times New Roman" panose="02020603050405020304" pitchFamily="18" charset="0"/>
              </a:rPr>
              <a:t>…), le collaborazioni, le offerte(CD o Vinili), il numero di ascoltatori e infine il numero di album.</a:t>
            </a:r>
          </a:p>
          <a:p>
            <a:pPr algn="ctr">
              <a:spcAft>
                <a:spcPts val="800"/>
              </a:spcAft>
            </a:pPr>
            <a:r>
              <a:rPr lang="it-IT" sz="1500" b="1" dirty="0">
                <a:ln/>
                <a:latin typeface="Calibri" panose="020F0502020204030204" pitchFamily="34" charset="0"/>
                <a:ea typeface="Calibri" panose="020F0502020204030204" pitchFamily="34" charset="0"/>
                <a:cs typeface="Times New Roman" panose="02020603050405020304" pitchFamily="18" charset="0"/>
              </a:rPr>
              <a:t>Per ogni album definiamo: il nome album, la data di pubblicazione, il codice album ( lo identifica univocamente).</a:t>
            </a:r>
          </a:p>
          <a:p>
            <a:pPr algn="ctr">
              <a:spcAft>
                <a:spcPts val="800"/>
              </a:spcAft>
            </a:pPr>
            <a:r>
              <a:rPr lang="it-IT" sz="1500" b="1" dirty="0">
                <a:ln/>
                <a:latin typeface="Calibri" panose="020F0502020204030204" pitchFamily="34" charset="0"/>
                <a:ea typeface="Calibri" panose="020F0502020204030204" pitchFamily="34" charset="0"/>
                <a:cs typeface="Times New Roman" panose="02020603050405020304" pitchFamily="18" charset="0"/>
              </a:rPr>
              <a:t>L’album viene prodotto da un artista. </a:t>
            </a:r>
          </a:p>
          <a:p>
            <a:pPr algn="ctr">
              <a:spcAft>
                <a:spcPts val="800"/>
              </a:spcAft>
            </a:pPr>
            <a:r>
              <a:rPr lang="it-IT" sz="1500" b="1" dirty="0">
                <a:ln/>
                <a:latin typeface="Calibri" panose="020F0502020204030204" pitchFamily="34" charset="0"/>
                <a:ea typeface="Calibri" panose="020F0502020204030204" pitchFamily="34" charset="0"/>
                <a:cs typeface="Times New Roman" panose="02020603050405020304" pitchFamily="18" charset="0"/>
              </a:rPr>
              <a:t>Infine ogni utente può realizzare nessuna o una stazione radio della quale vogliamo memorizzare il nome radio e la  frequenza. Ogni stazione radio contiene i brani musicali.</a:t>
            </a:r>
          </a:p>
          <a:p>
            <a:pPr algn="ctr">
              <a:spcAft>
                <a:spcPts val="800"/>
              </a:spcAft>
            </a:pPr>
            <a:r>
              <a:rPr lang="it-IT" sz="1300" b="1" dirty="0">
                <a:ln/>
                <a:solidFill>
                  <a:schemeClr val="accent3"/>
                </a:solidFill>
                <a:latin typeface="Calibri" panose="020F0502020204030204" pitchFamily="34" charset="0"/>
                <a:ea typeface="Calibri" panose="020F0502020204030204" pitchFamily="34" charset="0"/>
                <a:cs typeface="Times New Roman" panose="02020603050405020304" pitchFamily="18" charset="0"/>
              </a:rPr>
              <a:t> </a:t>
            </a:r>
          </a:p>
        </p:txBody>
      </p:sp>
      <p:pic>
        <p:nvPicPr>
          <p:cNvPr id="13" name="Immagine 12">
            <a:extLst>
              <a:ext uri="{FF2B5EF4-FFF2-40B4-BE49-F238E27FC236}">
                <a16:creationId xmlns:a16="http://schemas.microsoft.com/office/drawing/2014/main" id="{DBD5951F-03DA-4D26-8CBA-1397FF1B84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41740" y="6205959"/>
            <a:ext cx="950259" cy="660180"/>
          </a:xfrm>
          <a:prstGeom prst="rect">
            <a:avLst/>
          </a:prstGeom>
        </p:spPr>
      </p:pic>
      <p:pic>
        <p:nvPicPr>
          <p:cNvPr id="15" name="Immagine 14">
            <a:extLst>
              <a:ext uri="{FF2B5EF4-FFF2-40B4-BE49-F238E27FC236}">
                <a16:creationId xmlns:a16="http://schemas.microsoft.com/office/drawing/2014/main" id="{EF961CE0-A2BA-4066-8C1F-A42F2EBE28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325193"/>
            <a:ext cx="854899" cy="532807"/>
          </a:xfrm>
          <a:prstGeom prst="rect">
            <a:avLst/>
          </a:prstGeom>
        </p:spPr>
      </p:pic>
      <p:pic>
        <p:nvPicPr>
          <p:cNvPr id="17" name="Immagine 16" descr="Immagine che contiene disegnando&#10;&#10;Descrizione generata automaticamente">
            <a:extLst>
              <a:ext uri="{FF2B5EF4-FFF2-40B4-BE49-F238E27FC236}">
                <a16:creationId xmlns:a16="http://schemas.microsoft.com/office/drawing/2014/main" id="{EF4C5F4C-4551-4F4E-8DCF-63D7567A77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06380" y="0"/>
            <a:ext cx="654424" cy="654424"/>
          </a:xfrm>
          <a:prstGeom prst="rect">
            <a:avLst/>
          </a:prstGeom>
        </p:spPr>
      </p:pic>
      <p:pic>
        <p:nvPicPr>
          <p:cNvPr id="19" name="Immagine 18">
            <a:extLst>
              <a:ext uri="{FF2B5EF4-FFF2-40B4-BE49-F238E27FC236}">
                <a16:creationId xmlns:a16="http://schemas.microsoft.com/office/drawing/2014/main" id="{BC72D57F-D6E6-4BAD-9482-F48E12399D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60" y="0"/>
            <a:ext cx="654424" cy="654424"/>
          </a:xfrm>
          <a:prstGeom prst="rect">
            <a:avLst/>
          </a:prstGeom>
        </p:spPr>
      </p:pic>
      <p:sp>
        <p:nvSpPr>
          <p:cNvPr id="3" name="Rettangolo 2">
            <a:extLst>
              <a:ext uri="{FF2B5EF4-FFF2-40B4-BE49-F238E27FC236}">
                <a16:creationId xmlns:a16="http://schemas.microsoft.com/office/drawing/2014/main" id="{74C0E175-EAF4-427A-8DD1-D1DE0D47EE9D}"/>
              </a:ext>
            </a:extLst>
          </p:cNvPr>
          <p:cNvSpPr/>
          <p:nvPr/>
        </p:nvSpPr>
        <p:spPr>
          <a:xfrm>
            <a:off x="1971741" y="0"/>
            <a:ext cx="7504619" cy="1985159"/>
          </a:xfrm>
          <a:prstGeom prst="rect">
            <a:avLst/>
          </a:prstGeom>
          <a:noFill/>
          <a:effectLst>
            <a:glow rad="139700">
              <a:schemeClr val="accent2">
                <a:satMod val="175000"/>
                <a:alpha val="40000"/>
              </a:schemeClr>
            </a:glow>
          </a:effectLst>
        </p:spPr>
        <p:txBody>
          <a:bodyPr wrap="none" lIns="91440" tIns="45720" rIns="91440" bIns="45720">
            <a:spAutoFit/>
          </a:bodyPr>
          <a:lstStyle/>
          <a:p>
            <a:pPr algn="ctr"/>
            <a:r>
              <a:rPr lang="it-IT" sz="5400" b="1" cap="none" spc="0" dirty="0">
                <a:ln w="19050">
                  <a:solidFill>
                    <a:schemeClr val="bg1"/>
                  </a:solidFill>
                  <a:prstDash val="solid"/>
                </a:ln>
                <a:solidFill>
                  <a:schemeClr val="tx1"/>
                </a:solidFill>
                <a:effectLst>
                  <a:outerShdw blurRad="12700" dist="38100" dir="2700000" algn="tl" rotWithShape="0">
                    <a:schemeClr val="bg1">
                      <a:lumMod val="50000"/>
                    </a:schemeClr>
                  </a:outerShdw>
                </a:effectLst>
                <a:latin typeface="Calibri" panose="020F0502020204030204" pitchFamily="34" charset="0"/>
                <a:ea typeface="Calibri" panose="020F0502020204030204" pitchFamily="34" charset="0"/>
                <a:cs typeface="Times New Roman" panose="02020603050405020304" pitchFamily="18" charset="0"/>
              </a:rPr>
              <a:t>PIATTAFORMA MUSICALE</a:t>
            </a:r>
          </a:p>
          <a:p>
            <a:pPr algn="ctr"/>
            <a:r>
              <a:rPr lang="it-IT" sz="5400" b="1" cap="none" spc="0" dirty="0">
                <a:ln w="19050">
                  <a:solidFill>
                    <a:schemeClr val="bg1"/>
                  </a:solidFill>
                  <a:prstDash val="solid"/>
                </a:ln>
                <a:solidFill>
                  <a:schemeClr val="tx1"/>
                </a:solidFill>
                <a:effectLst>
                  <a:outerShdw blurRad="12700" dist="38100" dir="2700000" algn="tl" rotWithShape="0">
                    <a:schemeClr val="bg1">
                      <a:lumMod val="50000"/>
                    </a:schemeClr>
                  </a:outerShdw>
                </a:effectLst>
                <a:latin typeface="Calibri" panose="020F0502020204030204" pitchFamily="34" charset="0"/>
                <a:ea typeface="Calibri" panose="020F0502020204030204" pitchFamily="34" charset="0"/>
                <a:cs typeface="Times New Roman" panose="02020603050405020304" pitchFamily="18" charset="0"/>
              </a:rPr>
              <a:t> </a:t>
            </a:r>
          </a:p>
          <a:p>
            <a:pPr algn="ctr"/>
            <a:endParaRPr lang="it-IT" sz="1500" b="1" cap="none" spc="0" dirty="0">
              <a:ln w="19050">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2330127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egnaposto contenuto 5">
            <a:extLst>
              <a:ext uri="{FF2B5EF4-FFF2-40B4-BE49-F238E27FC236}">
                <a16:creationId xmlns:a16="http://schemas.microsoft.com/office/drawing/2014/main" id="{A08B95E5-ABF9-4B1B-B17B-6474348BEA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9179" y="257547"/>
            <a:ext cx="6289839" cy="2612059"/>
          </a:xfrm>
        </p:spPr>
      </p:pic>
      <p:sp>
        <p:nvSpPr>
          <p:cNvPr id="4" name="Freccia in giù 3">
            <a:extLst>
              <a:ext uri="{FF2B5EF4-FFF2-40B4-BE49-F238E27FC236}">
                <a16:creationId xmlns:a16="http://schemas.microsoft.com/office/drawing/2014/main" id="{84052607-1257-486B-9941-A9980662EFA2}"/>
              </a:ext>
            </a:extLst>
          </p:cNvPr>
          <p:cNvSpPr/>
          <p:nvPr/>
        </p:nvSpPr>
        <p:spPr>
          <a:xfrm>
            <a:off x="5012702" y="3159013"/>
            <a:ext cx="1031364" cy="138224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CasellaDiTesto 6">
            <a:extLst>
              <a:ext uri="{FF2B5EF4-FFF2-40B4-BE49-F238E27FC236}">
                <a16:creationId xmlns:a16="http://schemas.microsoft.com/office/drawing/2014/main" id="{6ABCEDFF-5F3C-49AA-950C-0B41C8D24AE9}"/>
              </a:ext>
            </a:extLst>
          </p:cNvPr>
          <p:cNvSpPr txBox="1"/>
          <p:nvPr/>
        </p:nvSpPr>
        <p:spPr>
          <a:xfrm>
            <a:off x="8920324" y="556274"/>
            <a:ext cx="2902998" cy="2677656"/>
          </a:xfrm>
          <a:prstGeom prst="rect">
            <a:avLst/>
          </a:prstGeom>
          <a:noFill/>
        </p:spPr>
        <p:txBody>
          <a:bodyPr wrap="square" rtlCol="0">
            <a:spAutoFit/>
          </a:bodyPr>
          <a:lstStyle/>
          <a:p>
            <a:r>
              <a:rPr lang="it-IT" sz="2400" dirty="0"/>
              <a:t>Tale entità non rispetta le condizioni della 3NF perché l’attributo DURATA presenta una dipendenza funzionale transitiva. </a:t>
            </a:r>
          </a:p>
        </p:txBody>
      </p:sp>
      <p:sp>
        <p:nvSpPr>
          <p:cNvPr id="8" name="Rettangolo 7">
            <a:extLst>
              <a:ext uri="{FF2B5EF4-FFF2-40B4-BE49-F238E27FC236}">
                <a16:creationId xmlns:a16="http://schemas.microsoft.com/office/drawing/2014/main" id="{E53345C6-11CC-4492-943B-179835EDEAD4}"/>
              </a:ext>
            </a:extLst>
          </p:cNvPr>
          <p:cNvSpPr/>
          <p:nvPr/>
        </p:nvSpPr>
        <p:spPr>
          <a:xfrm>
            <a:off x="657397" y="4336708"/>
            <a:ext cx="1615962" cy="722622"/>
          </a:xfrm>
          <a:prstGeom prst="rect">
            <a:avLst/>
          </a:prstGeom>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u="sng" dirty="0"/>
              <a:t>Data</a:t>
            </a:r>
          </a:p>
        </p:txBody>
      </p:sp>
      <p:sp>
        <p:nvSpPr>
          <p:cNvPr id="9" name="Rettangolo 8">
            <a:extLst>
              <a:ext uri="{FF2B5EF4-FFF2-40B4-BE49-F238E27FC236}">
                <a16:creationId xmlns:a16="http://schemas.microsoft.com/office/drawing/2014/main" id="{EC6A1F2F-59A3-4D35-9302-4C57814CAA5E}"/>
              </a:ext>
            </a:extLst>
          </p:cNvPr>
          <p:cNvSpPr/>
          <p:nvPr/>
        </p:nvSpPr>
        <p:spPr>
          <a:xfrm>
            <a:off x="2299449" y="4336708"/>
            <a:ext cx="1615962" cy="722622"/>
          </a:xfrm>
          <a:prstGeom prst="rect">
            <a:avLst/>
          </a:prstGeom>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t>#episodi</a:t>
            </a:r>
          </a:p>
        </p:txBody>
      </p:sp>
      <p:cxnSp>
        <p:nvCxnSpPr>
          <p:cNvPr id="10" name="Connettore diritto 9">
            <a:extLst>
              <a:ext uri="{FF2B5EF4-FFF2-40B4-BE49-F238E27FC236}">
                <a16:creationId xmlns:a16="http://schemas.microsoft.com/office/drawing/2014/main" id="{072AC71A-C1D7-42AE-B76D-8333CA1114B6}"/>
              </a:ext>
            </a:extLst>
          </p:cNvPr>
          <p:cNvCxnSpPr>
            <a:cxnSpLocks/>
          </p:cNvCxnSpPr>
          <p:nvPr/>
        </p:nvCxnSpPr>
        <p:spPr>
          <a:xfrm>
            <a:off x="1328747" y="5109054"/>
            <a:ext cx="0" cy="381740"/>
          </a:xfrm>
          <a:prstGeom prst="line">
            <a:avLst/>
          </a:prstGeom>
          <a:ln w="57150"/>
        </p:spPr>
        <p:style>
          <a:lnRef idx="3">
            <a:schemeClr val="accent2"/>
          </a:lnRef>
          <a:fillRef idx="0">
            <a:schemeClr val="accent2"/>
          </a:fillRef>
          <a:effectRef idx="2">
            <a:schemeClr val="accent2"/>
          </a:effectRef>
          <a:fontRef idx="minor">
            <a:schemeClr val="tx1"/>
          </a:fontRef>
        </p:style>
      </p:cxnSp>
      <p:cxnSp>
        <p:nvCxnSpPr>
          <p:cNvPr id="11" name="Connettore diritto 10">
            <a:extLst>
              <a:ext uri="{FF2B5EF4-FFF2-40B4-BE49-F238E27FC236}">
                <a16:creationId xmlns:a16="http://schemas.microsoft.com/office/drawing/2014/main" id="{F67BA792-09A4-4C88-8E69-424A3A308074}"/>
              </a:ext>
            </a:extLst>
          </p:cNvPr>
          <p:cNvCxnSpPr>
            <a:cxnSpLocks/>
          </p:cNvCxnSpPr>
          <p:nvPr/>
        </p:nvCxnSpPr>
        <p:spPr>
          <a:xfrm>
            <a:off x="1328463" y="5490794"/>
            <a:ext cx="2079527" cy="0"/>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13" name="Connettore 2 12">
            <a:extLst>
              <a:ext uri="{FF2B5EF4-FFF2-40B4-BE49-F238E27FC236}">
                <a16:creationId xmlns:a16="http://schemas.microsoft.com/office/drawing/2014/main" id="{90584AE0-0383-437E-A6E4-175A9D676CE8}"/>
              </a:ext>
            </a:extLst>
          </p:cNvPr>
          <p:cNvCxnSpPr>
            <a:cxnSpLocks/>
          </p:cNvCxnSpPr>
          <p:nvPr/>
        </p:nvCxnSpPr>
        <p:spPr>
          <a:xfrm flipV="1">
            <a:off x="3407990" y="5100177"/>
            <a:ext cx="0" cy="390617"/>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Rettangolo 13">
            <a:extLst>
              <a:ext uri="{FF2B5EF4-FFF2-40B4-BE49-F238E27FC236}">
                <a16:creationId xmlns:a16="http://schemas.microsoft.com/office/drawing/2014/main" id="{281AE5D2-70D0-448E-953B-0555E7FF478B}"/>
              </a:ext>
            </a:extLst>
          </p:cNvPr>
          <p:cNvSpPr/>
          <p:nvPr/>
        </p:nvSpPr>
        <p:spPr>
          <a:xfrm>
            <a:off x="7278273" y="4323853"/>
            <a:ext cx="1615962" cy="722622"/>
          </a:xfrm>
          <a:prstGeom prst="rect">
            <a:avLst/>
          </a:prstGeom>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u="sng" dirty="0"/>
              <a:t>#episodi</a:t>
            </a:r>
          </a:p>
        </p:txBody>
      </p:sp>
      <p:sp>
        <p:nvSpPr>
          <p:cNvPr id="15" name="Rettangolo 14">
            <a:extLst>
              <a:ext uri="{FF2B5EF4-FFF2-40B4-BE49-F238E27FC236}">
                <a16:creationId xmlns:a16="http://schemas.microsoft.com/office/drawing/2014/main" id="{0B702F95-AC96-401B-A56A-2E752D6F4577}"/>
              </a:ext>
            </a:extLst>
          </p:cNvPr>
          <p:cNvSpPr/>
          <p:nvPr/>
        </p:nvSpPr>
        <p:spPr>
          <a:xfrm>
            <a:off x="8920324" y="4323853"/>
            <a:ext cx="1615962" cy="722622"/>
          </a:xfrm>
          <a:prstGeom prst="rect">
            <a:avLst/>
          </a:prstGeom>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t>Durata</a:t>
            </a:r>
          </a:p>
        </p:txBody>
      </p:sp>
      <p:cxnSp>
        <p:nvCxnSpPr>
          <p:cNvPr id="16" name="Connettore diritto 15">
            <a:extLst>
              <a:ext uri="{FF2B5EF4-FFF2-40B4-BE49-F238E27FC236}">
                <a16:creationId xmlns:a16="http://schemas.microsoft.com/office/drawing/2014/main" id="{AC0754DC-823A-48B6-80E9-58CF31A23F89}"/>
              </a:ext>
            </a:extLst>
          </p:cNvPr>
          <p:cNvCxnSpPr>
            <a:cxnSpLocks/>
          </p:cNvCxnSpPr>
          <p:nvPr/>
        </p:nvCxnSpPr>
        <p:spPr>
          <a:xfrm>
            <a:off x="7969751" y="5059330"/>
            <a:ext cx="0" cy="381740"/>
          </a:xfrm>
          <a:prstGeom prst="line">
            <a:avLst/>
          </a:prstGeom>
          <a:ln w="57150"/>
        </p:spPr>
        <p:style>
          <a:lnRef idx="3">
            <a:schemeClr val="accent2"/>
          </a:lnRef>
          <a:fillRef idx="0">
            <a:schemeClr val="accent2"/>
          </a:fillRef>
          <a:effectRef idx="2">
            <a:schemeClr val="accent2"/>
          </a:effectRef>
          <a:fontRef idx="minor">
            <a:schemeClr val="tx1"/>
          </a:fontRef>
        </p:style>
      </p:cxnSp>
      <p:cxnSp>
        <p:nvCxnSpPr>
          <p:cNvPr id="17" name="Connettore diritto 16">
            <a:extLst>
              <a:ext uri="{FF2B5EF4-FFF2-40B4-BE49-F238E27FC236}">
                <a16:creationId xmlns:a16="http://schemas.microsoft.com/office/drawing/2014/main" id="{52480C7C-1884-4DA3-A893-CB0880B7FBBD}"/>
              </a:ext>
            </a:extLst>
          </p:cNvPr>
          <p:cNvCxnSpPr>
            <a:cxnSpLocks/>
          </p:cNvCxnSpPr>
          <p:nvPr/>
        </p:nvCxnSpPr>
        <p:spPr>
          <a:xfrm>
            <a:off x="7960502" y="5411697"/>
            <a:ext cx="2079527" cy="0"/>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18" name="Connettore 2 17">
            <a:extLst>
              <a:ext uri="{FF2B5EF4-FFF2-40B4-BE49-F238E27FC236}">
                <a16:creationId xmlns:a16="http://schemas.microsoft.com/office/drawing/2014/main" id="{B9309146-B0C7-4DFA-A71E-8534B6EDFF5A}"/>
              </a:ext>
            </a:extLst>
          </p:cNvPr>
          <p:cNvCxnSpPr>
            <a:cxnSpLocks/>
          </p:cNvCxnSpPr>
          <p:nvPr/>
        </p:nvCxnSpPr>
        <p:spPr>
          <a:xfrm flipV="1">
            <a:off x="10039587" y="5050453"/>
            <a:ext cx="0" cy="390617"/>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9" name="CasellaDiTesto 18">
            <a:extLst>
              <a:ext uri="{FF2B5EF4-FFF2-40B4-BE49-F238E27FC236}">
                <a16:creationId xmlns:a16="http://schemas.microsoft.com/office/drawing/2014/main" id="{E30134FB-26A0-43D4-AA81-DF7E3E9C4400}"/>
              </a:ext>
            </a:extLst>
          </p:cNvPr>
          <p:cNvSpPr txBox="1"/>
          <p:nvPr/>
        </p:nvSpPr>
        <p:spPr>
          <a:xfrm>
            <a:off x="1766054" y="5716199"/>
            <a:ext cx="740780" cy="369332"/>
          </a:xfrm>
          <a:prstGeom prst="rect">
            <a:avLst/>
          </a:prstGeom>
          <a:noFill/>
        </p:spPr>
        <p:txBody>
          <a:bodyPr wrap="square" rtlCol="0">
            <a:spAutoFit/>
          </a:bodyPr>
          <a:lstStyle/>
          <a:p>
            <a:r>
              <a:rPr lang="it-IT" b="1" dirty="0">
                <a:solidFill>
                  <a:schemeClr val="bg1"/>
                </a:solidFill>
              </a:rPr>
              <a:t>FD2</a:t>
            </a:r>
          </a:p>
        </p:txBody>
      </p:sp>
      <p:sp>
        <p:nvSpPr>
          <p:cNvPr id="20" name="CasellaDiTesto 19">
            <a:extLst>
              <a:ext uri="{FF2B5EF4-FFF2-40B4-BE49-F238E27FC236}">
                <a16:creationId xmlns:a16="http://schemas.microsoft.com/office/drawing/2014/main" id="{78924D93-04C1-458C-A120-E1E6A4D0DB35}"/>
              </a:ext>
            </a:extLst>
          </p:cNvPr>
          <p:cNvSpPr txBox="1"/>
          <p:nvPr/>
        </p:nvSpPr>
        <p:spPr>
          <a:xfrm>
            <a:off x="7778238" y="5587542"/>
            <a:ext cx="740780" cy="369332"/>
          </a:xfrm>
          <a:prstGeom prst="rect">
            <a:avLst/>
          </a:prstGeom>
          <a:noFill/>
        </p:spPr>
        <p:txBody>
          <a:bodyPr wrap="square" rtlCol="0">
            <a:spAutoFit/>
          </a:bodyPr>
          <a:lstStyle/>
          <a:p>
            <a:r>
              <a:rPr lang="it-IT" b="1" dirty="0">
                <a:solidFill>
                  <a:schemeClr val="bg1"/>
                </a:solidFill>
              </a:rPr>
              <a:t>FD3</a:t>
            </a:r>
          </a:p>
        </p:txBody>
      </p:sp>
    </p:spTree>
    <p:extLst>
      <p:ext uri="{BB962C8B-B14F-4D97-AF65-F5344CB8AC3E}">
        <p14:creationId xmlns:p14="http://schemas.microsoft.com/office/powerpoint/2010/main" val="30969998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magine 12">
            <a:extLst>
              <a:ext uri="{FF2B5EF4-FFF2-40B4-BE49-F238E27FC236}">
                <a16:creationId xmlns:a16="http://schemas.microsoft.com/office/drawing/2014/main" id="{CD4066BE-6076-4488-80E8-9FC82F16B7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5"/>
            <a:ext cx="12192000" cy="6858000"/>
          </a:xfrm>
          <a:prstGeom prst="rect">
            <a:avLst/>
          </a:prstGeom>
        </p:spPr>
      </p:pic>
      <p:grpSp>
        <p:nvGrpSpPr>
          <p:cNvPr id="14" name="Group 13">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5" name="Rectangle 14">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CC310B88-7FAC-4733-BF3E-3CB3B7E69D77}"/>
              </a:ext>
            </a:extLst>
          </p:cNvPr>
          <p:cNvSpPr>
            <a:spLocks noGrp="1"/>
          </p:cNvSpPr>
          <p:nvPr>
            <p:ph type="title"/>
          </p:nvPr>
        </p:nvSpPr>
        <p:spPr>
          <a:xfrm>
            <a:off x="1043631" y="873940"/>
            <a:ext cx="5052369" cy="1035781"/>
          </a:xfrm>
        </p:spPr>
        <p:txBody>
          <a:bodyPr vert="horz" lIns="91440" tIns="45720" rIns="91440" bIns="45720" rtlCol="0" anchor="ctr">
            <a:normAutofit/>
          </a:bodyPr>
          <a:lstStyle/>
          <a:p>
            <a:r>
              <a:rPr lang="en-US" sz="2500" kern="1200" baseline="-25000" dirty="0">
                <a:solidFill>
                  <a:schemeClr val="tx1"/>
                </a:solidFill>
                <a:latin typeface="+mj-lt"/>
                <a:ea typeface="+mj-ea"/>
                <a:cs typeface="+mj-cs"/>
              </a:rPr>
              <a:t>*</a:t>
            </a:r>
            <a:r>
              <a:rPr lang="en-US" sz="2500" kern="1200" baseline="-25000" dirty="0" err="1">
                <a:solidFill>
                  <a:schemeClr val="tx1"/>
                </a:solidFill>
                <a:latin typeface="+mj-lt"/>
                <a:ea typeface="+mj-ea"/>
                <a:cs typeface="+mj-cs"/>
              </a:rPr>
              <a:t>i</a:t>
            </a:r>
            <a:r>
              <a:rPr lang="en-US" sz="2500" kern="1200" baseline="-25000" dirty="0">
                <a:solidFill>
                  <a:schemeClr val="tx1"/>
                </a:solidFill>
                <a:latin typeface="+mj-lt"/>
                <a:ea typeface="+mj-ea"/>
                <a:cs typeface="+mj-cs"/>
              </a:rPr>
              <a:t> </a:t>
            </a:r>
            <a:r>
              <a:rPr lang="en-US" sz="2500" kern="1200" baseline="-25000" dirty="0" err="1">
                <a:solidFill>
                  <a:schemeClr val="tx1"/>
                </a:solidFill>
                <a:latin typeface="+mj-lt"/>
                <a:ea typeface="+mj-ea"/>
                <a:cs typeface="+mj-cs"/>
              </a:rPr>
              <a:t>valori</a:t>
            </a:r>
            <a:r>
              <a:rPr lang="en-US" sz="2500" kern="1200" baseline="-25000" dirty="0">
                <a:solidFill>
                  <a:schemeClr val="tx1"/>
                </a:solidFill>
                <a:latin typeface="+mj-lt"/>
                <a:ea typeface="+mj-ea"/>
                <a:cs typeface="+mj-cs"/>
              </a:rPr>
              <a:t> </a:t>
            </a:r>
            <a:r>
              <a:rPr lang="en-US" sz="2500" kern="1200" baseline="-25000" dirty="0" err="1">
                <a:solidFill>
                  <a:schemeClr val="tx1"/>
                </a:solidFill>
                <a:latin typeface="+mj-lt"/>
                <a:ea typeface="+mj-ea"/>
                <a:cs typeface="+mj-cs"/>
              </a:rPr>
              <a:t>definiti</a:t>
            </a:r>
            <a:r>
              <a:rPr lang="en-US" sz="2500" kern="1200" baseline="-25000" dirty="0">
                <a:solidFill>
                  <a:schemeClr val="tx1"/>
                </a:solidFill>
                <a:latin typeface="+mj-lt"/>
                <a:ea typeface="+mj-ea"/>
                <a:cs typeface="+mj-cs"/>
              </a:rPr>
              <a:t> </a:t>
            </a:r>
            <a:r>
              <a:rPr lang="en-US" sz="2500" kern="1200" baseline="-25000" dirty="0" err="1">
                <a:solidFill>
                  <a:schemeClr val="tx1"/>
                </a:solidFill>
                <a:latin typeface="+mj-lt"/>
                <a:ea typeface="+mj-ea"/>
                <a:cs typeface="+mj-cs"/>
              </a:rPr>
              <a:t>precedentemente</a:t>
            </a:r>
            <a:r>
              <a:rPr lang="en-US" sz="2500" kern="1200" baseline="-25000" dirty="0">
                <a:solidFill>
                  <a:schemeClr val="tx1"/>
                </a:solidFill>
                <a:latin typeface="+mj-lt"/>
                <a:ea typeface="+mj-ea"/>
                <a:cs typeface="+mj-cs"/>
              </a:rPr>
              <a:t> </a:t>
            </a:r>
            <a:r>
              <a:rPr lang="en-US" sz="2500" kern="1200" baseline="-25000" dirty="0" err="1">
                <a:solidFill>
                  <a:schemeClr val="tx1"/>
                </a:solidFill>
                <a:latin typeface="+mj-lt"/>
                <a:ea typeface="+mj-ea"/>
                <a:cs typeface="+mj-cs"/>
              </a:rPr>
              <a:t>poiché</a:t>
            </a:r>
            <a:r>
              <a:rPr lang="en-US" sz="2500" kern="1200" baseline="-25000" dirty="0">
                <a:solidFill>
                  <a:schemeClr val="tx1"/>
                </a:solidFill>
                <a:latin typeface="+mj-lt"/>
                <a:ea typeface="+mj-ea"/>
                <a:cs typeface="+mj-cs"/>
              </a:rPr>
              <a:t> </a:t>
            </a:r>
            <a:r>
              <a:rPr lang="en-US" sz="2500" kern="1200" baseline="-25000" dirty="0" err="1">
                <a:solidFill>
                  <a:schemeClr val="tx1"/>
                </a:solidFill>
                <a:latin typeface="+mj-lt"/>
                <a:ea typeface="+mj-ea"/>
                <a:cs typeface="+mj-cs"/>
              </a:rPr>
              <a:t>troppo</a:t>
            </a:r>
            <a:r>
              <a:rPr lang="en-US" sz="2500" kern="1200" baseline="-25000" dirty="0">
                <a:solidFill>
                  <a:schemeClr val="tx1"/>
                </a:solidFill>
                <a:latin typeface="+mj-lt"/>
                <a:ea typeface="+mj-ea"/>
                <a:cs typeface="+mj-cs"/>
              </a:rPr>
              <a:t> </a:t>
            </a:r>
            <a:r>
              <a:rPr lang="en-US" sz="2500" kern="1200" baseline="-25000" dirty="0" err="1">
                <a:solidFill>
                  <a:schemeClr val="tx1"/>
                </a:solidFill>
                <a:latin typeface="+mj-lt"/>
                <a:ea typeface="+mj-ea"/>
                <a:cs typeface="+mj-cs"/>
              </a:rPr>
              <a:t>elevati</a:t>
            </a:r>
            <a:r>
              <a:rPr lang="en-US" sz="2500" kern="1200" baseline="-25000" dirty="0">
                <a:solidFill>
                  <a:schemeClr val="tx1"/>
                </a:solidFill>
                <a:latin typeface="+mj-lt"/>
                <a:ea typeface="+mj-ea"/>
                <a:cs typeface="+mj-cs"/>
              </a:rPr>
              <a:t> </a:t>
            </a:r>
            <a:r>
              <a:rPr lang="en-US" sz="2500" kern="1200" baseline="-25000" dirty="0" err="1">
                <a:solidFill>
                  <a:schemeClr val="tx1"/>
                </a:solidFill>
                <a:latin typeface="+mj-lt"/>
                <a:ea typeface="+mj-ea"/>
                <a:cs typeface="+mj-cs"/>
              </a:rPr>
              <a:t>sono</a:t>
            </a:r>
            <a:r>
              <a:rPr lang="en-US" sz="2500" kern="1200" baseline="-25000" dirty="0">
                <a:solidFill>
                  <a:schemeClr val="tx1"/>
                </a:solidFill>
                <a:latin typeface="+mj-lt"/>
                <a:ea typeface="+mj-ea"/>
                <a:cs typeface="+mj-cs"/>
              </a:rPr>
              <a:t> </a:t>
            </a:r>
            <a:r>
              <a:rPr lang="en-US" sz="2500" kern="1200" baseline="-25000" dirty="0" err="1">
                <a:solidFill>
                  <a:schemeClr val="tx1"/>
                </a:solidFill>
                <a:latin typeface="+mj-lt"/>
                <a:ea typeface="+mj-ea"/>
                <a:cs typeface="+mj-cs"/>
              </a:rPr>
              <a:t>stati</a:t>
            </a:r>
            <a:r>
              <a:rPr lang="en-US" sz="2500" kern="1200" baseline="-25000" dirty="0">
                <a:solidFill>
                  <a:schemeClr val="tx1"/>
                </a:solidFill>
                <a:latin typeface="+mj-lt"/>
                <a:ea typeface="+mj-ea"/>
                <a:cs typeface="+mj-cs"/>
              </a:rPr>
              <a:t> </a:t>
            </a:r>
            <a:r>
              <a:rPr lang="en-US" sz="2500" kern="1200" baseline="-25000" dirty="0" err="1">
                <a:solidFill>
                  <a:schemeClr val="tx1"/>
                </a:solidFill>
                <a:latin typeface="+mj-lt"/>
                <a:ea typeface="+mj-ea"/>
                <a:cs typeface="+mj-cs"/>
              </a:rPr>
              <a:t>sostituiti</a:t>
            </a:r>
            <a:r>
              <a:rPr lang="en-US" sz="2500" kern="1200" baseline="-25000" dirty="0">
                <a:solidFill>
                  <a:schemeClr val="tx1"/>
                </a:solidFill>
                <a:latin typeface="+mj-lt"/>
                <a:ea typeface="+mj-ea"/>
                <a:cs typeface="+mj-cs"/>
              </a:rPr>
              <a:t> con </a:t>
            </a:r>
            <a:r>
              <a:rPr lang="en-US" sz="2500" kern="1200" baseline="-25000" dirty="0" err="1">
                <a:solidFill>
                  <a:schemeClr val="tx1"/>
                </a:solidFill>
                <a:latin typeface="+mj-lt"/>
                <a:ea typeface="+mj-ea"/>
                <a:cs typeface="+mj-cs"/>
              </a:rPr>
              <a:t>valori</a:t>
            </a:r>
            <a:r>
              <a:rPr lang="en-US" sz="2500" kern="1200" baseline="-25000" dirty="0">
                <a:solidFill>
                  <a:schemeClr val="tx1"/>
                </a:solidFill>
                <a:latin typeface="+mj-lt"/>
                <a:ea typeface="+mj-ea"/>
                <a:cs typeface="+mj-cs"/>
              </a:rPr>
              <a:t> </a:t>
            </a:r>
            <a:r>
              <a:rPr lang="en-US" sz="2500" kern="1200" baseline="-25000" dirty="0" err="1">
                <a:solidFill>
                  <a:schemeClr val="tx1"/>
                </a:solidFill>
                <a:latin typeface="+mj-lt"/>
                <a:ea typeface="+mj-ea"/>
                <a:cs typeface="+mj-cs"/>
              </a:rPr>
              <a:t>più</a:t>
            </a:r>
            <a:r>
              <a:rPr lang="en-US" sz="2500" kern="1200" baseline="-25000" dirty="0">
                <a:solidFill>
                  <a:schemeClr val="tx1"/>
                </a:solidFill>
                <a:latin typeface="+mj-lt"/>
                <a:ea typeface="+mj-ea"/>
                <a:cs typeface="+mj-cs"/>
              </a:rPr>
              <a:t> </a:t>
            </a:r>
            <a:r>
              <a:rPr lang="en-US" sz="2500" kern="1200" baseline="-25000" dirty="0" err="1">
                <a:solidFill>
                  <a:schemeClr val="tx1"/>
                </a:solidFill>
                <a:latin typeface="+mj-lt"/>
                <a:ea typeface="+mj-ea"/>
                <a:cs typeface="+mj-cs"/>
              </a:rPr>
              <a:t>bassi</a:t>
            </a:r>
            <a:r>
              <a:rPr lang="en-US" sz="2500" kern="1200" baseline="-25000" dirty="0">
                <a:solidFill>
                  <a:schemeClr val="tx1"/>
                </a:solidFill>
                <a:latin typeface="+mj-lt"/>
                <a:ea typeface="+mj-ea"/>
                <a:cs typeface="+mj-cs"/>
              </a:rPr>
              <a:t> per </a:t>
            </a:r>
            <a:r>
              <a:rPr lang="en-US" sz="2500" kern="1200" baseline="-25000" dirty="0" err="1">
                <a:solidFill>
                  <a:schemeClr val="tx1"/>
                </a:solidFill>
                <a:latin typeface="+mj-lt"/>
                <a:ea typeface="+mj-ea"/>
                <a:cs typeface="+mj-cs"/>
              </a:rPr>
              <a:t>poter</a:t>
            </a:r>
            <a:r>
              <a:rPr lang="en-US" sz="2500" kern="1200" baseline="-25000" dirty="0">
                <a:solidFill>
                  <a:schemeClr val="tx1"/>
                </a:solidFill>
                <a:latin typeface="+mj-lt"/>
                <a:ea typeface="+mj-ea"/>
                <a:cs typeface="+mj-cs"/>
              </a:rPr>
              <a:t> </a:t>
            </a:r>
            <a:r>
              <a:rPr lang="en-US" sz="2500" kern="1200" baseline="-25000" dirty="0" err="1">
                <a:solidFill>
                  <a:schemeClr val="tx1"/>
                </a:solidFill>
                <a:latin typeface="+mj-lt"/>
                <a:ea typeface="+mj-ea"/>
                <a:cs typeface="+mj-cs"/>
              </a:rPr>
              <a:t>garantire</a:t>
            </a:r>
            <a:r>
              <a:rPr lang="en-US" sz="2500" kern="1200" baseline="-25000" dirty="0">
                <a:solidFill>
                  <a:schemeClr val="tx1"/>
                </a:solidFill>
                <a:latin typeface="+mj-lt"/>
                <a:ea typeface="+mj-ea"/>
                <a:cs typeface="+mj-cs"/>
              </a:rPr>
              <a:t> una </a:t>
            </a:r>
            <a:r>
              <a:rPr lang="en-US" sz="2500" kern="1200" baseline="-25000" dirty="0" err="1">
                <a:solidFill>
                  <a:schemeClr val="tx1"/>
                </a:solidFill>
                <a:latin typeface="+mj-lt"/>
                <a:ea typeface="+mj-ea"/>
                <a:cs typeface="+mj-cs"/>
              </a:rPr>
              <a:t>buona</a:t>
            </a:r>
            <a:r>
              <a:rPr lang="en-US" sz="2500" kern="1200" baseline="-25000" dirty="0">
                <a:solidFill>
                  <a:schemeClr val="tx1"/>
                </a:solidFill>
                <a:latin typeface="+mj-lt"/>
                <a:ea typeface="+mj-ea"/>
                <a:cs typeface="+mj-cs"/>
              </a:rPr>
              <a:t> </a:t>
            </a:r>
            <a:r>
              <a:rPr lang="en-US" sz="2500" kern="1200" baseline="-25000" dirty="0" err="1">
                <a:solidFill>
                  <a:schemeClr val="tx1"/>
                </a:solidFill>
                <a:latin typeface="+mj-lt"/>
                <a:ea typeface="+mj-ea"/>
                <a:cs typeface="+mj-cs"/>
              </a:rPr>
              <a:t>gestione</a:t>
            </a:r>
            <a:r>
              <a:rPr lang="en-US" sz="2500" kern="1200" baseline="-25000" dirty="0">
                <a:solidFill>
                  <a:schemeClr val="tx1"/>
                </a:solidFill>
                <a:latin typeface="+mj-lt"/>
                <a:ea typeface="+mj-ea"/>
                <a:cs typeface="+mj-cs"/>
              </a:rPr>
              <a:t> del nostro database.</a:t>
            </a:r>
          </a:p>
        </p:txBody>
      </p:sp>
      <p:sp>
        <p:nvSpPr>
          <p:cNvPr id="7" name="CasellaDiTesto 6">
            <a:extLst>
              <a:ext uri="{FF2B5EF4-FFF2-40B4-BE49-F238E27FC236}">
                <a16:creationId xmlns:a16="http://schemas.microsoft.com/office/drawing/2014/main" id="{BDC7FB19-28B6-49E0-8D78-E7DDBA21F27D}"/>
              </a:ext>
            </a:extLst>
          </p:cNvPr>
          <p:cNvSpPr txBox="1"/>
          <p:nvPr/>
        </p:nvSpPr>
        <p:spPr>
          <a:xfrm>
            <a:off x="7466701" y="-35896"/>
            <a:ext cx="4991629" cy="520135"/>
          </a:xfrm>
          <a:prstGeom prst="rect">
            <a:avLst/>
          </a:prstGeom>
        </p:spPr>
        <p:txBody>
          <a:bodyPr vert="horz" lIns="91440" tIns="45720" rIns="91440" bIns="45720" rtlCol="0" anchor="ctr">
            <a:normAutofit/>
          </a:bodyPr>
          <a:lstStyle/>
          <a:p>
            <a:pPr>
              <a:lnSpc>
                <a:spcPct val="90000"/>
              </a:lnSpc>
              <a:spcAft>
                <a:spcPts val="600"/>
              </a:spcAft>
            </a:pPr>
            <a:r>
              <a:rPr lang="en-US" b="1" dirty="0"/>
              <a:t>TAVOLA DEI VOLUMI MODIFICATA</a:t>
            </a:r>
          </a:p>
        </p:txBody>
      </p:sp>
      <p:sp>
        <p:nvSpPr>
          <p:cNvPr id="21" name="Rectangle 20">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6" name="Tabella 5">
            <a:extLst>
              <a:ext uri="{FF2B5EF4-FFF2-40B4-BE49-F238E27FC236}">
                <a16:creationId xmlns:a16="http://schemas.microsoft.com/office/drawing/2014/main" id="{20345951-6688-4FB5-ACA8-D203E384370F}"/>
              </a:ext>
            </a:extLst>
          </p:cNvPr>
          <p:cNvGraphicFramePr>
            <a:graphicFrameLocks noGrp="1"/>
          </p:cNvGraphicFramePr>
          <p:nvPr>
            <p:extLst>
              <p:ext uri="{D42A27DB-BD31-4B8C-83A1-F6EECF244321}">
                <p14:modId xmlns:p14="http://schemas.microsoft.com/office/powerpoint/2010/main" val="1563153811"/>
              </p:ext>
            </p:extLst>
          </p:nvPr>
        </p:nvGraphicFramePr>
        <p:xfrm>
          <a:off x="7324770" y="755684"/>
          <a:ext cx="3529596" cy="4870985"/>
        </p:xfrm>
        <a:graphic>
          <a:graphicData uri="http://schemas.openxmlformats.org/drawingml/2006/table">
            <a:tbl>
              <a:tblPr firstRow="1" firstCol="1" bandRow="1"/>
              <a:tblGrid>
                <a:gridCol w="1534870">
                  <a:extLst>
                    <a:ext uri="{9D8B030D-6E8A-4147-A177-3AD203B41FA5}">
                      <a16:colId xmlns:a16="http://schemas.microsoft.com/office/drawing/2014/main" val="334567161"/>
                    </a:ext>
                  </a:extLst>
                </a:gridCol>
                <a:gridCol w="699949">
                  <a:extLst>
                    <a:ext uri="{9D8B030D-6E8A-4147-A177-3AD203B41FA5}">
                      <a16:colId xmlns:a16="http://schemas.microsoft.com/office/drawing/2014/main" val="1187946637"/>
                    </a:ext>
                  </a:extLst>
                </a:gridCol>
                <a:gridCol w="1294777">
                  <a:extLst>
                    <a:ext uri="{9D8B030D-6E8A-4147-A177-3AD203B41FA5}">
                      <a16:colId xmlns:a16="http://schemas.microsoft.com/office/drawing/2014/main" val="121276216"/>
                    </a:ext>
                  </a:extLst>
                </a:gridCol>
              </a:tblGrid>
              <a:tr h="251983">
                <a:tc>
                  <a:txBody>
                    <a:bodyPr/>
                    <a:lstStyle/>
                    <a:p>
                      <a:pPr algn="ctr">
                        <a:lnSpc>
                          <a:spcPct val="107000"/>
                        </a:lnSpc>
                        <a:spcAft>
                          <a:spcPts val="800"/>
                        </a:spcAft>
                      </a:pPr>
                      <a:r>
                        <a:rPr lang="it-IT" sz="1500" b="1">
                          <a:effectLst/>
                          <a:latin typeface="Calibri" panose="020F0502020204030204" pitchFamily="34" charset="0"/>
                          <a:ea typeface="Calibri" panose="020F0502020204030204" pitchFamily="34" charset="0"/>
                          <a:cs typeface="Times New Roman" panose="02020603050405020304" pitchFamily="18" charset="0"/>
                        </a:rPr>
                        <a:t>CONCETTO</a:t>
                      </a:r>
                      <a:endParaRPr lang="it-IT" sz="1500">
                        <a:effectLst/>
                        <a:latin typeface="Calibri" panose="020F0502020204030204" pitchFamily="34" charset="0"/>
                        <a:ea typeface="Calibri" panose="020F0502020204030204" pitchFamily="34" charset="0"/>
                        <a:cs typeface="Times New Roman" panose="02020603050405020304" pitchFamily="18" charset="0"/>
                      </a:endParaRPr>
                    </a:p>
                  </a:txBody>
                  <a:tcPr marL="93442" marR="93442"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9050" cap="flat" cmpd="sng" algn="ctr">
                      <a:solidFill>
                        <a:srgbClr val="F4B083"/>
                      </a:solidFill>
                      <a:prstDash val="solid"/>
                      <a:round/>
                      <a:headEnd type="none" w="med" len="med"/>
                      <a:tailEnd type="none" w="med" len="med"/>
                    </a:lnB>
                  </a:tcPr>
                </a:tc>
                <a:tc>
                  <a:txBody>
                    <a:bodyPr/>
                    <a:lstStyle/>
                    <a:p>
                      <a:pPr algn="ctr">
                        <a:lnSpc>
                          <a:spcPct val="107000"/>
                        </a:lnSpc>
                        <a:spcAft>
                          <a:spcPts val="800"/>
                        </a:spcAft>
                      </a:pPr>
                      <a:r>
                        <a:rPr lang="it-IT" sz="1500" b="1">
                          <a:effectLst/>
                          <a:latin typeface="Calibri" panose="020F0502020204030204" pitchFamily="34" charset="0"/>
                          <a:ea typeface="Calibri" panose="020F0502020204030204" pitchFamily="34" charset="0"/>
                          <a:cs typeface="Times New Roman" panose="02020603050405020304" pitchFamily="18" charset="0"/>
                        </a:rPr>
                        <a:t>TIPO</a:t>
                      </a:r>
                      <a:endParaRPr lang="it-IT" sz="1500">
                        <a:effectLst/>
                        <a:latin typeface="Calibri" panose="020F0502020204030204" pitchFamily="34" charset="0"/>
                        <a:ea typeface="Calibri" panose="020F0502020204030204" pitchFamily="34" charset="0"/>
                        <a:cs typeface="Times New Roman" panose="02020603050405020304" pitchFamily="18" charset="0"/>
                      </a:endParaRPr>
                    </a:p>
                  </a:txBody>
                  <a:tcPr marL="93442" marR="93442"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9050" cap="flat" cmpd="sng" algn="ctr">
                      <a:solidFill>
                        <a:srgbClr val="F4B083"/>
                      </a:solidFill>
                      <a:prstDash val="solid"/>
                      <a:round/>
                      <a:headEnd type="none" w="med" len="med"/>
                      <a:tailEnd type="none" w="med" len="med"/>
                    </a:lnB>
                  </a:tcPr>
                </a:tc>
                <a:tc>
                  <a:txBody>
                    <a:bodyPr/>
                    <a:lstStyle/>
                    <a:p>
                      <a:pPr algn="ctr">
                        <a:lnSpc>
                          <a:spcPct val="107000"/>
                        </a:lnSpc>
                        <a:spcAft>
                          <a:spcPts val="800"/>
                        </a:spcAft>
                      </a:pPr>
                      <a:r>
                        <a:rPr lang="it-IT" sz="1500" b="1">
                          <a:effectLst/>
                          <a:latin typeface="Calibri" panose="020F0502020204030204" pitchFamily="34" charset="0"/>
                          <a:ea typeface="Calibri" panose="020F0502020204030204" pitchFamily="34" charset="0"/>
                          <a:cs typeface="Times New Roman" panose="02020603050405020304" pitchFamily="18" charset="0"/>
                        </a:rPr>
                        <a:t>VOLUME</a:t>
                      </a:r>
                      <a:endParaRPr lang="it-IT" sz="1500">
                        <a:effectLst/>
                        <a:latin typeface="Calibri" panose="020F0502020204030204" pitchFamily="34" charset="0"/>
                        <a:ea typeface="Calibri" panose="020F0502020204030204" pitchFamily="34" charset="0"/>
                        <a:cs typeface="Times New Roman" panose="02020603050405020304" pitchFamily="18" charset="0"/>
                      </a:endParaRPr>
                    </a:p>
                  </a:txBody>
                  <a:tcPr marL="93442" marR="93442"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9050"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792342047"/>
                  </a:ext>
                </a:extLst>
              </a:tr>
              <a:tr h="271706">
                <a:tc>
                  <a:txBody>
                    <a:bodyPr/>
                    <a:lstStyle/>
                    <a:p>
                      <a:pPr algn="ctr">
                        <a:lnSpc>
                          <a:spcPct val="107000"/>
                        </a:lnSpc>
                        <a:spcAft>
                          <a:spcPts val="800"/>
                        </a:spcAft>
                      </a:pPr>
                      <a:r>
                        <a:rPr lang="it-IT" sz="1500">
                          <a:effectLst/>
                          <a:latin typeface="Calibri" panose="020F0502020204030204" pitchFamily="34" charset="0"/>
                          <a:ea typeface="Calibri" panose="020F0502020204030204" pitchFamily="34" charset="0"/>
                          <a:cs typeface="Times New Roman" panose="02020603050405020304" pitchFamily="18" charset="0"/>
                        </a:rPr>
                        <a:t>Account Utente</a:t>
                      </a:r>
                    </a:p>
                  </a:txBody>
                  <a:tcPr marL="93442" marR="93442"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500">
                          <a:effectLst/>
                          <a:latin typeface="Calibri" panose="020F0502020204030204" pitchFamily="34" charset="0"/>
                          <a:ea typeface="Calibri" panose="020F0502020204030204" pitchFamily="34" charset="0"/>
                          <a:cs typeface="Times New Roman" panose="02020603050405020304" pitchFamily="18" charset="0"/>
                        </a:rPr>
                        <a:t>E</a:t>
                      </a:r>
                    </a:p>
                  </a:txBody>
                  <a:tcPr marL="93442" marR="93442"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500" dirty="0">
                          <a:effectLst/>
                          <a:latin typeface="Calibri" panose="020F0502020204030204" pitchFamily="34" charset="0"/>
                          <a:ea typeface="Calibri" panose="020F0502020204030204" pitchFamily="34" charset="0"/>
                          <a:cs typeface="Times New Roman" panose="02020603050405020304" pitchFamily="18" charset="0"/>
                        </a:rPr>
                        <a:t>4</a:t>
                      </a:r>
                    </a:p>
                  </a:txBody>
                  <a:tcPr marL="93442" marR="93442"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2953140530"/>
                  </a:ext>
                </a:extLst>
              </a:tr>
              <a:tr h="271706">
                <a:tc>
                  <a:txBody>
                    <a:bodyPr/>
                    <a:lstStyle/>
                    <a:p>
                      <a:pPr algn="ctr">
                        <a:lnSpc>
                          <a:spcPct val="107000"/>
                        </a:lnSpc>
                        <a:spcAft>
                          <a:spcPts val="800"/>
                        </a:spcAft>
                      </a:pPr>
                      <a:r>
                        <a:rPr lang="it-IT" sz="1500">
                          <a:effectLst/>
                          <a:latin typeface="Calibri" panose="020F0502020204030204" pitchFamily="34" charset="0"/>
                          <a:ea typeface="Calibri" panose="020F0502020204030204" pitchFamily="34" charset="0"/>
                          <a:cs typeface="Times New Roman" panose="02020603050405020304" pitchFamily="18" charset="0"/>
                        </a:rPr>
                        <a:t>Crea</a:t>
                      </a:r>
                    </a:p>
                  </a:txBody>
                  <a:tcPr marL="93442" marR="93442"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500">
                          <a:effectLst/>
                          <a:latin typeface="Calibri" panose="020F0502020204030204" pitchFamily="34" charset="0"/>
                          <a:ea typeface="Calibri" panose="020F0502020204030204" pitchFamily="34" charset="0"/>
                          <a:cs typeface="Times New Roman" panose="02020603050405020304" pitchFamily="18" charset="0"/>
                        </a:rPr>
                        <a:t>R</a:t>
                      </a:r>
                    </a:p>
                  </a:txBody>
                  <a:tcPr marL="93442" marR="93442"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500" dirty="0">
                          <a:effectLst/>
                          <a:latin typeface="Calibri" panose="020F0502020204030204" pitchFamily="34" charset="0"/>
                          <a:ea typeface="Calibri" panose="020F0502020204030204" pitchFamily="34" charset="0"/>
                          <a:cs typeface="Times New Roman" panose="02020603050405020304" pitchFamily="18" charset="0"/>
                        </a:rPr>
                        <a:t>8</a:t>
                      </a:r>
                    </a:p>
                  </a:txBody>
                  <a:tcPr marL="93442" marR="93442"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2702002210"/>
                  </a:ext>
                </a:extLst>
              </a:tr>
              <a:tr h="271706">
                <a:tc>
                  <a:txBody>
                    <a:bodyPr/>
                    <a:lstStyle/>
                    <a:p>
                      <a:pPr algn="ctr">
                        <a:lnSpc>
                          <a:spcPct val="107000"/>
                        </a:lnSpc>
                        <a:spcAft>
                          <a:spcPts val="800"/>
                        </a:spcAft>
                      </a:pPr>
                      <a:r>
                        <a:rPr lang="it-IT" sz="1500">
                          <a:effectLst/>
                          <a:latin typeface="Calibri" panose="020F0502020204030204" pitchFamily="34" charset="0"/>
                          <a:ea typeface="Calibri" panose="020F0502020204030204" pitchFamily="34" charset="0"/>
                          <a:cs typeface="Times New Roman" panose="02020603050405020304" pitchFamily="18" charset="0"/>
                        </a:rPr>
                        <a:t>Playlist</a:t>
                      </a:r>
                    </a:p>
                  </a:txBody>
                  <a:tcPr marL="93442" marR="93442"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500">
                          <a:effectLst/>
                          <a:latin typeface="Calibri" panose="020F0502020204030204" pitchFamily="34" charset="0"/>
                          <a:ea typeface="Calibri" panose="020F0502020204030204" pitchFamily="34" charset="0"/>
                          <a:cs typeface="Times New Roman" panose="02020603050405020304" pitchFamily="18" charset="0"/>
                        </a:rPr>
                        <a:t>E</a:t>
                      </a:r>
                    </a:p>
                  </a:txBody>
                  <a:tcPr marL="93442" marR="93442"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500" dirty="0">
                          <a:effectLst/>
                          <a:latin typeface="Calibri" panose="020F0502020204030204" pitchFamily="34" charset="0"/>
                          <a:ea typeface="Calibri" panose="020F0502020204030204" pitchFamily="34" charset="0"/>
                          <a:cs typeface="Times New Roman" panose="02020603050405020304" pitchFamily="18" charset="0"/>
                        </a:rPr>
                        <a:t>8</a:t>
                      </a:r>
                    </a:p>
                  </a:txBody>
                  <a:tcPr marL="93442" marR="93442"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875447784"/>
                  </a:ext>
                </a:extLst>
              </a:tr>
              <a:tr h="271706">
                <a:tc>
                  <a:txBody>
                    <a:bodyPr/>
                    <a:lstStyle/>
                    <a:p>
                      <a:pPr algn="ctr">
                        <a:lnSpc>
                          <a:spcPct val="107000"/>
                        </a:lnSpc>
                        <a:spcAft>
                          <a:spcPts val="800"/>
                        </a:spcAft>
                      </a:pPr>
                      <a:r>
                        <a:rPr lang="it-IT" sz="1500">
                          <a:effectLst/>
                          <a:latin typeface="Calibri" panose="020F0502020204030204" pitchFamily="34" charset="0"/>
                          <a:ea typeface="Calibri" panose="020F0502020204030204" pitchFamily="34" charset="0"/>
                          <a:cs typeface="Times New Roman" panose="02020603050405020304" pitchFamily="18" charset="0"/>
                        </a:rPr>
                        <a:t>Pubblica</a:t>
                      </a:r>
                    </a:p>
                  </a:txBody>
                  <a:tcPr marL="93442" marR="93442"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500">
                          <a:effectLst/>
                          <a:latin typeface="Calibri" panose="020F0502020204030204" pitchFamily="34" charset="0"/>
                          <a:ea typeface="Calibri" panose="020F0502020204030204" pitchFamily="34" charset="0"/>
                          <a:cs typeface="Times New Roman" panose="02020603050405020304" pitchFamily="18" charset="0"/>
                        </a:rPr>
                        <a:t>E</a:t>
                      </a:r>
                    </a:p>
                  </a:txBody>
                  <a:tcPr marL="93442" marR="93442"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500" dirty="0">
                          <a:effectLst/>
                          <a:latin typeface="Calibri" panose="020F0502020204030204" pitchFamily="34" charset="0"/>
                          <a:ea typeface="Calibri" panose="020F0502020204030204" pitchFamily="34" charset="0"/>
                          <a:cs typeface="Times New Roman" panose="02020603050405020304" pitchFamily="18" charset="0"/>
                        </a:rPr>
                        <a:t>2</a:t>
                      </a:r>
                    </a:p>
                  </a:txBody>
                  <a:tcPr marL="93442" marR="93442"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185433662"/>
                  </a:ext>
                </a:extLst>
              </a:tr>
              <a:tr h="271706">
                <a:tc>
                  <a:txBody>
                    <a:bodyPr/>
                    <a:lstStyle/>
                    <a:p>
                      <a:pPr algn="ctr">
                        <a:lnSpc>
                          <a:spcPct val="107000"/>
                        </a:lnSpc>
                        <a:spcAft>
                          <a:spcPts val="800"/>
                        </a:spcAft>
                      </a:pPr>
                      <a:r>
                        <a:rPr lang="it-IT" sz="1500" dirty="0">
                          <a:effectLst/>
                          <a:latin typeface="Calibri" panose="020F0502020204030204" pitchFamily="34" charset="0"/>
                          <a:ea typeface="Calibri" panose="020F0502020204030204" pitchFamily="34" charset="0"/>
                          <a:cs typeface="Times New Roman" panose="02020603050405020304" pitchFamily="18" charset="0"/>
                        </a:rPr>
                        <a:t>Ascolta</a:t>
                      </a:r>
                    </a:p>
                  </a:txBody>
                  <a:tcPr marL="93442" marR="93442"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500">
                          <a:effectLst/>
                          <a:latin typeface="Calibri" panose="020F0502020204030204" pitchFamily="34" charset="0"/>
                          <a:ea typeface="Calibri" panose="020F0502020204030204" pitchFamily="34" charset="0"/>
                          <a:cs typeface="Times New Roman" panose="02020603050405020304" pitchFamily="18" charset="0"/>
                        </a:rPr>
                        <a:t>R</a:t>
                      </a:r>
                    </a:p>
                  </a:txBody>
                  <a:tcPr marL="93442" marR="93442"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500" dirty="0">
                          <a:effectLst/>
                          <a:latin typeface="Calibri" panose="020F0502020204030204" pitchFamily="34" charset="0"/>
                          <a:ea typeface="Calibri" panose="020F0502020204030204" pitchFamily="34" charset="0"/>
                          <a:cs typeface="Times New Roman" panose="02020603050405020304" pitchFamily="18" charset="0"/>
                        </a:rPr>
                        <a:t>2</a:t>
                      </a:r>
                    </a:p>
                  </a:txBody>
                  <a:tcPr marL="93442" marR="93442"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59214846"/>
                  </a:ext>
                </a:extLst>
              </a:tr>
              <a:tr h="271706">
                <a:tc>
                  <a:txBody>
                    <a:bodyPr/>
                    <a:lstStyle/>
                    <a:p>
                      <a:pPr algn="ctr">
                        <a:lnSpc>
                          <a:spcPct val="107000"/>
                        </a:lnSpc>
                        <a:spcAft>
                          <a:spcPts val="800"/>
                        </a:spcAft>
                      </a:pPr>
                      <a:r>
                        <a:rPr lang="it-IT" sz="1500" dirty="0">
                          <a:effectLst/>
                          <a:latin typeface="Calibri" panose="020F0502020204030204" pitchFamily="34" charset="0"/>
                          <a:ea typeface="Calibri" panose="020F0502020204030204" pitchFamily="34" charset="0"/>
                          <a:cs typeface="Times New Roman" panose="02020603050405020304" pitchFamily="18" charset="0"/>
                        </a:rPr>
                        <a:t>Podcast</a:t>
                      </a:r>
                    </a:p>
                  </a:txBody>
                  <a:tcPr marL="93442" marR="93442"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500">
                          <a:effectLst/>
                          <a:latin typeface="Calibri" panose="020F0502020204030204" pitchFamily="34" charset="0"/>
                          <a:ea typeface="Calibri" panose="020F0502020204030204" pitchFamily="34" charset="0"/>
                          <a:cs typeface="Times New Roman" panose="02020603050405020304" pitchFamily="18" charset="0"/>
                        </a:rPr>
                        <a:t>E</a:t>
                      </a:r>
                    </a:p>
                  </a:txBody>
                  <a:tcPr marL="93442" marR="93442"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500" dirty="0">
                          <a:effectLst/>
                          <a:latin typeface="Calibri" panose="020F0502020204030204" pitchFamily="34" charset="0"/>
                          <a:ea typeface="Calibri" panose="020F0502020204030204" pitchFamily="34" charset="0"/>
                          <a:cs typeface="Times New Roman" panose="02020603050405020304" pitchFamily="18" charset="0"/>
                        </a:rPr>
                        <a:t>3</a:t>
                      </a:r>
                    </a:p>
                  </a:txBody>
                  <a:tcPr marL="93442" marR="93442"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1983729267"/>
                  </a:ext>
                </a:extLst>
              </a:tr>
              <a:tr h="271706">
                <a:tc>
                  <a:txBody>
                    <a:bodyPr/>
                    <a:lstStyle/>
                    <a:p>
                      <a:pPr algn="ctr">
                        <a:lnSpc>
                          <a:spcPct val="107000"/>
                        </a:lnSpc>
                        <a:spcAft>
                          <a:spcPts val="800"/>
                        </a:spcAft>
                      </a:pPr>
                      <a:r>
                        <a:rPr lang="it-IT" sz="1500">
                          <a:effectLst/>
                          <a:latin typeface="Calibri" panose="020F0502020204030204" pitchFamily="34" charset="0"/>
                          <a:ea typeface="Calibri" panose="020F0502020204030204" pitchFamily="34" charset="0"/>
                          <a:cs typeface="Times New Roman" panose="02020603050405020304" pitchFamily="18" charset="0"/>
                        </a:rPr>
                        <a:t>Segue</a:t>
                      </a:r>
                    </a:p>
                  </a:txBody>
                  <a:tcPr marL="93442" marR="93442"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500">
                          <a:effectLst/>
                          <a:latin typeface="Calibri" panose="020F0502020204030204" pitchFamily="34" charset="0"/>
                          <a:ea typeface="Calibri" panose="020F0502020204030204" pitchFamily="34" charset="0"/>
                          <a:cs typeface="Times New Roman" panose="02020603050405020304" pitchFamily="18" charset="0"/>
                        </a:rPr>
                        <a:t>R</a:t>
                      </a:r>
                    </a:p>
                  </a:txBody>
                  <a:tcPr marL="93442" marR="93442"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500" dirty="0">
                          <a:effectLst/>
                          <a:latin typeface="Calibri" panose="020F0502020204030204" pitchFamily="34" charset="0"/>
                          <a:ea typeface="Calibri" panose="020F0502020204030204" pitchFamily="34" charset="0"/>
                          <a:cs typeface="Times New Roman" panose="02020603050405020304" pitchFamily="18" charset="0"/>
                        </a:rPr>
                        <a:t>5</a:t>
                      </a:r>
                    </a:p>
                  </a:txBody>
                  <a:tcPr marL="93442" marR="93442"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1700648337"/>
                  </a:ext>
                </a:extLst>
              </a:tr>
              <a:tr h="271706">
                <a:tc>
                  <a:txBody>
                    <a:bodyPr/>
                    <a:lstStyle/>
                    <a:p>
                      <a:pPr algn="ctr">
                        <a:lnSpc>
                          <a:spcPct val="107000"/>
                        </a:lnSpc>
                        <a:spcAft>
                          <a:spcPts val="800"/>
                        </a:spcAft>
                      </a:pPr>
                      <a:r>
                        <a:rPr lang="it-IT" sz="1500">
                          <a:effectLst/>
                          <a:latin typeface="Calibri" panose="020F0502020204030204" pitchFamily="34" charset="0"/>
                          <a:ea typeface="Calibri" panose="020F0502020204030204" pitchFamily="34" charset="0"/>
                          <a:cs typeface="Times New Roman" panose="02020603050405020304" pitchFamily="18" charset="0"/>
                        </a:rPr>
                        <a:t>Artista</a:t>
                      </a:r>
                    </a:p>
                  </a:txBody>
                  <a:tcPr marL="93442" marR="93442"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500">
                          <a:effectLst/>
                          <a:latin typeface="Calibri" panose="020F0502020204030204" pitchFamily="34" charset="0"/>
                          <a:ea typeface="Calibri" panose="020F0502020204030204" pitchFamily="34" charset="0"/>
                          <a:cs typeface="Times New Roman" panose="02020603050405020304" pitchFamily="18" charset="0"/>
                        </a:rPr>
                        <a:t>E</a:t>
                      </a:r>
                    </a:p>
                  </a:txBody>
                  <a:tcPr marL="93442" marR="93442"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500" dirty="0">
                          <a:effectLst/>
                          <a:latin typeface="Calibri" panose="020F0502020204030204" pitchFamily="34" charset="0"/>
                          <a:ea typeface="Calibri" panose="020F0502020204030204" pitchFamily="34" charset="0"/>
                          <a:cs typeface="Times New Roman" panose="02020603050405020304" pitchFamily="18" charset="0"/>
                        </a:rPr>
                        <a:t>10</a:t>
                      </a:r>
                    </a:p>
                  </a:txBody>
                  <a:tcPr marL="93442" marR="93442"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3994325461"/>
                  </a:ext>
                </a:extLst>
              </a:tr>
              <a:tr h="271706">
                <a:tc>
                  <a:txBody>
                    <a:bodyPr/>
                    <a:lstStyle/>
                    <a:p>
                      <a:pPr algn="ctr">
                        <a:lnSpc>
                          <a:spcPct val="107000"/>
                        </a:lnSpc>
                        <a:spcAft>
                          <a:spcPts val="800"/>
                        </a:spcAft>
                      </a:pPr>
                      <a:r>
                        <a:rPr lang="it-IT" sz="1500">
                          <a:effectLst/>
                          <a:latin typeface="Calibri" panose="020F0502020204030204" pitchFamily="34" charset="0"/>
                          <a:ea typeface="Calibri" panose="020F0502020204030204" pitchFamily="34" charset="0"/>
                          <a:cs typeface="Times New Roman" panose="02020603050405020304" pitchFamily="18" charset="0"/>
                        </a:rPr>
                        <a:t>Realizza</a:t>
                      </a:r>
                    </a:p>
                  </a:txBody>
                  <a:tcPr marL="93442" marR="93442"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500">
                          <a:effectLst/>
                          <a:latin typeface="Calibri" panose="020F0502020204030204" pitchFamily="34" charset="0"/>
                          <a:ea typeface="Calibri" panose="020F0502020204030204" pitchFamily="34" charset="0"/>
                          <a:cs typeface="Times New Roman" panose="02020603050405020304" pitchFamily="18" charset="0"/>
                        </a:rPr>
                        <a:t>R</a:t>
                      </a:r>
                    </a:p>
                  </a:txBody>
                  <a:tcPr marL="93442" marR="93442"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500" dirty="0">
                          <a:effectLst/>
                          <a:latin typeface="Calibri" panose="020F0502020204030204" pitchFamily="34" charset="0"/>
                          <a:ea typeface="Calibri" panose="020F0502020204030204" pitchFamily="34" charset="0"/>
                          <a:cs typeface="Times New Roman" panose="02020603050405020304" pitchFamily="18" charset="0"/>
                        </a:rPr>
                        <a:t>1</a:t>
                      </a:r>
                    </a:p>
                  </a:txBody>
                  <a:tcPr marL="93442" marR="93442"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3881546739"/>
                  </a:ext>
                </a:extLst>
              </a:tr>
              <a:tr h="271706">
                <a:tc>
                  <a:txBody>
                    <a:bodyPr/>
                    <a:lstStyle/>
                    <a:p>
                      <a:pPr algn="ctr">
                        <a:lnSpc>
                          <a:spcPct val="107000"/>
                        </a:lnSpc>
                        <a:spcAft>
                          <a:spcPts val="800"/>
                        </a:spcAft>
                      </a:pPr>
                      <a:r>
                        <a:rPr lang="it-IT" sz="1500">
                          <a:effectLst/>
                          <a:latin typeface="Calibri" panose="020F0502020204030204" pitchFamily="34" charset="0"/>
                          <a:ea typeface="Calibri" panose="020F0502020204030204" pitchFamily="34" charset="0"/>
                          <a:cs typeface="Times New Roman" panose="02020603050405020304" pitchFamily="18" charset="0"/>
                        </a:rPr>
                        <a:t>Stazione Radio</a:t>
                      </a:r>
                    </a:p>
                  </a:txBody>
                  <a:tcPr marL="93442" marR="93442"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500">
                          <a:effectLst/>
                          <a:latin typeface="Calibri" panose="020F0502020204030204" pitchFamily="34" charset="0"/>
                          <a:ea typeface="Calibri" panose="020F0502020204030204" pitchFamily="34" charset="0"/>
                          <a:cs typeface="Times New Roman" panose="02020603050405020304" pitchFamily="18" charset="0"/>
                        </a:rPr>
                        <a:t>E</a:t>
                      </a:r>
                    </a:p>
                  </a:txBody>
                  <a:tcPr marL="93442" marR="93442"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500" dirty="0">
                          <a:effectLst/>
                          <a:latin typeface="Calibri" panose="020F0502020204030204" pitchFamily="34" charset="0"/>
                          <a:ea typeface="Calibri" panose="020F0502020204030204" pitchFamily="34" charset="0"/>
                          <a:cs typeface="Times New Roman" panose="02020603050405020304" pitchFamily="18" charset="0"/>
                        </a:rPr>
                        <a:t>1</a:t>
                      </a:r>
                    </a:p>
                  </a:txBody>
                  <a:tcPr marL="93442" marR="93442"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1662802768"/>
                  </a:ext>
                </a:extLst>
              </a:tr>
              <a:tr h="271706">
                <a:tc>
                  <a:txBody>
                    <a:bodyPr/>
                    <a:lstStyle/>
                    <a:p>
                      <a:pPr algn="ctr">
                        <a:lnSpc>
                          <a:spcPct val="107000"/>
                        </a:lnSpc>
                        <a:spcAft>
                          <a:spcPts val="800"/>
                        </a:spcAft>
                      </a:pPr>
                      <a:r>
                        <a:rPr lang="it-IT" sz="1500">
                          <a:effectLst/>
                          <a:latin typeface="Calibri" panose="020F0502020204030204" pitchFamily="34" charset="0"/>
                          <a:ea typeface="Calibri" panose="020F0502020204030204" pitchFamily="34" charset="0"/>
                          <a:cs typeface="Times New Roman" panose="02020603050405020304" pitchFamily="18" charset="0"/>
                        </a:rPr>
                        <a:t>Contiene</a:t>
                      </a:r>
                    </a:p>
                  </a:txBody>
                  <a:tcPr marL="93442" marR="93442"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500">
                          <a:effectLst/>
                          <a:latin typeface="Calibri" panose="020F0502020204030204" pitchFamily="34" charset="0"/>
                          <a:ea typeface="Calibri" panose="020F0502020204030204" pitchFamily="34" charset="0"/>
                          <a:cs typeface="Times New Roman" panose="02020603050405020304" pitchFamily="18" charset="0"/>
                        </a:rPr>
                        <a:t>R</a:t>
                      </a:r>
                    </a:p>
                  </a:txBody>
                  <a:tcPr marL="93442" marR="93442"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500" dirty="0">
                          <a:effectLst/>
                          <a:latin typeface="Calibri" panose="020F0502020204030204" pitchFamily="34" charset="0"/>
                          <a:ea typeface="Calibri" panose="020F0502020204030204" pitchFamily="34" charset="0"/>
                          <a:cs typeface="Times New Roman" panose="02020603050405020304" pitchFamily="18" charset="0"/>
                        </a:rPr>
                        <a:t>3</a:t>
                      </a:r>
                    </a:p>
                  </a:txBody>
                  <a:tcPr marL="93442" marR="93442"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3744740795"/>
                  </a:ext>
                </a:extLst>
              </a:tr>
              <a:tr h="271706">
                <a:tc>
                  <a:txBody>
                    <a:bodyPr/>
                    <a:lstStyle/>
                    <a:p>
                      <a:pPr algn="ctr">
                        <a:lnSpc>
                          <a:spcPct val="107000"/>
                        </a:lnSpc>
                        <a:spcAft>
                          <a:spcPts val="800"/>
                        </a:spcAft>
                      </a:pPr>
                      <a:r>
                        <a:rPr lang="it-IT" sz="1500">
                          <a:effectLst/>
                          <a:latin typeface="Calibri" panose="020F0502020204030204" pitchFamily="34" charset="0"/>
                          <a:ea typeface="Calibri" panose="020F0502020204030204" pitchFamily="34" charset="0"/>
                          <a:cs typeface="Times New Roman" panose="02020603050405020304" pitchFamily="18" charset="0"/>
                        </a:rPr>
                        <a:t>Brano</a:t>
                      </a:r>
                    </a:p>
                  </a:txBody>
                  <a:tcPr marL="93442" marR="93442"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500" dirty="0">
                          <a:effectLst/>
                          <a:latin typeface="Calibri" panose="020F0502020204030204" pitchFamily="34" charset="0"/>
                          <a:ea typeface="Calibri" panose="020F0502020204030204" pitchFamily="34" charset="0"/>
                          <a:cs typeface="Times New Roman" panose="02020603050405020304" pitchFamily="18" charset="0"/>
                        </a:rPr>
                        <a:t>E</a:t>
                      </a:r>
                    </a:p>
                  </a:txBody>
                  <a:tcPr marL="93442" marR="93442"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500" dirty="0">
                          <a:effectLst/>
                          <a:latin typeface="Calibri" panose="020F0502020204030204" pitchFamily="34" charset="0"/>
                          <a:ea typeface="Calibri" panose="020F0502020204030204" pitchFamily="34" charset="0"/>
                          <a:cs typeface="Times New Roman" panose="02020603050405020304" pitchFamily="18" charset="0"/>
                        </a:rPr>
                        <a:t>10</a:t>
                      </a:r>
                    </a:p>
                  </a:txBody>
                  <a:tcPr marL="93442" marR="93442"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784069193"/>
                  </a:ext>
                </a:extLst>
              </a:tr>
              <a:tr h="271706">
                <a:tc>
                  <a:txBody>
                    <a:bodyPr/>
                    <a:lstStyle/>
                    <a:p>
                      <a:pPr algn="ctr">
                        <a:lnSpc>
                          <a:spcPct val="107000"/>
                        </a:lnSpc>
                        <a:spcAft>
                          <a:spcPts val="800"/>
                        </a:spcAft>
                      </a:pPr>
                      <a:r>
                        <a:rPr lang="it-IT" sz="1500">
                          <a:effectLst/>
                          <a:latin typeface="Calibri" panose="020F0502020204030204" pitchFamily="34" charset="0"/>
                          <a:ea typeface="Calibri" panose="020F0502020204030204" pitchFamily="34" charset="0"/>
                          <a:cs typeface="Times New Roman" panose="02020603050405020304" pitchFamily="18" charset="0"/>
                        </a:rPr>
                        <a:t>Costituito</a:t>
                      </a:r>
                    </a:p>
                  </a:txBody>
                  <a:tcPr marL="93442" marR="93442"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500">
                          <a:effectLst/>
                          <a:latin typeface="Calibri" panose="020F0502020204030204" pitchFamily="34" charset="0"/>
                          <a:ea typeface="Calibri" panose="020F0502020204030204" pitchFamily="34" charset="0"/>
                          <a:cs typeface="Times New Roman" panose="02020603050405020304" pitchFamily="18" charset="0"/>
                        </a:rPr>
                        <a:t>R</a:t>
                      </a:r>
                    </a:p>
                  </a:txBody>
                  <a:tcPr marL="93442" marR="93442"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500" dirty="0">
                          <a:effectLst/>
                          <a:latin typeface="Calibri" panose="020F0502020204030204" pitchFamily="34" charset="0"/>
                          <a:ea typeface="Calibri" panose="020F0502020204030204" pitchFamily="34" charset="0"/>
                          <a:cs typeface="Times New Roman" panose="02020603050405020304" pitchFamily="18" charset="0"/>
                        </a:rPr>
                        <a:t>36</a:t>
                      </a:r>
                    </a:p>
                  </a:txBody>
                  <a:tcPr marL="93442" marR="93442"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2147370063"/>
                  </a:ext>
                </a:extLst>
              </a:tr>
              <a:tr h="271706">
                <a:tc>
                  <a:txBody>
                    <a:bodyPr/>
                    <a:lstStyle/>
                    <a:p>
                      <a:pPr algn="ctr">
                        <a:lnSpc>
                          <a:spcPct val="107000"/>
                        </a:lnSpc>
                        <a:spcAft>
                          <a:spcPts val="800"/>
                        </a:spcAft>
                      </a:pPr>
                      <a:r>
                        <a:rPr lang="it-IT" sz="1500">
                          <a:effectLst/>
                          <a:latin typeface="Calibri" panose="020F0502020204030204" pitchFamily="34" charset="0"/>
                          <a:ea typeface="Calibri" panose="020F0502020204030204" pitchFamily="34" charset="0"/>
                          <a:cs typeface="Times New Roman" panose="02020603050405020304" pitchFamily="18" charset="0"/>
                        </a:rPr>
                        <a:t>Produce</a:t>
                      </a:r>
                    </a:p>
                  </a:txBody>
                  <a:tcPr marL="93442" marR="93442"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500">
                          <a:effectLst/>
                          <a:latin typeface="Calibri" panose="020F0502020204030204" pitchFamily="34" charset="0"/>
                          <a:ea typeface="Calibri" panose="020F0502020204030204" pitchFamily="34" charset="0"/>
                          <a:cs typeface="Times New Roman" panose="02020603050405020304" pitchFamily="18" charset="0"/>
                        </a:rPr>
                        <a:t>R</a:t>
                      </a:r>
                    </a:p>
                  </a:txBody>
                  <a:tcPr marL="93442" marR="93442"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500" dirty="0">
                          <a:effectLst/>
                          <a:latin typeface="Calibri" panose="020F0502020204030204" pitchFamily="34" charset="0"/>
                          <a:ea typeface="Calibri" panose="020F0502020204030204" pitchFamily="34" charset="0"/>
                          <a:cs typeface="Times New Roman" panose="02020603050405020304" pitchFamily="18" charset="0"/>
                        </a:rPr>
                        <a:t>10</a:t>
                      </a:r>
                    </a:p>
                  </a:txBody>
                  <a:tcPr marL="93442" marR="93442"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2776270623"/>
                  </a:ext>
                </a:extLst>
              </a:tr>
              <a:tr h="271706">
                <a:tc>
                  <a:txBody>
                    <a:bodyPr/>
                    <a:lstStyle/>
                    <a:p>
                      <a:pPr algn="ctr">
                        <a:lnSpc>
                          <a:spcPct val="107000"/>
                        </a:lnSpc>
                        <a:spcAft>
                          <a:spcPts val="800"/>
                        </a:spcAft>
                      </a:pPr>
                      <a:r>
                        <a:rPr lang="it-IT" sz="1500">
                          <a:effectLst/>
                          <a:latin typeface="Calibri" panose="020F0502020204030204" pitchFamily="34" charset="0"/>
                          <a:ea typeface="Calibri" panose="020F0502020204030204" pitchFamily="34" charset="0"/>
                          <a:cs typeface="Times New Roman" panose="02020603050405020304" pitchFamily="18" charset="0"/>
                        </a:rPr>
                        <a:t>Album</a:t>
                      </a:r>
                    </a:p>
                  </a:txBody>
                  <a:tcPr marL="93442" marR="93442"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500">
                          <a:effectLst/>
                          <a:latin typeface="Calibri" panose="020F0502020204030204" pitchFamily="34" charset="0"/>
                          <a:ea typeface="Calibri" panose="020F0502020204030204" pitchFamily="34" charset="0"/>
                          <a:cs typeface="Times New Roman" panose="02020603050405020304" pitchFamily="18" charset="0"/>
                        </a:rPr>
                        <a:t>E</a:t>
                      </a:r>
                    </a:p>
                  </a:txBody>
                  <a:tcPr marL="93442" marR="93442"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500" dirty="0">
                          <a:effectLst/>
                          <a:latin typeface="Calibri" panose="020F0502020204030204" pitchFamily="34" charset="0"/>
                          <a:ea typeface="Calibri" panose="020F0502020204030204" pitchFamily="34" charset="0"/>
                          <a:cs typeface="Times New Roman" panose="02020603050405020304" pitchFamily="18" charset="0"/>
                        </a:rPr>
                        <a:t>10</a:t>
                      </a:r>
                    </a:p>
                  </a:txBody>
                  <a:tcPr marL="93442" marR="93442"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3147022205"/>
                  </a:ext>
                </a:extLst>
              </a:tr>
              <a:tr h="271706">
                <a:tc>
                  <a:txBody>
                    <a:bodyPr/>
                    <a:lstStyle/>
                    <a:p>
                      <a:pPr algn="ctr">
                        <a:lnSpc>
                          <a:spcPct val="107000"/>
                        </a:lnSpc>
                        <a:spcAft>
                          <a:spcPts val="800"/>
                        </a:spcAft>
                      </a:pPr>
                      <a:r>
                        <a:rPr lang="it-IT" sz="1500">
                          <a:effectLst/>
                          <a:latin typeface="Calibri" panose="020F0502020204030204" pitchFamily="34" charset="0"/>
                          <a:ea typeface="Calibri" panose="020F0502020204030204" pitchFamily="34" charset="0"/>
                          <a:cs typeface="Times New Roman" panose="02020603050405020304" pitchFamily="18" charset="0"/>
                        </a:rPr>
                        <a:t>Appartiene</a:t>
                      </a:r>
                    </a:p>
                  </a:txBody>
                  <a:tcPr marL="93442" marR="93442"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500" dirty="0">
                          <a:effectLst/>
                          <a:latin typeface="Calibri" panose="020F0502020204030204" pitchFamily="34" charset="0"/>
                          <a:ea typeface="Calibri" panose="020F0502020204030204" pitchFamily="34" charset="0"/>
                          <a:cs typeface="Times New Roman" panose="02020603050405020304" pitchFamily="18" charset="0"/>
                        </a:rPr>
                        <a:t>R</a:t>
                      </a:r>
                    </a:p>
                  </a:txBody>
                  <a:tcPr marL="93442" marR="93442"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500" dirty="0">
                          <a:effectLst/>
                          <a:latin typeface="Calibri" panose="020F0502020204030204" pitchFamily="34" charset="0"/>
                          <a:ea typeface="Calibri" panose="020F0502020204030204" pitchFamily="34" charset="0"/>
                          <a:cs typeface="Times New Roman" panose="02020603050405020304" pitchFamily="18" charset="0"/>
                        </a:rPr>
                        <a:t>2</a:t>
                      </a:r>
                    </a:p>
                  </a:txBody>
                  <a:tcPr marL="93442" marR="93442"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3810411428"/>
                  </a:ext>
                </a:extLst>
              </a:tr>
              <a:tr h="271706">
                <a:tc>
                  <a:txBody>
                    <a:bodyPr/>
                    <a:lstStyle/>
                    <a:p>
                      <a:pPr algn="ctr">
                        <a:lnSpc>
                          <a:spcPct val="107000"/>
                        </a:lnSpc>
                        <a:spcAft>
                          <a:spcPts val="800"/>
                        </a:spcAft>
                      </a:pPr>
                      <a:r>
                        <a:rPr lang="it-IT" sz="1500" dirty="0">
                          <a:effectLst/>
                          <a:latin typeface="Calibri" panose="020F0502020204030204" pitchFamily="34" charset="0"/>
                          <a:ea typeface="Calibri" panose="020F0502020204030204" pitchFamily="34" charset="0"/>
                          <a:cs typeface="Times New Roman" panose="02020603050405020304" pitchFamily="18" charset="0"/>
                        </a:rPr>
                        <a:t>Scritto</a:t>
                      </a:r>
                    </a:p>
                  </a:txBody>
                  <a:tcPr marL="93442" marR="93442"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500" dirty="0">
                          <a:effectLst/>
                          <a:latin typeface="Calibri" panose="020F0502020204030204" pitchFamily="34" charset="0"/>
                          <a:ea typeface="Calibri" panose="020F0502020204030204" pitchFamily="34" charset="0"/>
                          <a:cs typeface="Times New Roman" panose="02020603050405020304" pitchFamily="18" charset="0"/>
                        </a:rPr>
                        <a:t>R</a:t>
                      </a:r>
                    </a:p>
                  </a:txBody>
                  <a:tcPr marL="93442" marR="93442"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500" dirty="0">
                          <a:effectLst/>
                          <a:latin typeface="Calibri" panose="020F0502020204030204" pitchFamily="34" charset="0"/>
                          <a:ea typeface="Calibri" panose="020F0502020204030204" pitchFamily="34" charset="0"/>
                          <a:cs typeface="Times New Roman" panose="02020603050405020304" pitchFamily="18" charset="0"/>
                        </a:rPr>
                        <a:t>10</a:t>
                      </a:r>
                    </a:p>
                  </a:txBody>
                  <a:tcPr marL="93442" marR="93442"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1894081716"/>
                  </a:ext>
                </a:extLst>
              </a:tr>
            </a:tbl>
          </a:graphicData>
        </a:graphic>
      </p:graphicFrame>
      <p:sp>
        <p:nvSpPr>
          <p:cNvPr id="8" name="CasellaDiTesto 7">
            <a:extLst>
              <a:ext uri="{FF2B5EF4-FFF2-40B4-BE49-F238E27FC236}">
                <a16:creationId xmlns:a16="http://schemas.microsoft.com/office/drawing/2014/main" id="{94658779-D008-488D-8D31-7FD9A0B00EE7}"/>
              </a:ext>
            </a:extLst>
          </p:cNvPr>
          <p:cNvSpPr txBox="1"/>
          <p:nvPr/>
        </p:nvSpPr>
        <p:spPr>
          <a:xfrm>
            <a:off x="938182" y="2997479"/>
            <a:ext cx="4939919" cy="923330"/>
          </a:xfrm>
          <a:prstGeom prst="rect">
            <a:avLst/>
          </a:prstGeom>
          <a:noFill/>
        </p:spPr>
        <p:txBody>
          <a:bodyPr wrap="square" rtlCol="0">
            <a:spAutoFit/>
          </a:bodyPr>
          <a:lstStyle/>
          <a:p>
            <a:r>
              <a:rPr lang="it-IT" b="1" dirty="0">
                <a:solidFill>
                  <a:srgbClr val="FF0000"/>
                </a:solidFill>
                <a:highlight>
                  <a:srgbClr val="FFFF00"/>
                </a:highlight>
              </a:rPr>
              <a:t>*La scelta dei valori è stata effettuata nel medesimo modo della precedente TABELLA DEI VOLUMI(slides 8).</a:t>
            </a:r>
          </a:p>
        </p:txBody>
      </p:sp>
      <p:graphicFrame>
        <p:nvGraphicFramePr>
          <p:cNvPr id="10" name="Tabella 9">
            <a:extLst>
              <a:ext uri="{FF2B5EF4-FFF2-40B4-BE49-F238E27FC236}">
                <a16:creationId xmlns:a16="http://schemas.microsoft.com/office/drawing/2014/main" id="{722EE1CD-A207-411D-B5E7-720997A4A896}"/>
              </a:ext>
            </a:extLst>
          </p:cNvPr>
          <p:cNvGraphicFramePr>
            <a:graphicFrameLocks noGrp="1"/>
          </p:cNvGraphicFramePr>
          <p:nvPr>
            <p:extLst>
              <p:ext uri="{D42A27DB-BD31-4B8C-83A1-F6EECF244321}">
                <p14:modId xmlns:p14="http://schemas.microsoft.com/office/powerpoint/2010/main" val="1857278708"/>
              </p:ext>
            </p:extLst>
          </p:nvPr>
        </p:nvGraphicFramePr>
        <p:xfrm>
          <a:off x="7324770" y="5644300"/>
          <a:ext cx="3529596" cy="467488"/>
        </p:xfrm>
        <a:graphic>
          <a:graphicData uri="http://schemas.openxmlformats.org/drawingml/2006/table">
            <a:tbl>
              <a:tblPr firstRow="1" firstCol="1" bandRow="1"/>
              <a:tblGrid>
                <a:gridCol w="1546843">
                  <a:extLst>
                    <a:ext uri="{9D8B030D-6E8A-4147-A177-3AD203B41FA5}">
                      <a16:colId xmlns:a16="http://schemas.microsoft.com/office/drawing/2014/main" val="1724034810"/>
                    </a:ext>
                  </a:extLst>
                </a:gridCol>
                <a:gridCol w="674703">
                  <a:extLst>
                    <a:ext uri="{9D8B030D-6E8A-4147-A177-3AD203B41FA5}">
                      <a16:colId xmlns:a16="http://schemas.microsoft.com/office/drawing/2014/main" val="2692451728"/>
                    </a:ext>
                  </a:extLst>
                </a:gridCol>
                <a:gridCol w="1308050">
                  <a:extLst>
                    <a:ext uri="{9D8B030D-6E8A-4147-A177-3AD203B41FA5}">
                      <a16:colId xmlns:a16="http://schemas.microsoft.com/office/drawing/2014/main" val="1662005480"/>
                    </a:ext>
                  </a:extLst>
                </a:gridCol>
              </a:tblGrid>
              <a:tr h="176530">
                <a:tc>
                  <a:txBody>
                    <a:bodyPr/>
                    <a:lstStyle/>
                    <a:p>
                      <a:pPr algn="ctr">
                        <a:lnSpc>
                          <a:spcPct val="107000"/>
                        </a:lnSpc>
                        <a:spcAft>
                          <a:spcPts val="800"/>
                        </a:spcAft>
                      </a:pPr>
                      <a:r>
                        <a:rPr lang="it-IT" sz="1500" b="0" dirty="0">
                          <a:effectLst/>
                          <a:latin typeface="Calibri" panose="020F0502020204030204" pitchFamily="34" charset="0"/>
                          <a:ea typeface="Calibri" panose="020F0502020204030204" pitchFamily="34" charset="0"/>
                          <a:cs typeface="Times New Roman" panose="02020603050405020304" pitchFamily="18" charset="0"/>
                        </a:rPr>
                        <a:t> Suona</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9050" cap="flat" cmpd="sng" algn="ctr">
                      <a:solidFill>
                        <a:srgbClr val="F4B083"/>
                      </a:solidFill>
                      <a:prstDash val="solid"/>
                      <a:round/>
                      <a:headEnd type="none" w="med" len="med"/>
                      <a:tailEnd type="none" w="med" len="med"/>
                    </a:lnB>
                  </a:tcPr>
                </a:tc>
                <a:tc>
                  <a:txBody>
                    <a:bodyPr/>
                    <a:lstStyle/>
                    <a:p>
                      <a:pPr algn="ctr">
                        <a:lnSpc>
                          <a:spcPct val="107000"/>
                        </a:lnSpc>
                        <a:spcAft>
                          <a:spcPts val="800"/>
                        </a:spcAft>
                      </a:pPr>
                      <a:r>
                        <a:rPr lang="it-IT" sz="1500" b="0" dirty="0">
                          <a:effectLst/>
                          <a:latin typeface="Calibri" panose="020F0502020204030204" pitchFamily="34" charset="0"/>
                          <a:ea typeface="Calibri" panose="020F0502020204030204" pitchFamily="34" charset="0"/>
                          <a:cs typeface="Times New Roman" panose="02020603050405020304" pitchFamily="18" charset="0"/>
                        </a:rPr>
                        <a:t> R</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9050" cap="flat" cmpd="sng" algn="ctr">
                      <a:solidFill>
                        <a:srgbClr val="F4B083"/>
                      </a:solidFill>
                      <a:prstDash val="solid"/>
                      <a:round/>
                      <a:headEnd type="none" w="med" len="med"/>
                      <a:tailEnd type="none" w="med" len="med"/>
                    </a:lnB>
                  </a:tcPr>
                </a:tc>
                <a:tc>
                  <a:txBody>
                    <a:bodyPr/>
                    <a:lstStyle/>
                    <a:p>
                      <a:pPr algn="ctr">
                        <a:lnSpc>
                          <a:spcPct val="107000"/>
                        </a:lnSpc>
                        <a:spcAft>
                          <a:spcPts val="800"/>
                        </a:spcAft>
                      </a:pPr>
                      <a:r>
                        <a:rPr lang="it-IT" sz="1500" b="0" dirty="0">
                          <a:effectLst/>
                          <a:latin typeface="Calibri" panose="020F0502020204030204" pitchFamily="34" charset="0"/>
                          <a:ea typeface="Calibri" panose="020F0502020204030204" pitchFamily="34" charset="0"/>
                          <a:cs typeface="Times New Roman" panose="02020603050405020304" pitchFamily="18" charset="0"/>
                        </a:rPr>
                        <a:t> 10</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2700" cap="flat" cmpd="sng" algn="ctr">
                      <a:solidFill>
                        <a:srgbClr val="F7CAAC"/>
                      </a:solidFill>
                      <a:prstDash val="solid"/>
                      <a:round/>
                      <a:headEnd type="none" w="med" len="med"/>
                      <a:tailEnd type="none" w="med" len="med"/>
                    </a:lnT>
                    <a:lnB w="19050"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4217712350"/>
                  </a:ext>
                </a:extLst>
              </a:tr>
              <a:tr h="176530">
                <a:tc>
                  <a:txBody>
                    <a:bodyPr/>
                    <a:lstStyle/>
                    <a:p>
                      <a:pPr algn="ctr">
                        <a:lnSpc>
                          <a:spcPct val="107000"/>
                        </a:lnSpc>
                        <a:spcAft>
                          <a:spcPts val="800"/>
                        </a:spcAft>
                      </a:pPr>
                      <a:r>
                        <a:rPr lang="it-IT" sz="1500" b="0" dirty="0">
                          <a:effectLst/>
                          <a:latin typeface="Calibri" panose="020F0502020204030204" pitchFamily="34" charset="0"/>
                          <a:ea typeface="Calibri" panose="020F0502020204030204" pitchFamily="34" charset="0"/>
                          <a:cs typeface="Times New Roman" panose="02020603050405020304" pitchFamily="18" charset="0"/>
                        </a:rPr>
                        <a:t> Genere</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500" b="0" dirty="0">
                          <a:effectLst/>
                          <a:latin typeface="Calibri" panose="020F0502020204030204" pitchFamily="34" charset="0"/>
                          <a:ea typeface="Calibri" panose="020F0502020204030204" pitchFamily="34" charset="0"/>
                          <a:cs typeface="Times New Roman" panose="02020603050405020304" pitchFamily="18" charset="0"/>
                        </a:rPr>
                        <a:t> E </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tc>
                  <a:txBody>
                    <a:bodyPr/>
                    <a:lstStyle/>
                    <a:p>
                      <a:pPr algn="ctr">
                        <a:lnSpc>
                          <a:spcPct val="107000"/>
                        </a:lnSpc>
                        <a:spcAft>
                          <a:spcPts val="800"/>
                        </a:spcAft>
                      </a:pPr>
                      <a:r>
                        <a:rPr lang="it-IT" sz="1100" dirty="0">
                          <a:effectLst/>
                          <a:latin typeface="Calibri" panose="020F0502020204030204" pitchFamily="34" charset="0"/>
                          <a:ea typeface="Calibri" panose="020F0502020204030204" pitchFamily="34" charset="0"/>
                          <a:cs typeface="Times New Roman" panose="02020603050405020304" pitchFamily="18" charset="0"/>
                        </a:rPr>
                        <a:t> </a:t>
                      </a:r>
                      <a:r>
                        <a:rPr lang="it-IT" sz="1500" dirty="0">
                          <a:effectLst/>
                          <a:latin typeface="Calibri" panose="020F0502020204030204" pitchFamily="34" charset="0"/>
                          <a:ea typeface="Calibri" panose="020F0502020204030204" pitchFamily="34" charset="0"/>
                          <a:cs typeface="Times New Roman" panose="02020603050405020304" pitchFamily="18" charset="0"/>
                        </a:rPr>
                        <a:t>7</a:t>
                      </a:r>
                    </a:p>
                  </a:txBody>
                  <a:tcPr marL="68580" marR="68580" marT="0" marB="0">
                    <a:lnL w="12700" cap="flat" cmpd="sng" algn="ctr">
                      <a:solidFill>
                        <a:srgbClr val="F7CAAC"/>
                      </a:solidFill>
                      <a:prstDash val="solid"/>
                      <a:round/>
                      <a:headEnd type="none" w="med" len="med"/>
                      <a:tailEnd type="none" w="med" len="med"/>
                    </a:lnL>
                    <a:lnR w="12700" cap="flat" cmpd="sng" algn="ctr">
                      <a:solidFill>
                        <a:srgbClr val="F7CAAC"/>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7CAAC"/>
                      </a:solidFill>
                      <a:prstDash val="solid"/>
                      <a:round/>
                      <a:headEnd type="none" w="med" len="med"/>
                      <a:tailEnd type="none" w="med" len="med"/>
                    </a:lnB>
                  </a:tcPr>
                </a:tc>
                <a:extLst>
                  <a:ext uri="{0D108BD9-81ED-4DB2-BD59-A6C34878D82A}">
                    <a16:rowId xmlns:a16="http://schemas.microsoft.com/office/drawing/2014/main" val="4254270983"/>
                  </a:ext>
                </a:extLst>
              </a:tr>
            </a:tbl>
          </a:graphicData>
        </a:graphic>
      </p:graphicFrame>
    </p:spTree>
    <p:extLst>
      <p:ext uri="{BB962C8B-B14F-4D97-AF65-F5344CB8AC3E}">
        <p14:creationId xmlns:p14="http://schemas.microsoft.com/office/powerpoint/2010/main" val="14857560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74F4BC3-9CA7-4841-BA91-4651E994CBE0}"/>
              </a:ext>
            </a:extLst>
          </p:cNvPr>
          <p:cNvPicPr>
            <a:picLocks noChangeAspect="1"/>
          </p:cNvPicPr>
          <p:nvPr/>
        </p:nvPicPr>
        <p:blipFill rotWithShape="1">
          <a:blip r:embed="rId2"/>
          <a:srcRect t="5981" b="9749"/>
          <a:stretch/>
        </p:blipFill>
        <p:spPr>
          <a:xfrm>
            <a:off x="-1" y="10"/>
            <a:ext cx="1219791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677969D-7C91-4DE1-A7C7-BF5826A8F644}"/>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6000" dirty="0">
                <a:solidFill>
                  <a:srgbClr val="FFFFFF"/>
                </a:solidFill>
                <a:latin typeface="Algerian" panose="04020705040A02060702" pitchFamily="82" charset="0"/>
              </a:rPr>
              <a:t>QUERY IN SQL</a:t>
            </a:r>
          </a:p>
        </p:txBody>
      </p:sp>
    </p:spTree>
    <p:extLst>
      <p:ext uri="{BB962C8B-B14F-4D97-AF65-F5344CB8AC3E}">
        <p14:creationId xmlns:p14="http://schemas.microsoft.com/office/powerpoint/2010/main" val="16794005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36F8B07-976C-41B3-9D70-20AC226E66F8}"/>
              </a:ext>
            </a:extLst>
          </p:cNvPr>
          <p:cNvSpPr>
            <a:spLocks noGrp="1"/>
          </p:cNvSpPr>
          <p:nvPr>
            <p:ph type="title"/>
          </p:nvPr>
        </p:nvSpPr>
        <p:spPr>
          <a:xfrm>
            <a:off x="128705" y="3200400"/>
            <a:ext cx="6729296" cy="3560323"/>
          </a:xfrm>
        </p:spPr>
        <p:txBody>
          <a:bodyPr vert="horz" lIns="91440" tIns="45720" rIns="91440" bIns="45720" rtlCol="0" anchor="b">
            <a:noAutofit/>
          </a:bodyPr>
          <a:lstStyle/>
          <a:p>
            <a:r>
              <a:rPr lang="en-US" sz="1600" b="1" dirty="0"/>
              <a:t>1)</a:t>
            </a:r>
            <a:r>
              <a:rPr lang="en-US" sz="1600" b="1" dirty="0" err="1"/>
              <a:t>Inserire</a:t>
            </a:r>
            <a:r>
              <a:rPr lang="en-US" sz="1600" b="1" dirty="0"/>
              <a:t> un nuovo account </a:t>
            </a:r>
            <a:r>
              <a:rPr lang="en-US" sz="1600" b="1" dirty="0" err="1"/>
              <a:t>utente</a:t>
            </a:r>
            <a:r>
              <a:rPr lang="en-US" sz="1600" b="1" dirty="0"/>
              <a:t>.</a:t>
            </a:r>
            <a:br>
              <a:rPr lang="en-US" sz="1600" b="1" dirty="0"/>
            </a:br>
            <a:br>
              <a:rPr lang="en-US" sz="1600" b="1" dirty="0"/>
            </a:br>
            <a:r>
              <a:rPr lang="en-US" sz="1600" b="1" dirty="0"/>
              <a:t>2)</a:t>
            </a:r>
            <a:r>
              <a:rPr lang="en-US" sz="1600" b="1" dirty="0" err="1"/>
              <a:t>Selezionare</a:t>
            </a:r>
            <a:r>
              <a:rPr lang="en-US" sz="1600" b="1" dirty="0"/>
              <a:t> il </a:t>
            </a:r>
            <a:r>
              <a:rPr lang="en-US" sz="1600" b="1" dirty="0" err="1"/>
              <a:t>nome</a:t>
            </a:r>
            <a:r>
              <a:rPr lang="en-US" sz="1600" b="1" dirty="0"/>
              <a:t> </a:t>
            </a:r>
            <a:r>
              <a:rPr lang="en-US" sz="1600" b="1" dirty="0" err="1"/>
              <a:t>della</a:t>
            </a:r>
            <a:r>
              <a:rPr lang="en-US" sz="1600" b="1" dirty="0"/>
              <a:t> playlist e il #brani </a:t>
            </a:r>
            <a:r>
              <a:rPr lang="en-US" sz="1600" b="1" dirty="0" err="1"/>
              <a:t>creati</a:t>
            </a:r>
            <a:r>
              <a:rPr lang="en-US" sz="1600" b="1" dirty="0"/>
              <a:t> da un account </a:t>
            </a:r>
            <a:r>
              <a:rPr lang="en-US" sz="1600" b="1" dirty="0" err="1"/>
              <a:t>utente</a:t>
            </a:r>
            <a:r>
              <a:rPr lang="en-US" sz="1600" b="1" dirty="0"/>
              <a:t> con    #follower </a:t>
            </a:r>
            <a:r>
              <a:rPr lang="en-US" sz="1600" b="1" dirty="0" err="1"/>
              <a:t>maggiore</a:t>
            </a:r>
            <a:r>
              <a:rPr lang="en-US" sz="1600" b="1" dirty="0"/>
              <a:t> di 100.</a:t>
            </a:r>
            <a:br>
              <a:rPr lang="en-US" sz="1600" b="1" dirty="0"/>
            </a:br>
            <a:br>
              <a:rPr lang="en-US" sz="1600" b="1" dirty="0"/>
            </a:br>
            <a:r>
              <a:rPr lang="en-US" sz="1600" b="1" dirty="0"/>
              <a:t>3)</a:t>
            </a:r>
            <a:r>
              <a:rPr lang="en-US" sz="1600" b="1" dirty="0" err="1"/>
              <a:t>Selezionare</a:t>
            </a:r>
            <a:r>
              <a:rPr lang="en-US" sz="1600" b="1" dirty="0"/>
              <a:t> </a:t>
            </a:r>
            <a:r>
              <a:rPr lang="en-US" sz="1600" b="1" dirty="0" err="1"/>
              <a:t>gli</a:t>
            </a:r>
            <a:r>
              <a:rPr lang="en-US" sz="1600" b="1" dirty="0"/>
              <a:t> </a:t>
            </a:r>
            <a:r>
              <a:rPr lang="en-US" sz="1600" b="1" dirty="0" err="1"/>
              <a:t>artisti</a:t>
            </a:r>
            <a:r>
              <a:rPr lang="en-US" sz="1600" b="1" dirty="0"/>
              <a:t> , </a:t>
            </a:r>
            <a:r>
              <a:rPr lang="en-US" sz="1600" b="1" dirty="0" err="1"/>
              <a:t>nome</a:t>
            </a:r>
            <a:r>
              <a:rPr lang="en-US" sz="1600" b="1" dirty="0"/>
              <a:t> </a:t>
            </a:r>
            <a:r>
              <a:rPr lang="en-US" sz="1600" b="1" dirty="0" err="1"/>
              <a:t>artista</a:t>
            </a:r>
            <a:r>
              <a:rPr lang="en-US" sz="1600" b="1" dirty="0"/>
              <a:t>, </a:t>
            </a:r>
            <a:r>
              <a:rPr lang="en-US" sz="1600" b="1" dirty="0" err="1"/>
              <a:t>descrizione</a:t>
            </a:r>
            <a:r>
              <a:rPr lang="en-US" sz="1600" b="1" dirty="0"/>
              <a:t>, </a:t>
            </a:r>
            <a:r>
              <a:rPr lang="en-US" sz="1600" b="1" dirty="0" err="1"/>
              <a:t>collaborazioni</a:t>
            </a:r>
            <a:r>
              <a:rPr lang="en-US" sz="1600" b="1" dirty="0"/>
              <a:t>, </a:t>
            </a:r>
            <a:r>
              <a:rPr lang="en-US" sz="1600" b="1" dirty="0" err="1"/>
              <a:t>che</a:t>
            </a:r>
            <a:r>
              <a:rPr lang="en-US" sz="1600" b="1" dirty="0"/>
              <a:t> </a:t>
            </a:r>
            <a:r>
              <a:rPr lang="en-US" sz="1600" b="1" dirty="0" err="1"/>
              <a:t>suonano</a:t>
            </a:r>
            <a:r>
              <a:rPr lang="en-US" sz="1600" b="1" dirty="0"/>
              <a:t> come </a:t>
            </a:r>
            <a:r>
              <a:rPr lang="en-US" sz="1600" b="1" dirty="0" err="1"/>
              <a:t>genere</a:t>
            </a:r>
            <a:r>
              <a:rPr lang="en-US" sz="1600" b="1" dirty="0"/>
              <a:t> musicale ‘pop’ o ‘classico’.</a:t>
            </a:r>
            <a:br>
              <a:rPr lang="en-US" sz="1600" b="1" dirty="0"/>
            </a:br>
            <a:br>
              <a:rPr lang="en-US" sz="1600" b="1" dirty="0"/>
            </a:br>
            <a:r>
              <a:rPr lang="en-US" sz="1600" b="1" dirty="0"/>
              <a:t>4)</a:t>
            </a:r>
            <a:r>
              <a:rPr lang="en-US" sz="1600" b="1" dirty="0" err="1"/>
              <a:t>Selezionare</a:t>
            </a:r>
            <a:r>
              <a:rPr lang="en-US" sz="1600" b="1" dirty="0"/>
              <a:t> il </a:t>
            </a:r>
            <a:r>
              <a:rPr lang="en-US" sz="1600" b="1" dirty="0" err="1"/>
              <a:t>nome</a:t>
            </a:r>
            <a:r>
              <a:rPr lang="en-US" sz="1600" b="1" dirty="0"/>
              <a:t> album e il </a:t>
            </a:r>
            <a:r>
              <a:rPr lang="en-US" sz="1600" b="1" dirty="0" err="1"/>
              <a:t>codice</a:t>
            </a:r>
            <a:r>
              <a:rPr lang="en-US" sz="1600" b="1" dirty="0"/>
              <a:t> album con data di </a:t>
            </a:r>
            <a:r>
              <a:rPr lang="en-US" sz="1600" b="1" dirty="0" err="1"/>
              <a:t>pubblicazione</a:t>
            </a:r>
            <a:r>
              <a:rPr lang="en-US" sz="1600" b="1" dirty="0"/>
              <a:t> </a:t>
            </a:r>
            <a:r>
              <a:rPr lang="en-US" sz="1600" b="1" dirty="0" err="1"/>
              <a:t>relativa</a:t>
            </a:r>
            <a:r>
              <a:rPr lang="en-US" sz="1600" b="1" dirty="0"/>
              <a:t> </a:t>
            </a:r>
            <a:r>
              <a:rPr lang="en-US" sz="1600" b="1" dirty="0" err="1"/>
              <a:t>all’anno</a:t>
            </a:r>
            <a:r>
              <a:rPr lang="en-US" sz="1600" b="1" dirty="0"/>
              <a:t> 2020, </a:t>
            </a:r>
            <a:br>
              <a:rPr lang="en-US" sz="1600" b="1" dirty="0"/>
            </a:br>
            <a:r>
              <a:rPr lang="en-US" sz="1600" b="1" dirty="0" err="1"/>
              <a:t>ordinando</a:t>
            </a:r>
            <a:r>
              <a:rPr lang="en-US" sz="1600" b="1" dirty="0"/>
              <a:t> in </a:t>
            </a:r>
            <a:r>
              <a:rPr lang="en-US" sz="1600" b="1" dirty="0" err="1"/>
              <a:t>maniera</a:t>
            </a:r>
            <a:r>
              <a:rPr lang="en-US" sz="1600" b="1" dirty="0"/>
              <a:t> </a:t>
            </a:r>
            <a:r>
              <a:rPr lang="en-US" sz="1600" b="1" dirty="0" err="1"/>
              <a:t>crescente</a:t>
            </a:r>
            <a:r>
              <a:rPr lang="en-US" sz="1600" b="1" dirty="0"/>
              <a:t>  </a:t>
            </a:r>
            <a:r>
              <a:rPr lang="en-US" sz="1600" b="1" dirty="0" err="1"/>
              <a:t>i</a:t>
            </a:r>
            <a:r>
              <a:rPr lang="en-US" sz="1600" b="1" dirty="0"/>
              <a:t> </a:t>
            </a:r>
            <a:r>
              <a:rPr lang="en-US" sz="1600" b="1" dirty="0" err="1"/>
              <a:t>nomi</a:t>
            </a:r>
            <a:r>
              <a:rPr lang="en-US" sz="1600" b="1" dirty="0"/>
              <a:t> </a:t>
            </a:r>
            <a:r>
              <a:rPr lang="en-US" sz="1600" b="1" dirty="0" err="1"/>
              <a:t>degli</a:t>
            </a:r>
            <a:r>
              <a:rPr lang="en-US" sz="1600" b="1" dirty="0"/>
              <a:t> album.</a:t>
            </a:r>
            <a:br>
              <a:rPr lang="en-US" sz="1600" b="1" dirty="0"/>
            </a:br>
            <a:br>
              <a:rPr lang="en-US" sz="1600" b="1" dirty="0"/>
            </a:br>
            <a:r>
              <a:rPr lang="en-US" sz="1600" b="1" dirty="0"/>
              <a:t>5)</a:t>
            </a:r>
            <a:r>
              <a:rPr lang="en-US" sz="1600" b="1" dirty="0" err="1"/>
              <a:t>Indicare</a:t>
            </a:r>
            <a:r>
              <a:rPr lang="en-US" sz="1600" b="1" dirty="0"/>
              <a:t> il </a:t>
            </a:r>
            <a:r>
              <a:rPr lang="en-US" sz="1600" b="1" dirty="0" err="1"/>
              <a:t>numero</a:t>
            </a:r>
            <a:r>
              <a:rPr lang="en-US" sz="1600" b="1" dirty="0"/>
              <a:t> </a:t>
            </a:r>
            <a:r>
              <a:rPr lang="en-US" sz="1600" b="1" dirty="0" err="1"/>
              <a:t>delle</a:t>
            </a:r>
            <a:r>
              <a:rPr lang="en-US" sz="1600" b="1" dirty="0"/>
              <a:t> playlist </a:t>
            </a:r>
            <a:r>
              <a:rPr lang="en-US" sz="1600" b="1" dirty="0" err="1"/>
              <a:t>che</a:t>
            </a:r>
            <a:r>
              <a:rPr lang="en-US" sz="1600" b="1" dirty="0"/>
              <a:t> </a:t>
            </a:r>
            <a:r>
              <a:rPr lang="en-US" sz="1600" b="1" dirty="0" err="1"/>
              <a:t>contengono</a:t>
            </a:r>
            <a:r>
              <a:rPr lang="en-US" sz="1600" b="1" dirty="0"/>
              <a:t> </a:t>
            </a:r>
            <a:r>
              <a:rPr lang="en-US" sz="1600" b="1" dirty="0" err="1"/>
              <a:t>almeno</a:t>
            </a:r>
            <a:r>
              <a:rPr lang="en-US" sz="1600" b="1" dirty="0"/>
              <a:t> 1 </a:t>
            </a:r>
            <a:r>
              <a:rPr lang="en-US" sz="1600" b="1" dirty="0" err="1"/>
              <a:t>brano</a:t>
            </a:r>
            <a:r>
              <a:rPr lang="en-US" sz="1600" b="1" dirty="0"/>
              <a:t> </a:t>
            </a:r>
            <a:r>
              <a:rPr lang="en-US" sz="1600" b="1" dirty="0" err="1"/>
              <a:t>scritto</a:t>
            </a:r>
            <a:r>
              <a:rPr lang="en-US" sz="1600" b="1" dirty="0"/>
              <a:t> da ‘</a:t>
            </a:r>
            <a:r>
              <a:rPr lang="en-US" sz="1600" b="1" dirty="0" err="1"/>
              <a:t>Geolier</a:t>
            </a:r>
            <a:r>
              <a:rPr lang="en-US" sz="1600" b="1" dirty="0"/>
              <a:t>’.</a:t>
            </a:r>
            <a:br>
              <a:rPr lang="en-US" sz="1600" b="1" dirty="0"/>
            </a:br>
            <a:br>
              <a:rPr lang="en-US" sz="1600" b="1" dirty="0"/>
            </a:br>
            <a:r>
              <a:rPr lang="en-US" sz="1600" b="1" dirty="0"/>
              <a:t>6)</a:t>
            </a:r>
            <a:r>
              <a:rPr lang="en-US" sz="1600" b="1" dirty="0" err="1"/>
              <a:t>Indicare</a:t>
            </a:r>
            <a:r>
              <a:rPr lang="en-US" sz="1600" b="1" dirty="0"/>
              <a:t> </a:t>
            </a:r>
            <a:r>
              <a:rPr lang="en-US" sz="1600" b="1" dirty="0" err="1"/>
              <a:t>i</a:t>
            </a:r>
            <a:r>
              <a:rPr lang="en-US" sz="1600" b="1" dirty="0"/>
              <a:t> </a:t>
            </a:r>
            <a:r>
              <a:rPr lang="en-US" sz="1600" b="1" dirty="0" err="1"/>
              <a:t>nomi</a:t>
            </a:r>
            <a:r>
              <a:rPr lang="en-US" sz="1600" b="1" dirty="0"/>
              <a:t> </a:t>
            </a:r>
            <a:r>
              <a:rPr lang="en-US" sz="1600" b="1" dirty="0" err="1"/>
              <a:t>degli</a:t>
            </a:r>
            <a:r>
              <a:rPr lang="en-US" sz="1600" b="1" dirty="0"/>
              <a:t> </a:t>
            </a:r>
            <a:r>
              <a:rPr lang="en-US" sz="1600" b="1" dirty="0" err="1"/>
              <a:t>artisti</a:t>
            </a:r>
            <a:r>
              <a:rPr lang="en-US" sz="1600" b="1" dirty="0"/>
              <a:t> </a:t>
            </a:r>
            <a:r>
              <a:rPr lang="en-US" sz="1600" b="1" dirty="0" err="1"/>
              <a:t>avente</a:t>
            </a:r>
            <a:r>
              <a:rPr lang="en-US" sz="1600" b="1" dirty="0"/>
              <a:t> il </a:t>
            </a:r>
            <a:r>
              <a:rPr lang="en-US" sz="1600" b="1" dirty="0" err="1"/>
              <a:t>maggior</a:t>
            </a:r>
            <a:r>
              <a:rPr lang="en-US" sz="1600" b="1" dirty="0"/>
              <a:t> </a:t>
            </a:r>
            <a:r>
              <a:rPr lang="en-US" sz="1600" b="1" dirty="0" err="1"/>
              <a:t>numero</a:t>
            </a:r>
            <a:r>
              <a:rPr lang="en-US" sz="1600" b="1" dirty="0"/>
              <a:t> di </a:t>
            </a:r>
            <a:r>
              <a:rPr lang="en-US" sz="1600" b="1" dirty="0" err="1"/>
              <a:t>ascoltatori</a:t>
            </a:r>
            <a:r>
              <a:rPr lang="en-US" sz="1600" b="1" dirty="0"/>
              <a:t> e </a:t>
            </a:r>
            <a:r>
              <a:rPr lang="en-US" sz="1600" b="1" dirty="0" err="1"/>
              <a:t>che</a:t>
            </a:r>
            <a:r>
              <a:rPr lang="en-US" sz="1600" b="1" dirty="0"/>
              <a:t> ha </a:t>
            </a:r>
            <a:r>
              <a:rPr lang="en-US" sz="1600" b="1" dirty="0" err="1"/>
              <a:t>prodotto</a:t>
            </a:r>
            <a:r>
              <a:rPr lang="en-US" sz="1600" b="1" dirty="0"/>
              <a:t> </a:t>
            </a:r>
            <a:r>
              <a:rPr lang="en-US" sz="1600" b="1" dirty="0" err="1"/>
              <a:t>almeno</a:t>
            </a:r>
            <a:r>
              <a:rPr lang="en-US" sz="1600" b="1" dirty="0"/>
              <a:t> 1 album.</a:t>
            </a:r>
            <a:br>
              <a:rPr lang="en-US" sz="1600" b="1" dirty="0"/>
            </a:br>
            <a:br>
              <a:rPr lang="en-US" sz="1600" b="1" dirty="0"/>
            </a:br>
            <a:r>
              <a:rPr lang="en-US" sz="1600" b="1" dirty="0"/>
              <a:t>7)</a:t>
            </a:r>
            <a:r>
              <a:rPr lang="en-US" sz="1600" b="1" dirty="0" err="1"/>
              <a:t>Calcolare</a:t>
            </a:r>
            <a:r>
              <a:rPr lang="en-US" sz="1600" b="1" dirty="0"/>
              <a:t> il </a:t>
            </a:r>
            <a:r>
              <a:rPr lang="en-US" sz="1600" b="1" dirty="0" err="1"/>
              <a:t>numero</a:t>
            </a:r>
            <a:r>
              <a:rPr lang="en-US" sz="1600" b="1" dirty="0"/>
              <a:t> medio di </a:t>
            </a:r>
            <a:r>
              <a:rPr lang="en-US" sz="1600" b="1" dirty="0" err="1"/>
              <a:t>episodi</a:t>
            </a:r>
            <a:r>
              <a:rPr lang="en-US" sz="1600" b="1" dirty="0"/>
              <a:t> </a:t>
            </a:r>
            <a:r>
              <a:rPr lang="en-US" sz="1600" b="1" dirty="0" err="1"/>
              <a:t>relativi</a:t>
            </a:r>
            <a:r>
              <a:rPr lang="en-US" sz="1600" b="1" dirty="0"/>
              <a:t> ad </a:t>
            </a:r>
            <a:r>
              <a:rPr lang="en-US" sz="1600" b="1" dirty="0" err="1"/>
              <a:t>ogni</a:t>
            </a:r>
            <a:r>
              <a:rPr lang="en-US" sz="1600" b="1" dirty="0"/>
              <a:t> podcast.</a:t>
            </a:r>
            <a:br>
              <a:rPr lang="en-US" sz="1600" b="1" dirty="0"/>
            </a:br>
            <a:br>
              <a:rPr lang="en-US" sz="1600" b="1" dirty="0"/>
            </a:br>
            <a:r>
              <a:rPr lang="en-US" sz="1600" b="1" dirty="0"/>
              <a:t>8)</a:t>
            </a:r>
            <a:r>
              <a:rPr lang="en-US" sz="1600" b="1" dirty="0" err="1"/>
              <a:t>Selezionare</a:t>
            </a:r>
            <a:r>
              <a:rPr lang="en-US" sz="1600" b="1" dirty="0"/>
              <a:t> </a:t>
            </a:r>
            <a:r>
              <a:rPr lang="en-US" sz="1600" b="1" dirty="0" err="1"/>
              <a:t>i</a:t>
            </a:r>
            <a:r>
              <a:rPr lang="en-US" sz="1600" b="1" dirty="0"/>
              <a:t> </a:t>
            </a:r>
            <a:r>
              <a:rPr lang="en-US" sz="1600" b="1" dirty="0" err="1"/>
              <a:t>codici</a:t>
            </a:r>
            <a:r>
              <a:rPr lang="en-US" sz="1600" b="1" dirty="0"/>
              <a:t> e I </a:t>
            </a:r>
            <a:r>
              <a:rPr lang="en-US" sz="1600" b="1" dirty="0" err="1"/>
              <a:t>titoli</a:t>
            </a:r>
            <a:r>
              <a:rPr lang="en-US" sz="1600" b="1" dirty="0"/>
              <a:t> </a:t>
            </a:r>
            <a:r>
              <a:rPr lang="en-US" sz="1600" b="1" dirty="0" err="1"/>
              <a:t>dei</a:t>
            </a:r>
            <a:r>
              <a:rPr lang="en-US" sz="1600" b="1" dirty="0"/>
              <a:t> </a:t>
            </a:r>
            <a:r>
              <a:rPr lang="en-US" sz="1600" b="1" dirty="0" err="1"/>
              <a:t>brani</a:t>
            </a:r>
            <a:r>
              <a:rPr lang="en-US" sz="1600" b="1" dirty="0"/>
              <a:t> </a:t>
            </a:r>
            <a:r>
              <a:rPr lang="en-US" sz="1600" b="1" dirty="0" err="1"/>
              <a:t>che</a:t>
            </a:r>
            <a:r>
              <a:rPr lang="en-US" sz="1600" b="1" dirty="0"/>
              <a:t> non </a:t>
            </a:r>
            <a:r>
              <a:rPr lang="en-US" sz="1600" b="1" dirty="0" err="1"/>
              <a:t>sono</a:t>
            </a:r>
            <a:r>
              <a:rPr lang="en-US" sz="1600" b="1" dirty="0"/>
              <a:t> </a:t>
            </a:r>
            <a:r>
              <a:rPr lang="en-US" sz="1600" b="1" dirty="0" err="1"/>
              <a:t>mai</a:t>
            </a:r>
            <a:r>
              <a:rPr lang="en-US" sz="1600" b="1" dirty="0"/>
              <a:t> </a:t>
            </a:r>
            <a:r>
              <a:rPr lang="en-US" sz="1600" b="1" dirty="0" err="1"/>
              <a:t>stati</a:t>
            </a:r>
            <a:r>
              <a:rPr lang="en-US" sz="1600" b="1" dirty="0"/>
              <a:t> </a:t>
            </a:r>
            <a:r>
              <a:rPr lang="en-US" sz="1600" b="1" dirty="0" err="1"/>
              <a:t>scritti</a:t>
            </a:r>
            <a:r>
              <a:rPr lang="en-US" sz="1600" b="1" dirty="0"/>
              <a:t> da Laura </a:t>
            </a:r>
            <a:r>
              <a:rPr lang="en-US" sz="1600" b="1" dirty="0" err="1"/>
              <a:t>Pausini</a:t>
            </a:r>
            <a:r>
              <a:rPr lang="en-US" sz="1600" b="1" dirty="0"/>
              <a:t>.</a:t>
            </a:r>
            <a:br>
              <a:rPr lang="en-US" sz="1600" b="1" dirty="0"/>
            </a:br>
            <a:br>
              <a:rPr lang="en-US" sz="1600" b="1" dirty="0"/>
            </a:br>
            <a:r>
              <a:rPr lang="en-US" sz="1600" b="1" dirty="0"/>
              <a:t>9)</a:t>
            </a:r>
            <a:r>
              <a:rPr lang="en-US" sz="1600" b="1" dirty="0" err="1"/>
              <a:t>Indicare</a:t>
            </a:r>
            <a:r>
              <a:rPr lang="en-US" sz="1600" b="1" dirty="0"/>
              <a:t> il Nickname </a:t>
            </a:r>
            <a:r>
              <a:rPr lang="en-US" sz="1600" b="1" dirty="0" err="1"/>
              <a:t>dell’account</a:t>
            </a:r>
            <a:r>
              <a:rPr lang="en-US" sz="1600" b="1" dirty="0"/>
              <a:t> </a:t>
            </a:r>
            <a:r>
              <a:rPr lang="en-US" sz="1600" b="1" dirty="0" err="1"/>
              <a:t>utente</a:t>
            </a:r>
            <a:r>
              <a:rPr lang="en-US" sz="1600" b="1" dirty="0"/>
              <a:t> </a:t>
            </a:r>
            <a:r>
              <a:rPr lang="en-US" sz="1600" b="1" dirty="0" err="1"/>
              <a:t>che</a:t>
            </a:r>
            <a:r>
              <a:rPr lang="en-US" sz="1600" b="1" dirty="0"/>
              <a:t> segue </a:t>
            </a:r>
            <a:r>
              <a:rPr lang="en-US" sz="1600" b="1" dirty="0" err="1"/>
              <a:t>un’artista</a:t>
            </a:r>
            <a:r>
              <a:rPr lang="en-US" sz="1600" b="1" dirty="0"/>
              <a:t> </a:t>
            </a:r>
            <a:r>
              <a:rPr lang="en-US" sz="1600" b="1" dirty="0" err="1"/>
              <a:t>che</a:t>
            </a:r>
            <a:r>
              <a:rPr lang="en-US" sz="1600" b="1" dirty="0"/>
              <a:t> </a:t>
            </a:r>
            <a:r>
              <a:rPr lang="en-US" sz="1600" b="1" dirty="0" err="1"/>
              <a:t>suona</a:t>
            </a:r>
            <a:r>
              <a:rPr lang="en-US" sz="1600" b="1" dirty="0"/>
              <a:t> il </a:t>
            </a:r>
            <a:r>
              <a:rPr lang="en-US" sz="1600" b="1" dirty="0" err="1"/>
              <a:t>genere</a:t>
            </a:r>
            <a:r>
              <a:rPr lang="en-US" sz="1600" b="1" dirty="0"/>
              <a:t> indie o </a:t>
            </a:r>
            <a:r>
              <a:rPr lang="en-US" sz="1600" b="1" dirty="0" err="1"/>
              <a:t>ascolta</a:t>
            </a:r>
            <a:r>
              <a:rPr lang="en-US" sz="1600" b="1" dirty="0"/>
              <a:t> podcast.</a:t>
            </a:r>
            <a:br>
              <a:rPr lang="en-US" sz="1600" b="1" dirty="0"/>
            </a:br>
            <a:br>
              <a:rPr lang="en-US" sz="1600" b="1" dirty="0"/>
            </a:br>
            <a:r>
              <a:rPr lang="en-US" sz="1600" b="1" dirty="0"/>
              <a:t>10)</a:t>
            </a:r>
            <a:r>
              <a:rPr lang="en-US" sz="1600" b="1" dirty="0" err="1"/>
              <a:t>Indicare</a:t>
            </a:r>
            <a:r>
              <a:rPr lang="en-US" sz="1600" b="1" dirty="0"/>
              <a:t> </a:t>
            </a:r>
            <a:r>
              <a:rPr lang="en-US" sz="1600" b="1" dirty="0" err="1"/>
              <a:t>tutte</a:t>
            </a:r>
            <a:r>
              <a:rPr lang="en-US" sz="1600" b="1" dirty="0"/>
              <a:t> le playlist </a:t>
            </a:r>
            <a:r>
              <a:rPr lang="en-US" sz="1600" b="1" dirty="0" err="1"/>
              <a:t>costituite</a:t>
            </a:r>
            <a:r>
              <a:rPr lang="en-US" sz="1600" b="1" dirty="0"/>
              <a:t> da </a:t>
            </a:r>
            <a:r>
              <a:rPr lang="en-US" sz="1600" b="1" dirty="0" err="1"/>
              <a:t>brani</a:t>
            </a:r>
            <a:r>
              <a:rPr lang="en-US" sz="1600" b="1" dirty="0"/>
              <a:t> </a:t>
            </a:r>
            <a:r>
              <a:rPr lang="en-US" sz="1600" b="1" dirty="0" err="1"/>
              <a:t>che</a:t>
            </a:r>
            <a:r>
              <a:rPr lang="en-US" sz="1600" b="1" dirty="0"/>
              <a:t> non </a:t>
            </a:r>
            <a:r>
              <a:rPr lang="en-US" sz="1600" b="1" dirty="0" err="1"/>
              <a:t>sono</a:t>
            </a:r>
            <a:r>
              <a:rPr lang="en-US" sz="1600" b="1" dirty="0"/>
              <a:t> </a:t>
            </a:r>
            <a:r>
              <a:rPr lang="en-US" sz="1600" b="1" dirty="0" err="1"/>
              <a:t>contenuti</a:t>
            </a:r>
            <a:r>
              <a:rPr lang="en-US" sz="1600" b="1" dirty="0"/>
              <a:t> in una </a:t>
            </a:r>
            <a:r>
              <a:rPr lang="en-US" sz="1600" b="1" dirty="0" err="1"/>
              <a:t>stazione</a:t>
            </a:r>
            <a:r>
              <a:rPr lang="en-US" sz="1600" b="1" dirty="0"/>
              <a:t> radio.</a:t>
            </a:r>
            <a:br>
              <a:rPr lang="en-US" sz="1800" b="1" dirty="0"/>
            </a:br>
            <a:endParaRPr lang="en-US" sz="1800" b="1" dirty="0"/>
          </a:p>
        </p:txBody>
      </p:sp>
      <p:pic>
        <p:nvPicPr>
          <p:cNvPr id="4" name="Immagine 3" descr="Immagine che contiene oggetto da esterni, favo, esterni&#10;&#10;Descrizione generata automaticamente">
            <a:extLst>
              <a:ext uri="{FF2B5EF4-FFF2-40B4-BE49-F238E27FC236}">
                <a16:creationId xmlns:a16="http://schemas.microsoft.com/office/drawing/2014/main" id="{0C4CF1C6-A425-48B1-8E2C-15BCCF04A5CB}"/>
              </a:ext>
            </a:extLst>
          </p:cNvPr>
          <p:cNvPicPr>
            <a:picLocks noChangeAspect="1"/>
          </p:cNvPicPr>
          <p:nvPr/>
        </p:nvPicPr>
        <p:blipFill rotWithShape="1">
          <a:blip r:embed="rId2">
            <a:extLst>
              <a:ext uri="{28A0092B-C50C-407E-A947-70E740481C1C}">
                <a14:useLocalDpi xmlns:a14="http://schemas.microsoft.com/office/drawing/2010/main" val="0"/>
              </a:ext>
            </a:extLst>
          </a:blip>
          <a:srcRect l="15623" r="35470"/>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3845903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A12E5F05-FA1D-43F1-839B-EB799A1A006F}"/>
              </a:ext>
            </a:extLst>
          </p:cNvPr>
          <p:cNvSpPr>
            <a:spLocks noGrp="1"/>
          </p:cNvSpPr>
          <p:nvPr>
            <p:ph type="title"/>
          </p:nvPr>
        </p:nvSpPr>
        <p:spPr>
          <a:xfrm>
            <a:off x="1179226" y="826680"/>
            <a:ext cx="9833548" cy="1325563"/>
          </a:xfrm>
        </p:spPr>
        <p:txBody>
          <a:bodyPr>
            <a:normAutofit/>
          </a:bodyPr>
          <a:lstStyle/>
          <a:p>
            <a:pPr algn="ctr"/>
            <a:r>
              <a:rPr lang="it-IT" sz="4000" dirty="0">
                <a:latin typeface="Algerian" panose="04020705040A02060702" pitchFamily="82" charset="0"/>
              </a:rPr>
              <a:t>Tabelle:</a:t>
            </a:r>
          </a:p>
        </p:txBody>
      </p:sp>
      <p:pic>
        <p:nvPicPr>
          <p:cNvPr id="6" name="Immagine 5" descr="Immagine che contiene testo&#10;&#10;Descrizione generata automaticamente">
            <a:extLst>
              <a:ext uri="{FF2B5EF4-FFF2-40B4-BE49-F238E27FC236}">
                <a16:creationId xmlns:a16="http://schemas.microsoft.com/office/drawing/2014/main" id="{E17B92DC-9CAD-4954-99C9-B7B1961BB7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601" y="2476243"/>
            <a:ext cx="5258256" cy="4294207"/>
          </a:xfrm>
          <a:prstGeom prst="rect">
            <a:avLst/>
          </a:prstGeom>
        </p:spPr>
      </p:pic>
      <p:pic>
        <p:nvPicPr>
          <p:cNvPr id="8" name="Immagine 7" descr="Immagine che contiene testo&#10;&#10;Descrizione generata automaticamente">
            <a:extLst>
              <a:ext uri="{FF2B5EF4-FFF2-40B4-BE49-F238E27FC236}">
                <a16:creationId xmlns:a16="http://schemas.microsoft.com/office/drawing/2014/main" id="{495925D7-8948-46B6-B26D-739A848139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1953" y="2476244"/>
            <a:ext cx="6066046" cy="4381880"/>
          </a:xfrm>
          <a:prstGeom prst="rect">
            <a:avLst/>
          </a:prstGeom>
        </p:spPr>
      </p:pic>
    </p:spTree>
    <p:extLst>
      <p:ext uri="{BB962C8B-B14F-4D97-AF65-F5344CB8AC3E}">
        <p14:creationId xmlns:p14="http://schemas.microsoft.com/office/powerpoint/2010/main" val="36008281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386F773B-D215-40D4-B932-487612C048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pic>
        <p:nvPicPr>
          <p:cNvPr id="8" name="Immagine 7" descr="Immagine che contiene testo&#10;&#10;Descrizione generata automaticamente">
            <a:extLst>
              <a:ext uri="{FF2B5EF4-FFF2-40B4-BE49-F238E27FC236}">
                <a16:creationId xmlns:a16="http://schemas.microsoft.com/office/drawing/2014/main" id="{44C0C0CA-7BCB-4601-BD6C-6B92EEEA3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970" y="757997"/>
            <a:ext cx="5761219" cy="4427603"/>
          </a:xfrm>
          <a:prstGeom prst="rect">
            <a:avLst/>
          </a:prstGeom>
        </p:spPr>
      </p:pic>
      <p:pic>
        <p:nvPicPr>
          <p:cNvPr id="13" name="Immagine 12" descr="Immagine che contiene testo&#10;&#10;Descrizione generata automaticamente">
            <a:extLst>
              <a:ext uri="{FF2B5EF4-FFF2-40B4-BE49-F238E27FC236}">
                <a16:creationId xmlns:a16="http://schemas.microsoft.com/office/drawing/2014/main" id="{49A08CFF-6FA4-45D9-971B-C07475FC1F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2189" y="757998"/>
            <a:ext cx="5768840" cy="4427604"/>
          </a:xfrm>
          <a:prstGeom prst="rect">
            <a:avLst/>
          </a:prstGeom>
        </p:spPr>
      </p:pic>
    </p:spTree>
    <p:extLst>
      <p:ext uri="{BB962C8B-B14F-4D97-AF65-F5344CB8AC3E}">
        <p14:creationId xmlns:p14="http://schemas.microsoft.com/office/powerpoint/2010/main" val="41392813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EDB3668F-7103-4E2D-8DC9-4749FE9F82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pic>
        <p:nvPicPr>
          <p:cNvPr id="9" name="Immagine 8" descr="Immagine che contiene testo&#10;&#10;Descrizione generata automaticamente">
            <a:extLst>
              <a:ext uri="{FF2B5EF4-FFF2-40B4-BE49-F238E27FC236}">
                <a16:creationId xmlns:a16="http://schemas.microsoft.com/office/drawing/2014/main" id="{01706F9D-2250-4543-8017-5CFF0E9B2E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11387"/>
            <a:ext cx="6706181" cy="4435224"/>
          </a:xfrm>
          <a:prstGeom prst="rect">
            <a:avLst/>
          </a:prstGeom>
        </p:spPr>
      </p:pic>
      <p:pic>
        <p:nvPicPr>
          <p:cNvPr id="11" name="Immagine 10" descr="Immagine che contiene testo&#10;&#10;Descrizione generata automaticamente">
            <a:extLst>
              <a:ext uri="{FF2B5EF4-FFF2-40B4-BE49-F238E27FC236}">
                <a16:creationId xmlns:a16="http://schemas.microsoft.com/office/drawing/2014/main" id="{FF63D5D7-424D-4437-9376-D31BA2993D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5925" y="1211387"/>
            <a:ext cx="5956075" cy="4435224"/>
          </a:xfrm>
          <a:prstGeom prst="rect">
            <a:avLst/>
          </a:prstGeom>
        </p:spPr>
      </p:pic>
    </p:spTree>
    <p:extLst>
      <p:ext uri="{BB962C8B-B14F-4D97-AF65-F5344CB8AC3E}">
        <p14:creationId xmlns:p14="http://schemas.microsoft.com/office/powerpoint/2010/main" val="10682167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7D0403A-4234-4482-BC12-2BD16976955D}"/>
              </a:ext>
            </a:extLst>
          </p:cNvPr>
          <p:cNvSpPr>
            <a:spLocks noGrp="1"/>
          </p:cNvSpPr>
          <p:nvPr>
            <p:ph type="title"/>
          </p:nvPr>
        </p:nvSpPr>
        <p:spPr/>
        <p:txBody>
          <a:bodyPr/>
          <a:lstStyle/>
          <a:p>
            <a:endParaRPr lang="it-IT"/>
          </a:p>
        </p:txBody>
      </p:sp>
      <p:pic>
        <p:nvPicPr>
          <p:cNvPr id="4" name="Immagine 3">
            <a:extLst>
              <a:ext uri="{FF2B5EF4-FFF2-40B4-BE49-F238E27FC236}">
                <a16:creationId xmlns:a16="http://schemas.microsoft.com/office/drawing/2014/main" id="{D1E851A4-EE44-46BD-ACA5-4BFA586769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pic>
        <p:nvPicPr>
          <p:cNvPr id="6" name="Segnaposto contenuto 5" descr="Immagine che contiene testo&#10;&#10;Descrizione generata automaticamente">
            <a:extLst>
              <a:ext uri="{FF2B5EF4-FFF2-40B4-BE49-F238E27FC236}">
                <a16:creationId xmlns:a16="http://schemas.microsoft.com/office/drawing/2014/main" id="{254C5131-47A9-46C8-A86B-E04B2B1AB6A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9132" y="880352"/>
            <a:ext cx="5826868" cy="5097294"/>
          </a:xfrm>
        </p:spPr>
      </p:pic>
      <p:pic>
        <p:nvPicPr>
          <p:cNvPr id="8" name="Immagine 7" descr="Immagine che contiene testo&#10;&#10;Descrizione generata automaticamente">
            <a:extLst>
              <a:ext uri="{FF2B5EF4-FFF2-40B4-BE49-F238E27FC236}">
                <a16:creationId xmlns:a16="http://schemas.microsoft.com/office/drawing/2014/main" id="{1D877FF1-92A9-43BE-9C5B-9086EE0B18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880352"/>
            <a:ext cx="5692633" cy="5097294"/>
          </a:xfrm>
          <a:prstGeom prst="rect">
            <a:avLst/>
          </a:prstGeom>
        </p:spPr>
      </p:pic>
    </p:spTree>
    <p:extLst>
      <p:ext uri="{BB962C8B-B14F-4D97-AF65-F5344CB8AC3E}">
        <p14:creationId xmlns:p14="http://schemas.microsoft.com/office/powerpoint/2010/main" val="31665793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E5E8129-1B53-4639-92C5-EF0B29CD8559}"/>
              </a:ext>
            </a:extLst>
          </p:cNvPr>
          <p:cNvSpPr>
            <a:spLocks noGrp="1"/>
          </p:cNvSpPr>
          <p:nvPr>
            <p:ph type="title"/>
          </p:nvPr>
        </p:nvSpPr>
        <p:spPr/>
        <p:txBody>
          <a:bodyPr/>
          <a:lstStyle/>
          <a:p>
            <a:endParaRPr lang="it-IT"/>
          </a:p>
        </p:txBody>
      </p:sp>
      <p:pic>
        <p:nvPicPr>
          <p:cNvPr id="4" name="Immagine 3">
            <a:extLst>
              <a:ext uri="{FF2B5EF4-FFF2-40B4-BE49-F238E27FC236}">
                <a16:creationId xmlns:a16="http://schemas.microsoft.com/office/drawing/2014/main" id="{20A721A1-39E9-4F9C-B2D9-B00F9CFD18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pic>
        <p:nvPicPr>
          <p:cNvPr id="6" name="Segnaposto contenuto 5" descr="Immagine che contiene testo&#10;&#10;Descrizione generata automaticamente">
            <a:extLst>
              <a:ext uri="{FF2B5EF4-FFF2-40B4-BE49-F238E27FC236}">
                <a16:creationId xmlns:a16="http://schemas.microsoft.com/office/drawing/2014/main" id="{FEC1F7B1-2E5C-42F0-974B-2C2382EB753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012365"/>
            <a:ext cx="6569009" cy="2613887"/>
          </a:xfrm>
        </p:spPr>
      </p:pic>
      <p:pic>
        <p:nvPicPr>
          <p:cNvPr id="8" name="Immagine 7" descr="Immagine che contiene testo&#10;&#10;Descrizione generata automaticamente">
            <a:extLst>
              <a:ext uri="{FF2B5EF4-FFF2-40B4-BE49-F238E27FC236}">
                <a16:creationId xmlns:a16="http://schemas.microsoft.com/office/drawing/2014/main" id="{0B83E080-A6FC-4BE3-B829-E4808918FF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012365"/>
            <a:ext cx="6096000" cy="2613887"/>
          </a:xfrm>
          <a:prstGeom prst="rect">
            <a:avLst/>
          </a:prstGeom>
        </p:spPr>
      </p:pic>
    </p:spTree>
    <p:extLst>
      <p:ext uri="{BB962C8B-B14F-4D97-AF65-F5344CB8AC3E}">
        <p14:creationId xmlns:p14="http://schemas.microsoft.com/office/powerpoint/2010/main" val="34871015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25412B1D-B36D-482B-81AD-D690134BAA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2" name="Titolo 1">
            <a:extLst>
              <a:ext uri="{FF2B5EF4-FFF2-40B4-BE49-F238E27FC236}">
                <a16:creationId xmlns:a16="http://schemas.microsoft.com/office/drawing/2014/main" id="{A771388B-4A91-4A3E-85A0-FF45B1863687}"/>
              </a:ext>
            </a:extLst>
          </p:cNvPr>
          <p:cNvSpPr>
            <a:spLocks noGrp="1"/>
          </p:cNvSpPr>
          <p:nvPr>
            <p:ph type="title"/>
          </p:nvPr>
        </p:nvSpPr>
        <p:spPr>
          <a:xfrm>
            <a:off x="838200" y="48864"/>
            <a:ext cx="10515600" cy="1325563"/>
          </a:xfrm>
        </p:spPr>
        <p:txBody>
          <a:bodyPr>
            <a:normAutofit/>
          </a:bodyPr>
          <a:lstStyle/>
          <a:p>
            <a:pPr algn="ctr"/>
            <a:r>
              <a:rPr lang="it-IT" sz="4800" dirty="0">
                <a:latin typeface="Algerian" panose="04020705040A02060702" pitchFamily="82" charset="0"/>
              </a:rPr>
              <a:t>Query</a:t>
            </a:r>
          </a:p>
        </p:txBody>
      </p:sp>
      <p:sp>
        <p:nvSpPr>
          <p:cNvPr id="3" name="CasellaDiTesto 2">
            <a:extLst>
              <a:ext uri="{FF2B5EF4-FFF2-40B4-BE49-F238E27FC236}">
                <a16:creationId xmlns:a16="http://schemas.microsoft.com/office/drawing/2014/main" id="{C52F8E7C-9E1F-4462-90F2-FED6809A07D9}"/>
              </a:ext>
            </a:extLst>
          </p:cNvPr>
          <p:cNvSpPr txBox="1"/>
          <p:nvPr/>
        </p:nvSpPr>
        <p:spPr>
          <a:xfrm>
            <a:off x="208000" y="844904"/>
            <a:ext cx="11250706" cy="1477328"/>
          </a:xfrm>
          <a:prstGeom prst="rect">
            <a:avLst/>
          </a:prstGeom>
          <a:noFill/>
        </p:spPr>
        <p:txBody>
          <a:bodyPr wrap="square" rtlCol="0">
            <a:spAutoFit/>
          </a:bodyPr>
          <a:lstStyle/>
          <a:p>
            <a:pPr marL="342900" indent="-342900">
              <a:buAutoNum type="arabicParenR"/>
            </a:pPr>
            <a:r>
              <a:rPr lang="en-US" b="1" dirty="0" err="1">
                <a:latin typeface="Arial Black" panose="020B0A04020102020204" pitchFamily="34" charset="0"/>
              </a:rPr>
              <a:t>Inserire</a:t>
            </a:r>
            <a:r>
              <a:rPr lang="en-US" b="1" dirty="0">
                <a:latin typeface="Arial Black" panose="020B0A04020102020204" pitchFamily="34" charset="0"/>
              </a:rPr>
              <a:t> un nuovo account </a:t>
            </a:r>
            <a:r>
              <a:rPr lang="en-US" b="1" dirty="0" err="1">
                <a:latin typeface="Arial Black" panose="020B0A04020102020204" pitchFamily="34" charset="0"/>
              </a:rPr>
              <a:t>utente</a:t>
            </a:r>
            <a:r>
              <a:rPr lang="en-US" b="1" dirty="0">
                <a:latin typeface="Arial Black" panose="020B0A04020102020204" pitchFamily="34" charset="0"/>
              </a:rPr>
              <a:t>.</a:t>
            </a:r>
          </a:p>
          <a:p>
            <a:r>
              <a:rPr lang="en-US" b="1" dirty="0">
                <a:latin typeface="Arial Black" panose="020B0A04020102020204" pitchFamily="34" charset="0"/>
              </a:rPr>
              <a:t> </a:t>
            </a:r>
          </a:p>
          <a:p>
            <a:r>
              <a:rPr lang="en-US" sz="1800" b="1" dirty="0">
                <a:latin typeface="Arial Black" panose="020B0A04020102020204" pitchFamily="34" charset="0"/>
              </a:rPr>
              <a:t>INSERT INTO </a:t>
            </a:r>
            <a:r>
              <a:rPr lang="en-US" sz="1800" b="1" dirty="0" err="1">
                <a:latin typeface="Arial Black" panose="020B0A04020102020204" pitchFamily="34" charset="0"/>
              </a:rPr>
              <a:t>AccountUtente</a:t>
            </a:r>
            <a:r>
              <a:rPr lang="en-US" sz="1800" b="1" dirty="0">
                <a:latin typeface="Arial Black" panose="020B0A04020102020204" pitchFamily="34" charset="0"/>
              </a:rPr>
              <a:t> (</a:t>
            </a:r>
            <a:r>
              <a:rPr lang="en-US" sz="1800" b="1" dirty="0" err="1">
                <a:latin typeface="Arial Black" panose="020B0A04020102020204" pitchFamily="34" charset="0"/>
              </a:rPr>
              <a:t>Nickname,NumeroFollower</a:t>
            </a:r>
            <a:r>
              <a:rPr lang="en-US" sz="1800" b="1" dirty="0">
                <a:latin typeface="Arial Black" panose="020B0A04020102020204" pitchFamily="34" charset="0"/>
              </a:rPr>
              <a:t>) VALUES (“ll.ferri”,200);</a:t>
            </a:r>
          </a:p>
          <a:p>
            <a:br>
              <a:rPr lang="en-US" sz="1800" b="1" dirty="0">
                <a:latin typeface="Arial Black" panose="020B0A04020102020204" pitchFamily="34" charset="0"/>
              </a:rPr>
            </a:br>
            <a:r>
              <a:rPr lang="en-US" sz="1800" b="1" dirty="0">
                <a:latin typeface="Arial Black" panose="020B0A04020102020204" pitchFamily="34" charset="0"/>
              </a:rPr>
              <a:t>     </a:t>
            </a:r>
            <a:endParaRPr lang="it-IT" dirty="0"/>
          </a:p>
        </p:txBody>
      </p:sp>
      <p:sp>
        <p:nvSpPr>
          <p:cNvPr id="6" name="CasellaDiTesto 5">
            <a:extLst>
              <a:ext uri="{FF2B5EF4-FFF2-40B4-BE49-F238E27FC236}">
                <a16:creationId xmlns:a16="http://schemas.microsoft.com/office/drawing/2014/main" id="{7E803749-B3DA-4897-9172-31E2C12B7C59}"/>
              </a:ext>
            </a:extLst>
          </p:cNvPr>
          <p:cNvSpPr txBox="1"/>
          <p:nvPr/>
        </p:nvSpPr>
        <p:spPr>
          <a:xfrm>
            <a:off x="466165" y="3598437"/>
            <a:ext cx="10789024" cy="2031325"/>
          </a:xfrm>
          <a:prstGeom prst="rect">
            <a:avLst/>
          </a:prstGeom>
          <a:noFill/>
        </p:spPr>
        <p:txBody>
          <a:bodyPr wrap="square" rtlCol="0">
            <a:spAutoFit/>
          </a:bodyPr>
          <a:lstStyle/>
          <a:p>
            <a:r>
              <a:rPr lang="en-US" sz="1800" b="1" dirty="0">
                <a:latin typeface="Arial Black" panose="020B0A04020102020204" pitchFamily="34" charset="0"/>
              </a:rPr>
              <a:t>2)</a:t>
            </a:r>
            <a:r>
              <a:rPr lang="en-US" sz="1800" b="1" dirty="0" err="1">
                <a:latin typeface="Arial Black" panose="020B0A04020102020204" pitchFamily="34" charset="0"/>
              </a:rPr>
              <a:t>Selezionare</a:t>
            </a:r>
            <a:r>
              <a:rPr lang="en-US" sz="1800" b="1" dirty="0">
                <a:latin typeface="Arial Black" panose="020B0A04020102020204" pitchFamily="34" charset="0"/>
              </a:rPr>
              <a:t> il </a:t>
            </a:r>
            <a:r>
              <a:rPr lang="en-US" sz="1800" b="1" dirty="0" err="1">
                <a:latin typeface="Arial Black" panose="020B0A04020102020204" pitchFamily="34" charset="0"/>
              </a:rPr>
              <a:t>nome</a:t>
            </a:r>
            <a:r>
              <a:rPr lang="en-US" sz="1800" b="1" dirty="0">
                <a:latin typeface="Arial Black" panose="020B0A04020102020204" pitchFamily="34" charset="0"/>
              </a:rPr>
              <a:t> </a:t>
            </a:r>
            <a:r>
              <a:rPr lang="en-US" sz="1800" b="1" dirty="0" err="1">
                <a:latin typeface="Arial Black" panose="020B0A04020102020204" pitchFamily="34" charset="0"/>
              </a:rPr>
              <a:t>della</a:t>
            </a:r>
            <a:r>
              <a:rPr lang="en-US" sz="1800" b="1" dirty="0">
                <a:latin typeface="Arial Black" panose="020B0A04020102020204" pitchFamily="34" charset="0"/>
              </a:rPr>
              <a:t> playlist e il #brani </a:t>
            </a:r>
            <a:r>
              <a:rPr lang="en-US" sz="1800" b="1" dirty="0" err="1">
                <a:latin typeface="Arial Black" panose="020B0A04020102020204" pitchFamily="34" charset="0"/>
              </a:rPr>
              <a:t>creata</a:t>
            </a:r>
            <a:r>
              <a:rPr lang="en-US" sz="1800" b="1" dirty="0">
                <a:latin typeface="Arial Black" panose="020B0A04020102020204" pitchFamily="34" charset="0"/>
              </a:rPr>
              <a:t> da un account </a:t>
            </a:r>
            <a:r>
              <a:rPr lang="en-US" sz="1800" b="1" dirty="0" err="1">
                <a:latin typeface="Arial Black" panose="020B0A04020102020204" pitchFamily="34" charset="0"/>
              </a:rPr>
              <a:t>utente</a:t>
            </a:r>
            <a:r>
              <a:rPr lang="en-US" sz="1800" b="1" dirty="0">
                <a:latin typeface="Arial Black" panose="020B0A04020102020204" pitchFamily="34" charset="0"/>
              </a:rPr>
              <a:t> con #follower </a:t>
            </a:r>
            <a:r>
              <a:rPr lang="en-US" sz="1800" b="1" dirty="0" err="1">
                <a:latin typeface="Arial Black" panose="020B0A04020102020204" pitchFamily="34" charset="0"/>
              </a:rPr>
              <a:t>maggiore</a:t>
            </a:r>
            <a:r>
              <a:rPr lang="en-US" sz="1800" b="1" dirty="0">
                <a:latin typeface="Arial Black" panose="020B0A04020102020204" pitchFamily="34" charset="0"/>
              </a:rPr>
              <a:t> di 100.</a:t>
            </a:r>
            <a:br>
              <a:rPr lang="en-US" sz="1800" b="1" dirty="0">
                <a:latin typeface="Arial Black" panose="020B0A04020102020204" pitchFamily="34" charset="0"/>
              </a:rPr>
            </a:br>
            <a:r>
              <a:rPr lang="it-IT" dirty="0"/>
              <a:t>SELECT </a:t>
            </a:r>
            <a:r>
              <a:rPr lang="it-IT" dirty="0" err="1"/>
              <a:t>Nome,NumeroBrani</a:t>
            </a:r>
            <a:endParaRPr lang="it-IT" dirty="0"/>
          </a:p>
          <a:p>
            <a:r>
              <a:rPr lang="it-IT" dirty="0"/>
              <a:t>FROM   Playlist, Creare, </a:t>
            </a:r>
            <a:r>
              <a:rPr lang="it-IT" dirty="0" err="1"/>
              <a:t>AccountUtente</a:t>
            </a:r>
            <a:endParaRPr lang="it-IT" dirty="0"/>
          </a:p>
          <a:p>
            <a:r>
              <a:rPr lang="it-IT" dirty="0"/>
              <a:t>WHERE </a:t>
            </a:r>
            <a:r>
              <a:rPr lang="it-IT" dirty="0" err="1"/>
              <a:t>Playlist.CodicePlaylist</a:t>
            </a:r>
            <a:r>
              <a:rPr lang="it-IT" dirty="0"/>
              <a:t> = </a:t>
            </a:r>
            <a:r>
              <a:rPr lang="it-IT" dirty="0" err="1"/>
              <a:t>Creare.CodicePlaylist</a:t>
            </a:r>
            <a:r>
              <a:rPr lang="it-IT" dirty="0"/>
              <a:t>  AND</a:t>
            </a:r>
          </a:p>
          <a:p>
            <a:r>
              <a:rPr lang="it-IT" dirty="0"/>
              <a:t>                  </a:t>
            </a:r>
            <a:r>
              <a:rPr lang="it-IT" dirty="0" err="1"/>
              <a:t>Creare.Nickname</a:t>
            </a:r>
            <a:r>
              <a:rPr lang="it-IT" dirty="0"/>
              <a:t> = </a:t>
            </a:r>
            <a:r>
              <a:rPr lang="it-IT" dirty="0" err="1"/>
              <a:t>AccountUtente.Nickname</a:t>
            </a:r>
            <a:r>
              <a:rPr lang="it-IT" dirty="0"/>
              <a:t> AND</a:t>
            </a:r>
          </a:p>
          <a:p>
            <a:r>
              <a:rPr lang="it-IT" dirty="0"/>
              <a:t>                  </a:t>
            </a:r>
            <a:r>
              <a:rPr lang="it-IT" dirty="0" err="1"/>
              <a:t>NumeroFollower</a:t>
            </a:r>
            <a:r>
              <a:rPr lang="it-IT" dirty="0"/>
              <a:t> &gt; 100;</a:t>
            </a:r>
          </a:p>
        </p:txBody>
      </p:sp>
      <p:pic>
        <p:nvPicPr>
          <p:cNvPr id="5" name="Immagine 4" descr="Immagine che contiene testo&#10;&#10;Descrizione generata automaticamente">
            <a:extLst>
              <a:ext uri="{FF2B5EF4-FFF2-40B4-BE49-F238E27FC236}">
                <a16:creationId xmlns:a16="http://schemas.microsoft.com/office/drawing/2014/main" id="{E6C1E179-C729-4C4C-A8AE-045C42A83F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58961" y="4064991"/>
            <a:ext cx="2468506" cy="2624177"/>
          </a:xfrm>
          <a:prstGeom prst="rect">
            <a:avLst/>
          </a:prstGeom>
        </p:spPr>
      </p:pic>
      <p:pic>
        <p:nvPicPr>
          <p:cNvPr id="8" name="Immagine 7">
            <a:extLst>
              <a:ext uri="{FF2B5EF4-FFF2-40B4-BE49-F238E27FC236}">
                <a16:creationId xmlns:a16="http://schemas.microsoft.com/office/drawing/2014/main" id="{3315AAFA-2845-484C-BF6E-E7C9C8C301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2311" y="1790425"/>
            <a:ext cx="2682940" cy="1638574"/>
          </a:xfrm>
          <a:prstGeom prst="rect">
            <a:avLst/>
          </a:prstGeom>
        </p:spPr>
      </p:pic>
    </p:spTree>
    <p:extLst>
      <p:ext uri="{BB962C8B-B14F-4D97-AF65-F5344CB8AC3E}">
        <p14:creationId xmlns:p14="http://schemas.microsoft.com/office/powerpoint/2010/main" val="1167834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24">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26">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28">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8167"/>
            <a:ext cx="4834070" cy="2488150"/>
            <a:chOff x="6867015" y="-1"/>
            <a:chExt cx="5324985" cy="3251912"/>
          </a:xfrm>
          <a:solidFill>
            <a:schemeClr val="bg1">
              <a:alpha val="30000"/>
            </a:schemeClr>
          </a:solidFill>
        </p:grpSpPr>
        <p:sp>
          <p:nvSpPr>
            <p:cNvPr id="30" name="Freeform: Shape 29">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CasellaDiTesto 3">
            <a:extLst>
              <a:ext uri="{FF2B5EF4-FFF2-40B4-BE49-F238E27FC236}">
                <a16:creationId xmlns:a16="http://schemas.microsoft.com/office/drawing/2014/main" id="{0A588A45-24A5-48B4-9595-4486413B1F3C}"/>
              </a:ext>
            </a:extLst>
          </p:cNvPr>
          <p:cNvSpPr txBox="1"/>
          <p:nvPr/>
        </p:nvSpPr>
        <p:spPr>
          <a:xfrm>
            <a:off x="798413" y="452761"/>
            <a:ext cx="11284086" cy="4369340"/>
          </a:xfrm>
          <a:prstGeom prst="rect">
            <a:avLst/>
          </a:prstGeom>
        </p:spPr>
        <p:txBody>
          <a:bodyPr vert="horz" lIns="91440" tIns="45720" rIns="91440" bIns="45720" rtlCol="0" anchor="t">
            <a:noAutofit/>
          </a:bodyPr>
          <a:lstStyle/>
          <a:p>
            <a:pPr>
              <a:lnSpc>
                <a:spcPct val="90000"/>
              </a:lnSpc>
              <a:spcAft>
                <a:spcPts val="600"/>
              </a:spcAft>
            </a:pPr>
            <a:r>
              <a:rPr lang="en-US" sz="2000" dirty="0">
                <a:solidFill>
                  <a:schemeClr val="tx2"/>
                </a:solidFill>
              </a:rPr>
              <a:t>Nel nostro database </a:t>
            </a:r>
            <a:r>
              <a:rPr lang="en-US" sz="2000" dirty="0" err="1">
                <a:solidFill>
                  <a:schemeClr val="tx2"/>
                </a:solidFill>
              </a:rPr>
              <a:t>abbiamo</a:t>
            </a:r>
            <a:r>
              <a:rPr lang="en-US" sz="2000" dirty="0">
                <a:solidFill>
                  <a:schemeClr val="tx2"/>
                </a:solidFill>
              </a:rPr>
              <a:t> </a:t>
            </a:r>
            <a:r>
              <a:rPr lang="en-US" sz="2000" dirty="0" err="1">
                <a:solidFill>
                  <a:schemeClr val="tx2"/>
                </a:solidFill>
              </a:rPr>
              <a:t>individuato</a:t>
            </a:r>
            <a:r>
              <a:rPr lang="en-US" sz="2000" dirty="0">
                <a:solidFill>
                  <a:schemeClr val="tx2"/>
                </a:solidFill>
              </a:rPr>
              <a:t> le </a:t>
            </a:r>
            <a:r>
              <a:rPr lang="en-US" sz="2000" dirty="0" err="1">
                <a:solidFill>
                  <a:schemeClr val="tx2"/>
                </a:solidFill>
              </a:rPr>
              <a:t>seguenti</a:t>
            </a:r>
            <a:r>
              <a:rPr lang="en-US" sz="2000" dirty="0">
                <a:solidFill>
                  <a:schemeClr val="tx2"/>
                </a:solidFill>
              </a:rPr>
              <a:t> </a:t>
            </a:r>
            <a:r>
              <a:rPr lang="en-US" sz="2000" b="1" u="sng" dirty="0">
                <a:solidFill>
                  <a:schemeClr val="tx2"/>
                </a:solidFill>
              </a:rPr>
              <a:t>ENTITA’</a:t>
            </a:r>
            <a:r>
              <a:rPr lang="en-US" sz="2000" dirty="0">
                <a:solidFill>
                  <a:schemeClr val="tx2"/>
                </a:solidFill>
              </a:rPr>
              <a:t> con </a:t>
            </a:r>
            <a:r>
              <a:rPr lang="en-US" sz="2000" dirty="0" err="1">
                <a:solidFill>
                  <a:schemeClr val="tx2"/>
                </a:solidFill>
              </a:rPr>
              <a:t>relativi</a:t>
            </a:r>
            <a:r>
              <a:rPr lang="en-US" sz="2000" dirty="0">
                <a:solidFill>
                  <a:schemeClr val="tx2"/>
                </a:solidFill>
              </a:rPr>
              <a:t> </a:t>
            </a:r>
            <a:r>
              <a:rPr lang="en-US" sz="2000" b="1" u="sng" dirty="0">
                <a:solidFill>
                  <a:schemeClr val="tx2"/>
                </a:solidFill>
              </a:rPr>
              <a:t>ATTRIBUTI</a:t>
            </a:r>
            <a:r>
              <a:rPr lang="en-US" sz="2000" dirty="0">
                <a:solidFill>
                  <a:schemeClr val="tx2"/>
                </a:solidFill>
              </a:rPr>
              <a:t>:</a:t>
            </a:r>
          </a:p>
          <a:p>
            <a:pPr>
              <a:lnSpc>
                <a:spcPct val="90000"/>
              </a:lnSpc>
              <a:spcAft>
                <a:spcPts val="600"/>
              </a:spcAft>
            </a:pPr>
            <a:r>
              <a:rPr lang="en-US" sz="2000" dirty="0" err="1">
                <a:solidFill>
                  <a:schemeClr val="tx2"/>
                </a:solidFill>
              </a:rPr>
              <a:t>L’entità</a:t>
            </a:r>
            <a:r>
              <a:rPr lang="en-US" sz="2000" dirty="0">
                <a:solidFill>
                  <a:schemeClr val="tx2"/>
                </a:solidFill>
              </a:rPr>
              <a:t> </a:t>
            </a:r>
            <a:r>
              <a:rPr lang="en-US" sz="2000" b="1" u="sng" dirty="0">
                <a:solidFill>
                  <a:schemeClr val="tx2"/>
                </a:solidFill>
              </a:rPr>
              <a:t>ACCOUNT UTENTE </a:t>
            </a:r>
            <a:r>
              <a:rPr lang="en-US" sz="2000" dirty="0">
                <a:solidFill>
                  <a:schemeClr val="tx2"/>
                </a:solidFill>
              </a:rPr>
              <a:t>è </a:t>
            </a:r>
            <a:r>
              <a:rPr lang="en-US" sz="2000" dirty="0" err="1">
                <a:solidFill>
                  <a:schemeClr val="tx2"/>
                </a:solidFill>
              </a:rPr>
              <a:t>costituita</a:t>
            </a:r>
            <a:r>
              <a:rPr lang="en-US" sz="2000" dirty="0">
                <a:solidFill>
                  <a:schemeClr val="tx2"/>
                </a:solidFill>
              </a:rPr>
              <a:t> </a:t>
            </a:r>
            <a:r>
              <a:rPr lang="en-US" sz="2000" dirty="0" err="1">
                <a:solidFill>
                  <a:schemeClr val="tx2"/>
                </a:solidFill>
              </a:rPr>
              <a:t>dai</a:t>
            </a:r>
            <a:r>
              <a:rPr lang="en-US" sz="2000" dirty="0">
                <a:solidFill>
                  <a:schemeClr val="tx2"/>
                </a:solidFill>
              </a:rPr>
              <a:t> </a:t>
            </a:r>
            <a:r>
              <a:rPr lang="en-US" sz="2000" dirty="0" err="1">
                <a:solidFill>
                  <a:schemeClr val="tx2"/>
                </a:solidFill>
              </a:rPr>
              <a:t>seguenti</a:t>
            </a:r>
            <a:r>
              <a:rPr lang="en-US" sz="2000" dirty="0">
                <a:solidFill>
                  <a:schemeClr val="tx2"/>
                </a:solidFill>
              </a:rPr>
              <a:t> </a:t>
            </a:r>
            <a:r>
              <a:rPr lang="en-US" sz="2000" dirty="0" err="1">
                <a:solidFill>
                  <a:schemeClr val="tx2"/>
                </a:solidFill>
              </a:rPr>
              <a:t>attributi</a:t>
            </a:r>
            <a:r>
              <a:rPr lang="en-US" sz="2000" dirty="0">
                <a:solidFill>
                  <a:schemeClr val="tx2"/>
                </a:solidFill>
              </a:rPr>
              <a:t>: </a:t>
            </a:r>
            <a:r>
              <a:rPr lang="en-US" sz="2000" b="1" dirty="0">
                <a:solidFill>
                  <a:schemeClr val="tx2"/>
                </a:solidFill>
              </a:rPr>
              <a:t>Nickname</a:t>
            </a:r>
            <a:r>
              <a:rPr lang="en-US" sz="2000" dirty="0">
                <a:solidFill>
                  <a:schemeClr val="tx2"/>
                </a:solidFill>
              </a:rPr>
              <a:t>(string) </a:t>
            </a:r>
            <a:r>
              <a:rPr lang="en-US" sz="2000" dirty="0" err="1">
                <a:solidFill>
                  <a:schemeClr val="tx2"/>
                </a:solidFill>
              </a:rPr>
              <a:t>che</a:t>
            </a:r>
            <a:r>
              <a:rPr lang="en-US" sz="2000" dirty="0">
                <a:solidFill>
                  <a:schemeClr val="tx2"/>
                </a:solidFill>
              </a:rPr>
              <a:t> </a:t>
            </a:r>
            <a:r>
              <a:rPr lang="en-US" sz="2000" dirty="0" err="1">
                <a:solidFill>
                  <a:schemeClr val="tx2"/>
                </a:solidFill>
              </a:rPr>
              <a:t>rappresenta</a:t>
            </a:r>
            <a:r>
              <a:rPr lang="en-US" sz="2000" dirty="0">
                <a:solidFill>
                  <a:schemeClr val="tx2"/>
                </a:solidFill>
              </a:rPr>
              <a:t> la </a:t>
            </a:r>
            <a:r>
              <a:rPr lang="en-US" sz="2000" dirty="0" err="1">
                <a:solidFill>
                  <a:srgbClr val="FF0000"/>
                </a:solidFill>
              </a:rPr>
              <a:t>chiave</a:t>
            </a:r>
            <a:r>
              <a:rPr lang="en-US" sz="2000" b="1" dirty="0">
                <a:solidFill>
                  <a:schemeClr val="tx2"/>
                </a:solidFill>
              </a:rPr>
              <a:t>, #follower</a:t>
            </a:r>
            <a:r>
              <a:rPr lang="en-US" sz="2000" dirty="0">
                <a:solidFill>
                  <a:schemeClr val="tx2"/>
                </a:solidFill>
              </a:rPr>
              <a:t>(int),</a:t>
            </a:r>
            <a:r>
              <a:rPr lang="en-US" sz="2000" b="1" dirty="0">
                <a:solidFill>
                  <a:schemeClr val="tx2"/>
                </a:solidFill>
              </a:rPr>
              <a:t> #artisti </a:t>
            </a:r>
            <a:r>
              <a:rPr lang="en-US" sz="2000" dirty="0">
                <a:solidFill>
                  <a:schemeClr val="tx2"/>
                </a:solidFill>
              </a:rPr>
              <a:t>(int)</a:t>
            </a:r>
            <a:r>
              <a:rPr lang="en-US" sz="2000" b="1" dirty="0">
                <a:solidFill>
                  <a:schemeClr val="tx2"/>
                </a:solidFill>
              </a:rPr>
              <a:t> </a:t>
            </a:r>
            <a:r>
              <a:rPr lang="en-US" sz="2000" dirty="0">
                <a:solidFill>
                  <a:schemeClr val="tx2"/>
                </a:solidFill>
              </a:rPr>
              <a:t>e</a:t>
            </a:r>
            <a:r>
              <a:rPr lang="en-US" sz="2000" b="1" dirty="0">
                <a:solidFill>
                  <a:schemeClr val="tx2"/>
                </a:solidFill>
              </a:rPr>
              <a:t> #playlist </a:t>
            </a:r>
            <a:r>
              <a:rPr lang="en-US" sz="2000" b="1" dirty="0" err="1">
                <a:solidFill>
                  <a:schemeClr val="tx2"/>
                </a:solidFill>
              </a:rPr>
              <a:t>musicali</a:t>
            </a:r>
            <a:r>
              <a:rPr lang="en-US" sz="2000" dirty="0">
                <a:solidFill>
                  <a:schemeClr val="tx2"/>
                </a:solidFill>
              </a:rPr>
              <a:t> (int)</a:t>
            </a:r>
            <a:r>
              <a:rPr lang="en-US" sz="2000" b="1" dirty="0">
                <a:solidFill>
                  <a:schemeClr val="tx2"/>
                </a:solidFill>
              </a:rPr>
              <a:t> </a:t>
            </a:r>
            <a:r>
              <a:rPr lang="en-US" sz="2000" dirty="0" err="1">
                <a:solidFill>
                  <a:schemeClr val="tx2"/>
                </a:solidFill>
              </a:rPr>
              <a:t>che</a:t>
            </a:r>
            <a:r>
              <a:rPr lang="en-US" sz="2000" dirty="0">
                <a:solidFill>
                  <a:schemeClr val="tx2"/>
                </a:solidFill>
              </a:rPr>
              <a:t> </a:t>
            </a:r>
            <a:r>
              <a:rPr lang="en-US" sz="2000" dirty="0" err="1">
                <a:solidFill>
                  <a:schemeClr val="tx2"/>
                </a:solidFill>
              </a:rPr>
              <a:t>rappresentano</a:t>
            </a:r>
            <a:r>
              <a:rPr lang="en-US" sz="2000" dirty="0">
                <a:solidFill>
                  <a:schemeClr val="tx2"/>
                </a:solidFill>
              </a:rPr>
              <a:t> </a:t>
            </a:r>
            <a:r>
              <a:rPr lang="en-US" sz="2000" dirty="0">
                <a:solidFill>
                  <a:srgbClr val="7030A0"/>
                </a:solidFill>
              </a:rPr>
              <a:t>due </a:t>
            </a:r>
            <a:r>
              <a:rPr lang="en-US" sz="2000" dirty="0" err="1">
                <a:solidFill>
                  <a:srgbClr val="7030A0"/>
                </a:solidFill>
              </a:rPr>
              <a:t>attributi</a:t>
            </a:r>
            <a:r>
              <a:rPr lang="en-US" sz="2000" dirty="0">
                <a:solidFill>
                  <a:srgbClr val="7030A0"/>
                </a:solidFill>
              </a:rPr>
              <a:t> </a:t>
            </a:r>
            <a:r>
              <a:rPr lang="en-US" sz="2000" dirty="0" err="1">
                <a:solidFill>
                  <a:srgbClr val="7030A0"/>
                </a:solidFill>
              </a:rPr>
              <a:t>ridondanti</a:t>
            </a:r>
            <a:r>
              <a:rPr lang="en-US" sz="2000" dirty="0">
                <a:solidFill>
                  <a:schemeClr val="tx2"/>
                </a:solidFill>
              </a:rPr>
              <a:t>.</a:t>
            </a:r>
          </a:p>
          <a:p>
            <a:pPr>
              <a:lnSpc>
                <a:spcPct val="90000"/>
              </a:lnSpc>
              <a:spcAft>
                <a:spcPts val="600"/>
              </a:spcAft>
            </a:pPr>
            <a:r>
              <a:rPr lang="en-US" sz="2000" dirty="0" err="1">
                <a:solidFill>
                  <a:schemeClr val="tx2"/>
                </a:solidFill>
              </a:rPr>
              <a:t>L’entità</a:t>
            </a:r>
            <a:r>
              <a:rPr lang="en-US" sz="2000" dirty="0">
                <a:solidFill>
                  <a:schemeClr val="tx2"/>
                </a:solidFill>
              </a:rPr>
              <a:t> </a:t>
            </a:r>
            <a:r>
              <a:rPr lang="en-US" sz="2000" b="1" u="sng" dirty="0">
                <a:solidFill>
                  <a:schemeClr val="tx2"/>
                </a:solidFill>
              </a:rPr>
              <a:t>PLAYLIST </a:t>
            </a:r>
            <a:r>
              <a:rPr lang="en-US" sz="2000" dirty="0">
                <a:solidFill>
                  <a:schemeClr val="tx2"/>
                </a:solidFill>
              </a:rPr>
              <a:t>è </a:t>
            </a:r>
            <a:r>
              <a:rPr lang="en-US" sz="2000" dirty="0" err="1">
                <a:solidFill>
                  <a:schemeClr val="tx2"/>
                </a:solidFill>
              </a:rPr>
              <a:t>costituita</a:t>
            </a:r>
            <a:r>
              <a:rPr lang="en-US" sz="2000" dirty="0">
                <a:solidFill>
                  <a:schemeClr val="tx2"/>
                </a:solidFill>
              </a:rPr>
              <a:t> </a:t>
            </a:r>
            <a:r>
              <a:rPr lang="en-US" sz="2000" dirty="0" err="1">
                <a:solidFill>
                  <a:schemeClr val="tx2"/>
                </a:solidFill>
              </a:rPr>
              <a:t>dai</a:t>
            </a:r>
            <a:r>
              <a:rPr lang="en-US" sz="2000" dirty="0">
                <a:solidFill>
                  <a:schemeClr val="tx2"/>
                </a:solidFill>
              </a:rPr>
              <a:t> </a:t>
            </a:r>
            <a:r>
              <a:rPr lang="en-US" sz="2000" dirty="0" err="1">
                <a:solidFill>
                  <a:schemeClr val="tx2"/>
                </a:solidFill>
              </a:rPr>
              <a:t>seguenti</a:t>
            </a:r>
            <a:r>
              <a:rPr lang="en-US" sz="2000" dirty="0">
                <a:solidFill>
                  <a:schemeClr val="tx2"/>
                </a:solidFill>
              </a:rPr>
              <a:t> </a:t>
            </a:r>
            <a:r>
              <a:rPr lang="en-US" sz="2000" dirty="0" err="1">
                <a:solidFill>
                  <a:schemeClr val="tx2"/>
                </a:solidFill>
              </a:rPr>
              <a:t>attributi</a:t>
            </a:r>
            <a:r>
              <a:rPr lang="en-US" sz="2000" dirty="0">
                <a:solidFill>
                  <a:schemeClr val="tx2"/>
                </a:solidFill>
              </a:rPr>
              <a:t>: </a:t>
            </a:r>
            <a:r>
              <a:rPr lang="en-US" sz="2000" b="1" dirty="0" err="1">
                <a:solidFill>
                  <a:schemeClr val="tx2"/>
                </a:solidFill>
              </a:rPr>
              <a:t>Codice</a:t>
            </a:r>
            <a:r>
              <a:rPr lang="en-US" sz="2000" b="1" dirty="0">
                <a:solidFill>
                  <a:schemeClr val="tx2"/>
                </a:solidFill>
              </a:rPr>
              <a:t> Playlist </a:t>
            </a:r>
            <a:r>
              <a:rPr lang="en-US" sz="2000" dirty="0">
                <a:solidFill>
                  <a:schemeClr val="tx2"/>
                </a:solidFill>
              </a:rPr>
              <a:t>(int) </a:t>
            </a:r>
            <a:r>
              <a:rPr lang="en-US" sz="2000" dirty="0" err="1">
                <a:solidFill>
                  <a:schemeClr val="tx2"/>
                </a:solidFill>
              </a:rPr>
              <a:t>che</a:t>
            </a:r>
            <a:r>
              <a:rPr lang="en-US" sz="2000" dirty="0">
                <a:solidFill>
                  <a:schemeClr val="tx2"/>
                </a:solidFill>
              </a:rPr>
              <a:t> </a:t>
            </a:r>
            <a:r>
              <a:rPr lang="en-US" sz="2000" dirty="0" err="1">
                <a:solidFill>
                  <a:schemeClr val="tx2"/>
                </a:solidFill>
              </a:rPr>
              <a:t>rappresenta</a:t>
            </a:r>
            <a:r>
              <a:rPr lang="en-US" sz="2000" dirty="0">
                <a:solidFill>
                  <a:schemeClr val="tx2"/>
                </a:solidFill>
              </a:rPr>
              <a:t> la </a:t>
            </a:r>
            <a:r>
              <a:rPr lang="en-US" sz="2000" dirty="0" err="1">
                <a:solidFill>
                  <a:srgbClr val="FF0000"/>
                </a:solidFill>
              </a:rPr>
              <a:t>chiave</a:t>
            </a:r>
            <a:r>
              <a:rPr lang="en-US" sz="2000" dirty="0">
                <a:solidFill>
                  <a:srgbClr val="FF0000"/>
                </a:solidFill>
              </a:rPr>
              <a:t> </a:t>
            </a:r>
            <a:r>
              <a:rPr lang="en-US" sz="2000" dirty="0"/>
              <a:t>,</a:t>
            </a:r>
            <a:r>
              <a:rPr lang="en-US" sz="2000" dirty="0">
                <a:solidFill>
                  <a:schemeClr val="tx2"/>
                </a:solidFill>
              </a:rPr>
              <a:t> </a:t>
            </a:r>
          </a:p>
          <a:p>
            <a:pPr>
              <a:lnSpc>
                <a:spcPct val="90000"/>
              </a:lnSpc>
              <a:spcAft>
                <a:spcPts val="600"/>
              </a:spcAft>
            </a:pPr>
            <a:r>
              <a:rPr lang="en-US" sz="2000" b="1" dirty="0">
                <a:solidFill>
                  <a:schemeClr val="tx2"/>
                </a:solidFill>
              </a:rPr>
              <a:t>Nome </a:t>
            </a:r>
            <a:r>
              <a:rPr lang="en-US" sz="2000" dirty="0">
                <a:solidFill>
                  <a:schemeClr val="tx2"/>
                </a:solidFill>
              </a:rPr>
              <a:t>(string),</a:t>
            </a:r>
            <a:r>
              <a:rPr lang="en-US" sz="2000" b="1" dirty="0">
                <a:solidFill>
                  <a:schemeClr val="tx2"/>
                </a:solidFill>
              </a:rPr>
              <a:t> Radio </a:t>
            </a:r>
            <a:r>
              <a:rPr lang="en-US" sz="2000" b="1" dirty="0" err="1">
                <a:solidFill>
                  <a:schemeClr val="tx2"/>
                </a:solidFill>
              </a:rPr>
              <a:t>della</a:t>
            </a:r>
            <a:r>
              <a:rPr lang="en-US" sz="2000" b="1" dirty="0">
                <a:solidFill>
                  <a:schemeClr val="tx2"/>
                </a:solidFill>
              </a:rPr>
              <a:t> Playlist </a:t>
            </a:r>
            <a:r>
              <a:rPr lang="en-US" sz="2000" dirty="0">
                <a:solidFill>
                  <a:schemeClr val="tx2"/>
                </a:solidFill>
              </a:rPr>
              <a:t>(string)</a:t>
            </a:r>
            <a:r>
              <a:rPr lang="en-US" sz="2000" b="1" dirty="0">
                <a:solidFill>
                  <a:schemeClr val="tx2"/>
                </a:solidFill>
              </a:rPr>
              <a:t> </a:t>
            </a:r>
            <a:r>
              <a:rPr lang="en-US" sz="2000" dirty="0">
                <a:solidFill>
                  <a:schemeClr val="tx2"/>
                </a:solidFill>
              </a:rPr>
              <a:t>e</a:t>
            </a:r>
            <a:r>
              <a:rPr lang="en-US" sz="2000" b="1" dirty="0">
                <a:solidFill>
                  <a:schemeClr val="tx2"/>
                </a:solidFill>
              </a:rPr>
              <a:t> #brani </a:t>
            </a:r>
            <a:r>
              <a:rPr lang="en-US" sz="2000" dirty="0">
                <a:solidFill>
                  <a:schemeClr val="tx2"/>
                </a:solidFill>
              </a:rPr>
              <a:t>(int)</a:t>
            </a:r>
            <a:r>
              <a:rPr lang="en-US" sz="2000" b="1" dirty="0">
                <a:solidFill>
                  <a:schemeClr val="tx2"/>
                </a:solidFill>
              </a:rPr>
              <a:t> </a:t>
            </a:r>
            <a:r>
              <a:rPr lang="en-US" sz="2000" dirty="0" err="1">
                <a:solidFill>
                  <a:schemeClr val="tx2"/>
                </a:solidFill>
              </a:rPr>
              <a:t>che</a:t>
            </a:r>
            <a:r>
              <a:rPr lang="en-US" sz="2000" dirty="0">
                <a:solidFill>
                  <a:schemeClr val="tx2"/>
                </a:solidFill>
              </a:rPr>
              <a:t> </a:t>
            </a:r>
            <a:r>
              <a:rPr lang="en-US" sz="2000" dirty="0" err="1">
                <a:solidFill>
                  <a:schemeClr val="tx2"/>
                </a:solidFill>
              </a:rPr>
              <a:t>rappresenta</a:t>
            </a:r>
            <a:r>
              <a:rPr lang="en-US" sz="2000" dirty="0">
                <a:solidFill>
                  <a:schemeClr val="tx2"/>
                </a:solidFill>
              </a:rPr>
              <a:t> un </a:t>
            </a:r>
            <a:r>
              <a:rPr lang="en-US" sz="2000" dirty="0" err="1">
                <a:solidFill>
                  <a:srgbClr val="7030A0"/>
                </a:solidFill>
              </a:rPr>
              <a:t>attributo</a:t>
            </a:r>
            <a:r>
              <a:rPr lang="en-US" sz="2000" dirty="0">
                <a:solidFill>
                  <a:srgbClr val="7030A0"/>
                </a:solidFill>
              </a:rPr>
              <a:t> </a:t>
            </a:r>
            <a:r>
              <a:rPr lang="en-US" sz="2000" dirty="0" err="1">
                <a:solidFill>
                  <a:srgbClr val="7030A0"/>
                </a:solidFill>
              </a:rPr>
              <a:t>ridondante</a:t>
            </a:r>
            <a:r>
              <a:rPr lang="en-US" sz="2000" dirty="0">
                <a:solidFill>
                  <a:schemeClr val="tx2"/>
                </a:solidFill>
              </a:rPr>
              <a:t>. Tale </a:t>
            </a:r>
            <a:r>
              <a:rPr lang="en-US" sz="2000" dirty="0" err="1">
                <a:solidFill>
                  <a:schemeClr val="tx2"/>
                </a:solidFill>
              </a:rPr>
              <a:t>entità</a:t>
            </a:r>
            <a:r>
              <a:rPr lang="en-US" sz="2000" dirty="0">
                <a:solidFill>
                  <a:schemeClr val="tx2"/>
                </a:solidFill>
              </a:rPr>
              <a:t> </a:t>
            </a:r>
            <a:r>
              <a:rPr lang="en-US" sz="2000" dirty="0" err="1">
                <a:solidFill>
                  <a:schemeClr val="tx2"/>
                </a:solidFill>
              </a:rPr>
              <a:t>si</a:t>
            </a:r>
            <a:r>
              <a:rPr lang="en-US" sz="2000" dirty="0">
                <a:solidFill>
                  <a:schemeClr val="tx2"/>
                </a:solidFill>
              </a:rPr>
              <a:t> </a:t>
            </a:r>
            <a:r>
              <a:rPr lang="en-US" sz="2000" dirty="0" err="1">
                <a:solidFill>
                  <a:schemeClr val="tx2"/>
                </a:solidFill>
              </a:rPr>
              <a:t>suddivide</a:t>
            </a:r>
            <a:r>
              <a:rPr lang="en-US" sz="2000" dirty="0">
                <a:solidFill>
                  <a:schemeClr val="tx2"/>
                </a:solidFill>
              </a:rPr>
              <a:t> </a:t>
            </a:r>
            <a:r>
              <a:rPr lang="en-US" sz="2000" dirty="0" err="1">
                <a:solidFill>
                  <a:schemeClr val="tx2"/>
                </a:solidFill>
              </a:rPr>
              <a:t>tramite</a:t>
            </a:r>
            <a:r>
              <a:rPr lang="en-US" sz="2000" dirty="0">
                <a:solidFill>
                  <a:schemeClr val="tx2"/>
                </a:solidFill>
              </a:rPr>
              <a:t> una </a:t>
            </a:r>
            <a:r>
              <a:rPr lang="en-US" sz="2000" dirty="0" err="1">
                <a:solidFill>
                  <a:schemeClr val="tx2"/>
                </a:solidFill>
              </a:rPr>
              <a:t>specializzazione</a:t>
            </a:r>
            <a:r>
              <a:rPr lang="en-US" sz="2000" dirty="0">
                <a:solidFill>
                  <a:schemeClr val="tx2"/>
                </a:solidFill>
              </a:rPr>
              <a:t> </a:t>
            </a:r>
            <a:r>
              <a:rPr lang="en-US" sz="2000" b="1" dirty="0">
                <a:solidFill>
                  <a:schemeClr val="tx2"/>
                </a:solidFill>
              </a:rPr>
              <a:t>TOTALE</a:t>
            </a:r>
            <a:r>
              <a:rPr lang="en-US" sz="2000" dirty="0">
                <a:solidFill>
                  <a:schemeClr val="tx2"/>
                </a:solidFill>
              </a:rPr>
              <a:t> in </a:t>
            </a:r>
            <a:r>
              <a:rPr lang="en-US" sz="2000" b="1" dirty="0" err="1">
                <a:solidFill>
                  <a:schemeClr val="tx2"/>
                </a:solidFill>
              </a:rPr>
              <a:t>Privata</a:t>
            </a:r>
            <a:r>
              <a:rPr lang="en-US" sz="2000" dirty="0">
                <a:solidFill>
                  <a:schemeClr val="tx2"/>
                </a:solidFill>
              </a:rPr>
              <a:t> e </a:t>
            </a:r>
            <a:r>
              <a:rPr lang="en-US" sz="2000" b="1" dirty="0" err="1">
                <a:solidFill>
                  <a:schemeClr val="tx2"/>
                </a:solidFill>
              </a:rPr>
              <a:t>Pubblica</a:t>
            </a:r>
            <a:r>
              <a:rPr lang="en-US" sz="2000" b="1" dirty="0">
                <a:solidFill>
                  <a:schemeClr val="tx2"/>
                </a:solidFill>
              </a:rPr>
              <a:t>, </a:t>
            </a:r>
            <a:r>
              <a:rPr lang="en-US" sz="2000" dirty="0" err="1">
                <a:solidFill>
                  <a:schemeClr val="tx2"/>
                </a:solidFill>
              </a:rPr>
              <a:t>quest’ultima</a:t>
            </a:r>
            <a:r>
              <a:rPr lang="en-US" sz="2000" dirty="0">
                <a:solidFill>
                  <a:schemeClr val="tx2"/>
                </a:solidFill>
              </a:rPr>
              <a:t> ha come </a:t>
            </a:r>
            <a:r>
              <a:rPr lang="en-US" sz="2000" dirty="0" err="1">
                <a:solidFill>
                  <a:schemeClr val="tx2"/>
                </a:solidFill>
              </a:rPr>
              <a:t>attributo</a:t>
            </a:r>
            <a:r>
              <a:rPr lang="en-US" sz="2000" dirty="0">
                <a:solidFill>
                  <a:schemeClr val="tx2"/>
                </a:solidFill>
              </a:rPr>
              <a:t> il </a:t>
            </a:r>
            <a:r>
              <a:rPr lang="en-US" sz="2000" b="1" dirty="0">
                <a:solidFill>
                  <a:schemeClr val="tx2"/>
                </a:solidFill>
              </a:rPr>
              <a:t>#follower </a:t>
            </a:r>
            <a:r>
              <a:rPr lang="en-US" sz="2000" dirty="0">
                <a:solidFill>
                  <a:schemeClr val="tx2"/>
                </a:solidFill>
              </a:rPr>
              <a:t>(int).</a:t>
            </a:r>
          </a:p>
          <a:p>
            <a:pPr>
              <a:lnSpc>
                <a:spcPct val="90000"/>
              </a:lnSpc>
              <a:spcAft>
                <a:spcPts val="600"/>
              </a:spcAft>
            </a:pPr>
            <a:r>
              <a:rPr lang="en-US" sz="2000" dirty="0" err="1">
                <a:solidFill>
                  <a:schemeClr val="tx2"/>
                </a:solidFill>
              </a:rPr>
              <a:t>L’entità</a:t>
            </a:r>
            <a:r>
              <a:rPr lang="en-US" sz="2000" dirty="0">
                <a:solidFill>
                  <a:schemeClr val="tx2"/>
                </a:solidFill>
              </a:rPr>
              <a:t> </a:t>
            </a:r>
            <a:r>
              <a:rPr lang="en-US" sz="2000" b="1" u="sng" dirty="0">
                <a:solidFill>
                  <a:schemeClr val="tx2"/>
                </a:solidFill>
              </a:rPr>
              <a:t>Podcast </a:t>
            </a:r>
            <a:r>
              <a:rPr lang="en-US" sz="2000" dirty="0">
                <a:solidFill>
                  <a:schemeClr val="tx2"/>
                </a:solidFill>
              </a:rPr>
              <a:t>ha come </a:t>
            </a:r>
            <a:r>
              <a:rPr lang="en-US" sz="2000" dirty="0" err="1">
                <a:solidFill>
                  <a:schemeClr val="tx2"/>
                </a:solidFill>
              </a:rPr>
              <a:t>attributi</a:t>
            </a:r>
            <a:r>
              <a:rPr lang="en-US" sz="2000" dirty="0">
                <a:solidFill>
                  <a:schemeClr val="tx2"/>
                </a:solidFill>
              </a:rPr>
              <a:t>: </a:t>
            </a:r>
            <a:r>
              <a:rPr lang="en-US" sz="2000" b="1" dirty="0">
                <a:solidFill>
                  <a:schemeClr val="tx2"/>
                </a:solidFill>
              </a:rPr>
              <a:t>Nome Podcast </a:t>
            </a:r>
            <a:r>
              <a:rPr lang="en-US" sz="2000" dirty="0">
                <a:solidFill>
                  <a:schemeClr val="tx2"/>
                </a:solidFill>
              </a:rPr>
              <a:t>(string)</a:t>
            </a:r>
            <a:r>
              <a:rPr lang="en-US" sz="2000" b="1" dirty="0">
                <a:solidFill>
                  <a:schemeClr val="tx2"/>
                </a:solidFill>
              </a:rPr>
              <a:t> </a:t>
            </a:r>
            <a:r>
              <a:rPr lang="en-US" sz="2000" dirty="0">
                <a:solidFill>
                  <a:schemeClr val="tx2"/>
                </a:solidFill>
              </a:rPr>
              <a:t>e </a:t>
            </a:r>
            <a:r>
              <a:rPr lang="en-US" sz="2000" b="1" dirty="0" err="1">
                <a:solidFill>
                  <a:schemeClr val="tx2"/>
                </a:solidFill>
              </a:rPr>
              <a:t>Ideatore</a:t>
            </a:r>
            <a:r>
              <a:rPr lang="en-US" sz="2000" dirty="0">
                <a:solidFill>
                  <a:schemeClr val="tx2"/>
                </a:solidFill>
              </a:rPr>
              <a:t> (string)</a:t>
            </a:r>
            <a:r>
              <a:rPr lang="en-US" sz="2000" b="1" dirty="0">
                <a:solidFill>
                  <a:schemeClr val="tx2"/>
                </a:solidFill>
              </a:rPr>
              <a:t> </a:t>
            </a:r>
            <a:r>
              <a:rPr lang="en-US" sz="2000" dirty="0" err="1">
                <a:solidFill>
                  <a:schemeClr val="tx2"/>
                </a:solidFill>
              </a:rPr>
              <a:t>che</a:t>
            </a:r>
            <a:r>
              <a:rPr lang="en-US" sz="2000" dirty="0">
                <a:solidFill>
                  <a:schemeClr val="tx2"/>
                </a:solidFill>
              </a:rPr>
              <a:t> </a:t>
            </a:r>
            <a:r>
              <a:rPr lang="en-US" sz="2000" dirty="0" err="1">
                <a:solidFill>
                  <a:schemeClr val="tx2"/>
                </a:solidFill>
              </a:rPr>
              <a:t>rappresentano</a:t>
            </a:r>
            <a:r>
              <a:rPr lang="en-US" sz="2000" dirty="0">
                <a:solidFill>
                  <a:schemeClr val="tx2"/>
                </a:solidFill>
              </a:rPr>
              <a:t> la </a:t>
            </a:r>
            <a:r>
              <a:rPr lang="en-US" sz="2000" dirty="0" err="1">
                <a:solidFill>
                  <a:srgbClr val="FF0000"/>
                </a:solidFill>
              </a:rPr>
              <a:t>chiave</a:t>
            </a:r>
            <a:r>
              <a:rPr lang="en-US" sz="2000" dirty="0">
                <a:solidFill>
                  <a:srgbClr val="FF0000"/>
                </a:solidFill>
              </a:rPr>
              <a:t> </a:t>
            </a:r>
            <a:r>
              <a:rPr lang="en-US" sz="2000" dirty="0" err="1">
                <a:solidFill>
                  <a:srgbClr val="FF0000"/>
                </a:solidFill>
              </a:rPr>
              <a:t>composta</a:t>
            </a:r>
            <a:r>
              <a:rPr lang="en-US" sz="2000" dirty="0">
                <a:solidFill>
                  <a:schemeClr val="tx2"/>
                </a:solidFill>
              </a:rPr>
              <a:t>, </a:t>
            </a:r>
            <a:r>
              <a:rPr lang="en-US" sz="2000" b="1" dirty="0">
                <a:solidFill>
                  <a:schemeClr val="tx2"/>
                </a:solidFill>
              </a:rPr>
              <a:t>#episodi </a:t>
            </a:r>
            <a:r>
              <a:rPr lang="en-US" sz="2000" dirty="0">
                <a:solidFill>
                  <a:schemeClr val="tx2"/>
                </a:solidFill>
              </a:rPr>
              <a:t>(int)</a:t>
            </a:r>
            <a:r>
              <a:rPr lang="en-US" sz="2000" b="1" dirty="0">
                <a:solidFill>
                  <a:schemeClr val="tx2"/>
                </a:solidFill>
              </a:rPr>
              <a:t>, </a:t>
            </a:r>
            <a:r>
              <a:rPr lang="en-US" sz="2000" b="1" dirty="0" err="1">
                <a:solidFill>
                  <a:schemeClr val="tx2"/>
                </a:solidFill>
              </a:rPr>
              <a:t>Durata</a:t>
            </a:r>
            <a:r>
              <a:rPr lang="en-US" sz="2000" b="1" dirty="0">
                <a:solidFill>
                  <a:schemeClr val="tx2"/>
                </a:solidFill>
              </a:rPr>
              <a:t> </a:t>
            </a:r>
            <a:r>
              <a:rPr lang="en-US" sz="2000" dirty="0">
                <a:solidFill>
                  <a:schemeClr val="tx2"/>
                </a:solidFill>
              </a:rPr>
              <a:t>(float)</a:t>
            </a:r>
            <a:r>
              <a:rPr lang="en-US" sz="2000" b="1" dirty="0">
                <a:solidFill>
                  <a:schemeClr val="tx2"/>
                </a:solidFill>
              </a:rPr>
              <a:t>, </a:t>
            </a:r>
            <a:r>
              <a:rPr lang="en-US" sz="2000" b="1" dirty="0" err="1">
                <a:solidFill>
                  <a:schemeClr val="tx2"/>
                </a:solidFill>
              </a:rPr>
              <a:t>Descrizione</a:t>
            </a:r>
            <a:r>
              <a:rPr lang="en-US" sz="2000" dirty="0">
                <a:solidFill>
                  <a:schemeClr val="tx2"/>
                </a:solidFill>
              </a:rPr>
              <a:t> (string) e </a:t>
            </a:r>
            <a:r>
              <a:rPr lang="en-US" sz="2000" b="1" dirty="0">
                <a:solidFill>
                  <a:schemeClr val="tx2"/>
                </a:solidFill>
              </a:rPr>
              <a:t>Data di </a:t>
            </a:r>
            <a:r>
              <a:rPr lang="en-US" sz="2000" b="1" dirty="0" err="1">
                <a:solidFill>
                  <a:schemeClr val="tx2"/>
                </a:solidFill>
              </a:rPr>
              <a:t>Pubblicazione</a:t>
            </a:r>
            <a:r>
              <a:rPr lang="en-US" sz="2000" dirty="0">
                <a:solidFill>
                  <a:schemeClr val="tx2"/>
                </a:solidFill>
              </a:rPr>
              <a:t>(date)</a:t>
            </a:r>
            <a:r>
              <a:rPr lang="en-US" sz="2000" b="1" dirty="0">
                <a:solidFill>
                  <a:schemeClr val="tx2"/>
                </a:solidFill>
              </a:rPr>
              <a:t>.</a:t>
            </a:r>
          </a:p>
          <a:p>
            <a:pPr>
              <a:lnSpc>
                <a:spcPct val="90000"/>
              </a:lnSpc>
              <a:spcAft>
                <a:spcPts val="600"/>
              </a:spcAft>
            </a:pPr>
            <a:r>
              <a:rPr lang="en-US" sz="2000" dirty="0" err="1">
                <a:solidFill>
                  <a:schemeClr val="tx2"/>
                </a:solidFill>
              </a:rPr>
              <a:t>L’entità</a:t>
            </a:r>
            <a:r>
              <a:rPr lang="en-US" sz="2000" dirty="0">
                <a:solidFill>
                  <a:schemeClr val="tx2"/>
                </a:solidFill>
              </a:rPr>
              <a:t> </a:t>
            </a:r>
            <a:r>
              <a:rPr lang="en-US" sz="2000" b="1" u="sng" dirty="0" err="1">
                <a:solidFill>
                  <a:schemeClr val="tx2"/>
                </a:solidFill>
              </a:rPr>
              <a:t>Stazione</a:t>
            </a:r>
            <a:r>
              <a:rPr lang="en-US" sz="2000" b="1" u="sng" dirty="0">
                <a:solidFill>
                  <a:schemeClr val="tx2"/>
                </a:solidFill>
              </a:rPr>
              <a:t> Radio </a:t>
            </a:r>
            <a:r>
              <a:rPr lang="en-US" sz="2000" dirty="0">
                <a:solidFill>
                  <a:schemeClr val="tx2"/>
                </a:solidFill>
              </a:rPr>
              <a:t>ha come </a:t>
            </a:r>
            <a:r>
              <a:rPr lang="en-US" sz="2000" dirty="0" err="1">
                <a:solidFill>
                  <a:schemeClr val="tx2"/>
                </a:solidFill>
              </a:rPr>
              <a:t>attributi</a:t>
            </a:r>
            <a:r>
              <a:rPr lang="en-US" sz="2000" dirty="0">
                <a:solidFill>
                  <a:schemeClr val="tx2"/>
                </a:solidFill>
              </a:rPr>
              <a:t>: </a:t>
            </a:r>
            <a:r>
              <a:rPr lang="en-US" sz="2000" b="1" dirty="0">
                <a:solidFill>
                  <a:schemeClr val="tx2"/>
                </a:solidFill>
              </a:rPr>
              <a:t>Nome </a:t>
            </a:r>
            <a:r>
              <a:rPr lang="en-US" sz="2000" dirty="0">
                <a:solidFill>
                  <a:schemeClr val="tx2"/>
                </a:solidFill>
              </a:rPr>
              <a:t>(string) e </a:t>
            </a:r>
            <a:r>
              <a:rPr lang="en-US" sz="2000" b="1" dirty="0" err="1">
                <a:solidFill>
                  <a:schemeClr val="tx2"/>
                </a:solidFill>
              </a:rPr>
              <a:t>Frequenza</a:t>
            </a:r>
            <a:r>
              <a:rPr lang="en-US" sz="2000" b="1" dirty="0">
                <a:solidFill>
                  <a:schemeClr val="tx2"/>
                </a:solidFill>
              </a:rPr>
              <a:t> </a:t>
            </a:r>
            <a:r>
              <a:rPr lang="en-US" sz="2000" dirty="0">
                <a:solidFill>
                  <a:schemeClr val="tx2"/>
                </a:solidFill>
              </a:rPr>
              <a:t>(float) </a:t>
            </a:r>
            <a:r>
              <a:rPr lang="en-US" sz="2000" dirty="0" err="1">
                <a:solidFill>
                  <a:schemeClr val="tx2"/>
                </a:solidFill>
              </a:rPr>
              <a:t>che</a:t>
            </a:r>
            <a:r>
              <a:rPr lang="en-US" sz="2000" dirty="0">
                <a:solidFill>
                  <a:schemeClr val="tx2"/>
                </a:solidFill>
              </a:rPr>
              <a:t> </a:t>
            </a:r>
            <a:r>
              <a:rPr lang="en-US" sz="2000" dirty="0" err="1">
                <a:solidFill>
                  <a:schemeClr val="tx2"/>
                </a:solidFill>
              </a:rPr>
              <a:t>rappresenta</a:t>
            </a:r>
            <a:r>
              <a:rPr lang="en-US" sz="2000" dirty="0">
                <a:solidFill>
                  <a:schemeClr val="tx2"/>
                </a:solidFill>
              </a:rPr>
              <a:t> </a:t>
            </a:r>
            <a:r>
              <a:rPr lang="en-US" sz="2000" dirty="0" err="1">
                <a:solidFill>
                  <a:schemeClr val="tx2"/>
                </a:solidFill>
              </a:rPr>
              <a:t>l’attributo</a:t>
            </a:r>
            <a:r>
              <a:rPr lang="en-US" sz="2000" dirty="0">
                <a:solidFill>
                  <a:schemeClr val="tx2"/>
                </a:solidFill>
              </a:rPr>
              <a:t> </a:t>
            </a:r>
            <a:r>
              <a:rPr lang="en-US" sz="2000" dirty="0" err="1">
                <a:solidFill>
                  <a:srgbClr val="FF0000"/>
                </a:solidFill>
              </a:rPr>
              <a:t>chiave</a:t>
            </a:r>
            <a:r>
              <a:rPr lang="en-US" sz="2000" dirty="0">
                <a:solidFill>
                  <a:schemeClr val="tx2"/>
                </a:solidFill>
              </a:rPr>
              <a:t>.</a:t>
            </a:r>
          </a:p>
          <a:p>
            <a:pPr>
              <a:lnSpc>
                <a:spcPct val="90000"/>
              </a:lnSpc>
              <a:spcAft>
                <a:spcPts val="600"/>
              </a:spcAft>
            </a:pPr>
            <a:r>
              <a:rPr lang="en-US" sz="2000" dirty="0" err="1">
                <a:solidFill>
                  <a:schemeClr val="tx2"/>
                </a:solidFill>
              </a:rPr>
              <a:t>L’entità</a:t>
            </a:r>
            <a:r>
              <a:rPr lang="en-US" sz="2000" dirty="0">
                <a:solidFill>
                  <a:schemeClr val="tx2"/>
                </a:solidFill>
              </a:rPr>
              <a:t> </a:t>
            </a:r>
            <a:r>
              <a:rPr lang="en-US" sz="2000" b="1" u="sng" dirty="0" err="1">
                <a:solidFill>
                  <a:schemeClr val="tx2"/>
                </a:solidFill>
              </a:rPr>
              <a:t>Artista</a:t>
            </a:r>
            <a:r>
              <a:rPr lang="en-US" sz="2000" b="1" u="sng" dirty="0">
                <a:solidFill>
                  <a:schemeClr val="tx2"/>
                </a:solidFill>
              </a:rPr>
              <a:t> </a:t>
            </a:r>
            <a:r>
              <a:rPr lang="en-US" sz="2000" dirty="0">
                <a:solidFill>
                  <a:schemeClr val="tx2"/>
                </a:solidFill>
              </a:rPr>
              <a:t> è </a:t>
            </a:r>
            <a:r>
              <a:rPr lang="en-US" sz="2000" dirty="0" err="1">
                <a:solidFill>
                  <a:schemeClr val="tx2"/>
                </a:solidFill>
              </a:rPr>
              <a:t>costituita</a:t>
            </a:r>
            <a:r>
              <a:rPr lang="en-US" sz="2000" dirty="0">
                <a:solidFill>
                  <a:schemeClr val="tx2"/>
                </a:solidFill>
              </a:rPr>
              <a:t> </a:t>
            </a:r>
            <a:r>
              <a:rPr lang="en-US" sz="2000" dirty="0" err="1">
                <a:solidFill>
                  <a:schemeClr val="tx2"/>
                </a:solidFill>
              </a:rPr>
              <a:t>dai</a:t>
            </a:r>
            <a:r>
              <a:rPr lang="en-US" sz="2000" dirty="0">
                <a:solidFill>
                  <a:schemeClr val="tx2"/>
                </a:solidFill>
              </a:rPr>
              <a:t> </a:t>
            </a:r>
            <a:r>
              <a:rPr lang="en-US" sz="2000" dirty="0" err="1">
                <a:solidFill>
                  <a:schemeClr val="tx2"/>
                </a:solidFill>
              </a:rPr>
              <a:t>seguenti</a:t>
            </a:r>
            <a:r>
              <a:rPr lang="en-US" sz="2000" dirty="0">
                <a:solidFill>
                  <a:schemeClr val="tx2"/>
                </a:solidFill>
              </a:rPr>
              <a:t> </a:t>
            </a:r>
            <a:r>
              <a:rPr lang="en-US" sz="2000" dirty="0" err="1">
                <a:solidFill>
                  <a:schemeClr val="tx2"/>
                </a:solidFill>
              </a:rPr>
              <a:t>attributi</a:t>
            </a:r>
            <a:r>
              <a:rPr lang="en-US" sz="2000" dirty="0">
                <a:solidFill>
                  <a:schemeClr val="tx2"/>
                </a:solidFill>
              </a:rPr>
              <a:t>: </a:t>
            </a:r>
            <a:r>
              <a:rPr lang="en-US" sz="2000" b="1" dirty="0">
                <a:solidFill>
                  <a:schemeClr val="tx2"/>
                </a:solidFill>
              </a:rPr>
              <a:t>Nome </a:t>
            </a:r>
            <a:r>
              <a:rPr lang="en-US" sz="2000" b="1" dirty="0" err="1">
                <a:solidFill>
                  <a:schemeClr val="tx2"/>
                </a:solidFill>
              </a:rPr>
              <a:t>Artista</a:t>
            </a:r>
            <a:r>
              <a:rPr lang="en-US" sz="2000" b="1" dirty="0">
                <a:solidFill>
                  <a:schemeClr val="tx2"/>
                </a:solidFill>
              </a:rPr>
              <a:t> </a:t>
            </a:r>
            <a:r>
              <a:rPr lang="en-US" sz="2000" dirty="0">
                <a:solidFill>
                  <a:schemeClr val="tx2"/>
                </a:solidFill>
              </a:rPr>
              <a:t>(string)</a:t>
            </a:r>
            <a:r>
              <a:rPr lang="en-US" sz="2000" b="1" dirty="0">
                <a:solidFill>
                  <a:schemeClr val="tx2"/>
                </a:solidFill>
              </a:rPr>
              <a:t> </a:t>
            </a:r>
            <a:r>
              <a:rPr lang="en-US" sz="2000" dirty="0" err="1">
                <a:solidFill>
                  <a:schemeClr val="tx2"/>
                </a:solidFill>
              </a:rPr>
              <a:t>che</a:t>
            </a:r>
            <a:r>
              <a:rPr lang="en-US" sz="2000" dirty="0">
                <a:solidFill>
                  <a:schemeClr val="tx2"/>
                </a:solidFill>
              </a:rPr>
              <a:t> </a:t>
            </a:r>
            <a:r>
              <a:rPr lang="en-US" sz="2000" dirty="0" err="1">
                <a:solidFill>
                  <a:schemeClr val="tx2"/>
                </a:solidFill>
              </a:rPr>
              <a:t>rappresenta</a:t>
            </a:r>
            <a:r>
              <a:rPr lang="en-US" sz="2000" dirty="0">
                <a:solidFill>
                  <a:schemeClr val="tx2"/>
                </a:solidFill>
              </a:rPr>
              <a:t> la </a:t>
            </a:r>
            <a:r>
              <a:rPr lang="en-US" sz="2000" dirty="0" err="1">
                <a:solidFill>
                  <a:srgbClr val="FF0000"/>
                </a:solidFill>
              </a:rPr>
              <a:t>chiave</a:t>
            </a:r>
            <a:r>
              <a:rPr lang="en-US" sz="2000" dirty="0">
                <a:solidFill>
                  <a:schemeClr val="tx2"/>
                </a:solidFill>
              </a:rPr>
              <a:t>, </a:t>
            </a:r>
            <a:r>
              <a:rPr lang="en-US" sz="2000" b="1" dirty="0" err="1">
                <a:solidFill>
                  <a:schemeClr val="tx2"/>
                </a:solidFill>
              </a:rPr>
              <a:t>Collaborazioni</a:t>
            </a:r>
            <a:r>
              <a:rPr lang="en-US" sz="2000" b="1" dirty="0">
                <a:solidFill>
                  <a:schemeClr val="tx2"/>
                </a:solidFill>
              </a:rPr>
              <a:t> </a:t>
            </a:r>
            <a:r>
              <a:rPr lang="en-US" sz="2000" dirty="0">
                <a:solidFill>
                  <a:schemeClr val="tx2"/>
                </a:solidFill>
              </a:rPr>
              <a:t>(string)</a:t>
            </a:r>
            <a:r>
              <a:rPr lang="en-US" sz="2000" b="1" dirty="0">
                <a:solidFill>
                  <a:schemeClr val="tx2"/>
                </a:solidFill>
              </a:rPr>
              <a:t> </a:t>
            </a:r>
            <a:r>
              <a:rPr lang="en-US" sz="2000" dirty="0">
                <a:solidFill>
                  <a:schemeClr val="tx2"/>
                </a:solidFill>
              </a:rPr>
              <a:t>, </a:t>
            </a:r>
            <a:r>
              <a:rPr lang="en-US" sz="2000" b="1" dirty="0" err="1">
                <a:solidFill>
                  <a:schemeClr val="tx2"/>
                </a:solidFill>
              </a:rPr>
              <a:t>Descrizione</a:t>
            </a:r>
            <a:r>
              <a:rPr lang="en-US" sz="2000" b="1" dirty="0">
                <a:solidFill>
                  <a:schemeClr val="tx2"/>
                </a:solidFill>
              </a:rPr>
              <a:t> </a:t>
            </a:r>
            <a:r>
              <a:rPr lang="en-US" sz="2000" dirty="0">
                <a:solidFill>
                  <a:schemeClr val="tx2"/>
                </a:solidFill>
              </a:rPr>
              <a:t>(string)</a:t>
            </a:r>
            <a:r>
              <a:rPr lang="en-US" sz="2000" b="1" dirty="0">
                <a:solidFill>
                  <a:schemeClr val="tx2"/>
                </a:solidFill>
              </a:rPr>
              <a:t> , </a:t>
            </a:r>
            <a:r>
              <a:rPr lang="en-US" sz="2000" b="1" dirty="0" err="1">
                <a:solidFill>
                  <a:schemeClr val="tx2"/>
                </a:solidFill>
              </a:rPr>
              <a:t>Offerte</a:t>
            </a:r>
            <a:r>
              <a:rPr lang="en-US" sz="2000" b="1" dirty="0">
                <a:solidFill>
                  <a:schemeClr val="tx2"/>
                </a:solidFill>
              </a:rPr>
              <a:t> </a:t>
            </a:r>
            <a:r>
              <a:rPr lang="en-US" sz="2000" dirty="0">
                <a:solidFill>
                  <a:schemeClr val="tx2"/>
                </a:solidFill>
              </a:rPr>
              <a:t>(string)</a:t>
            </a:r>
            <a:r>
              <a:rPr lang="en-US" sz="2000" b="1" dirty="0">
                <a:solidFill>
                  <a:schemeClr val="tx2"/>
                </a:solidFill>
              </a:rPr>
              <a:t> , #ascoltatori </a:t>
            </a:r>
            <a:r>
              <a:rPr lang="en-US" sz="2000" dirty="0">
                <a:solidFill>
                  <a:schemeClr val="tx2"/>
                </a:solidFill>
              </a:rPr>
              <a:t>(int)</a:t>
            </a:r>
            <a:r>
              <a:rPr lang="en-US" sz="2000" b="1" dirty="0">
                <a:solidFill>
                  <a:schemeClr val="tx2"/>
                </a:solidFill>
              </a:rPr>
              <a:t> , #album </a:t>
            </a:r>
            <a:r>
              <a:rPr lang="en-US" sz="2000" dirty="0">
                <a:solidFill>
                  <a:schemeClr val="tx2"/>
                </a:solidFill>
              </a:rPr>
              <a:t>(int) </a:t>
            </a:r>
            <a:r>
              <a:rPr lang="en-US" sz="2000" dirty="0" err="1">
                <a:solidFill>
                  <a:schemeClr val="tx2"/>
                </a:solidFill>
              </a:rPr>
              <a:t>che</a:t>
            </a:r>
            <a:r>
              <a:rPr lang="en-US" sz="2000" dirty="0">
                <a:solidFill>
                  <a:schemeClr val="tx2"/>
                </a:solidFill>
              </a:rPr>
              <a:t> </a:t>
            </a:r>
            <a:r>
              <a:rPr lang="en-US" sz="2000" dirty="0" err="1">
                <a:solidFill>
                  <a:schemeClr val="tx2"/>
                </a:solidFill>
              </a:rPr>
              <a:t>rappresenta</a:t>
            </a:r>
            <a:r>
              <a:rPr lang="en-US" sz="2000" dirty="0">
                <a:solidFill>
                  <a:schemeClr val="tx2"/>
                </a:solidFill>
              </a:rPr>
              <a:t> un </a:t>
            </a:r>
            <a:r>
              <a:rPr lang="en-US" sz="2000" dirty="0" err="1">
                <a:solidFill>
                  <a:srgbClr val="7030A0"/>
                </a:solidFill>
              </a:rPr>
              <a:t>attributo</a:t>
            </a:r>
            <a:r>
              <a:rPr lang="en-US" sz="2000" dirty="0">
                <a:solidFill>
                  <a:srgbClr val="7030A0"/>
                </a:solidFill>
              </a:rPr>
              <a:t> </a:t>
            </a:r>
            <a:r>
              <a:rPr lang="en-US" sz="2000" dirty="0" err="1">
                <a:solidFill>
                  <a:srgbClr val="7030A0"/>
                </a:solidFill>
              </a:rPr>
              <a:t>ridondante</a:t>
            </a:r>
            <a:r>
              <a:rPr lang="en-US" sz="2000" dirty="0">
                <a:solidFill>
                  <a:srgbClr val="7030A0"/>
                </a:solidFill>
              </a:rPr>
              <a:t> </a:t>
            </a:r>
            <a:r>
              <a:rPr lang="en-US" sz="2000" dirty="0">
                <a:solidFill>
                  <a:schemeClr val="tx2"/>
                </a:solidFill>
              </a:rPr>
              <a:t>e </a:t>
            </a:r>
            <a:r>
              <a:rPr lang="en-US" sz="2000" b="1" dirty="0" err="1">
                <a:solidFill>
                  <a:schemeClr val="tx2"/>
                </a:solidFill>
              </a:rPr>
              <a:t>Genere</a:t>
            </a:r>
            <a:r>
              <a:rPr lang="en-US" sz="2000" b="1" dirty="0">
                <a:solidFill>
                  <a:schemeClr val="tx2"/>
                </a:solidFill>
              </a:rPr>
              <a:t> Musicale </a:t>
            </a:r>
            <a:r>
              <a:rPr lang="en-US" sz="2000" dirty="0">
                <a:solidFill>
                  <a:schemeClr val="tx2"/>
                </a:solidFill>
              </a:rPr>
              <a:t>(string) </a:t>
            </a:r>
            <a:r>
              <a:rPr lang="en-US" sz="2000" dirty="0" err="1">
                <a:solidFill>
                  <a:schemeClr val="tx2"/>
                </a:solidFill>
              </a:rPr>
              <a:t>che</a:t>
            </a:r>
            <a:r>
              <a:rPr lang="en-US" sz="2000" dirty="0">
                <a:solidFill>
                  <a:schemeClr val="tx2"/>
                </a:solidFill>
              </a:rPr>
              <a:t> </a:t>
            </a:r>
            <a:r>
              <a:rPr lang="en-US" sz="2000" dirty="0" err="1">
                <a:solidFill>
                  <a:schemeClr val="tx2"/>
                </a:solidFill>
              </a:rPr>
              <a:t>rappresenta</a:t>
            </a:r>
            <a:r>
              <a:rPr lang="en-US" sz="2000" dirty="0">
                <a:solidFill>
                  <a:schemeClr val="tx2"/>
                </a:solidFill>
              </a:rPr>
              <a:t> un </a:t>
            </a:r>
            <a:r>
              <a:rPr lang="en-US" sz="2000" dirty="0" err="1">
                <a:solidFill>
                  <a:srgbClr val="00B050"/>
                </a:solidFill>
              </a:rPr>
              <a:t>attributo</a:t>
            </a:r>
            <a:r>
              <a:rPr lang="en-US" sz="2000" dirty="0">
                <a:solidFill>
                  <a:srgbClr val="00B050"/>
                </a:solidFill>
              </a:rPr>
              <a:t> </a:t>
            </a:r>
            <a:r>
              <a:rPr lang="en-US" sz="2000" dirty="0" err="1">
                <a:solidFill>
                  <a:srgbClr val="00B050"/>
                </a:solidFill>
              </a:rPr>
              <a:t>multivalore</a:t>
            </a:r>
            <a:r>
              <a:rPr lang="en-US" sz="2000" dirty="0">
                <a:solidFill>
                  <a:schemeClr val="tx2"/>
                </a:solidFill>
              </a:rPr>
              <a:t>.</a:t>
            </a:r>
            <a:endParaRPr lang="en-US" sz="2000" b="1" u="sng" dirty="0">
              <a:solidFill>
                <a:schemeClr val="tx2"/>
              </a:solidFill>
            </a:endParaRPr>
          </a:p>
          <a:p>
            <a:pPr>
              <a:lnSpc>
                <a:spcPct val="90000"/>
              </a:lnSpc>
              <a:spcAft>
                <a:spcPts val="600"/>
              </a:spcAft>
            </a:pPr>
            <a:r>
              <a:rPr lang="en-US" sz="2000" dirty="0" err="1">
                <a:solidFill>
                  <a:schemeClr val="tx2"/>
                </a:solidFill>
              </a:rPr>
              <a:t>L’entità</a:t>
            </a:r>
            <a:r>
              <a:rPr lang="en-US" sz="2000" dirty="0">
                <a:solidFill>
                  <a:schemeClr val="tx2"/>
                </a:solidFill>
              </a:rPr>
              <a:t> </a:t>
            </a:r>
            <a:r>
              <a:rPr lang="en-US" sz="2000" b="1" u="sng" dirty="0">
                <a:solidFill>
                  <a:schemeClr val="tx2"/>
                </a:solidFill>
              </a:rPr>
              <a:t>Album  </a:t>
            </a:r>
            <a:r>
              <a:rPr lang="en-US" sz="2000" dirty="0">
                <a:solidFill>
                  <a:schemeClr val="tx2"/>
                </a:solidFill>
              </a:rPr>
              <a:t>ha </a:t>
            </a:r>
            <a:r>
              <a:rPr lang="en-US" sz="2000" dirty="0" err="1">
                <a:solidFill>
                  <a:schemeClr val="tx2"/>
                </a:solidFill>
              </a:rPr>
              <a:t>i</a:t>
            </a:r>
            <a:r>
              <a:rPr lang="en-US" sz="2000" dirty="0">
                <a:solidFill>
                  <a:schemeClr val="tx2"/>
                </a:solidFill>
              </a:rPr>
              <a:t> </a:t>
            </a:r>
            <a:r>
              <a:rPr lang="en-US" sz="2000" dirty="0" err="1">
                <a:solidFill>
                  <a:schemeClr val="tx2"/>
                </a:solidFill>
              </a:rPr>
              <a:t>seguenti</a:t>
            </a:r>
            <a:r>
              <a:rPr lang="en-US" sz="2000" dirty="0">
                <a:solidFill>
                  <a:schemeClr val="tx2"/>
                </a:solidFill>
              </a:rPr>
              <a:t> </a:t>
            </a:r>
            <a:r>
              <a:rPr lang="en-US" sz="2000" dirty="0" err="1">
                <a:solidFill>
                  <a:schemeClr val="tx2"/>
                </a:solidFill>
              </a:rPr>
              <a:t>attributi</a:t>
            </a:r>
            <a:r>
              <a:rPr lang="en-US" sz="2000" dirty="0">
                <a:solidFill>
                  <a:schemeClr val="tx2"/>
                </a:solidFill>
              </a:rPr>
              <a:t>: </a:t>
            </a:r>
            <a:r>
              <a:rPr lang="en-US" sz="2000" b="1" dirty="0">
                <a:solidFill>
                  <a:schemeClr val="tx2"/>
                </a:solidFill>
              </a:rPr>
              <a:t>Nome Album </a:t>
            </a:r>
            <a:r>
              <a:rPr lang="en-US" sz="2000" dirty="0">
                <a:solidFill>
                  <a:schemeClr val="tx2"/>
                </a:solidFill>
              </a:rPr>
              <a:t>(string)</a:t>
            </a:r>
            <a:r>
              <a:rPr lang="en-US" sz="2000" b="1" dirty="0">
                <a:solidFill>
                  <a:schemeClr val="tx2"/>
                </a:solidFill>
              </a:rPr>
              <a:t> , </a:t>
            </a:r>
            <a:r>
              <a:rPr lang="en-US" sz="2000" b="1" dirty="0" err="1">
                <a:solidFill>
                  <a:schemeClr val="tx2"/>
                </a:solidFill>
              </a:rPr>
              <a:t>Codice</a:t>
            </a:r>
            <a:r>
              <a:rPr lang="en-US" sz="2000" b="1" dirty="0">
                <a:solidFill>
                  <a:schemeClr val="tx2"/>
                </a:solidFill>
              </a:rPr>
              <a:t> Album </a:t>
            </a:r>
            <a:r>
              <a:rPr lang="en-US" sz="2000" dirty="0">
                <a:solidFill>
                  <a:schemeClr val="tx2"/>
                </a:solidFill>
              </a:rPr>
              <a:t>(int)</a:t>
            </a:r>
            <a:r>
              <a:rPr lang="en-US" sz="2000" b="1" dirty="0">
                <a:solidFill>
                  <a:schemeClr val="tx2"/>
                </a:solidFill>
              </a:rPr>
              <a:t> </a:t>
            </a:r>
            <a:r>
              <a:rPr lang="en-US" sz="2000" dirty="0" err="1">
                <a:solidFill>
                  <a:schemeClr val="tx2"/>
                </a:solidFill>
              </a:rPr>
              <a:t>che</a:t>
            </a:r>
            <a:r>
              <a:rPr lang="en-US" sz="2000" dirty="0">
                <a:solidFill>
                  <a:schemeClr val="tx2"/>
                </a:solidFill>
              </a:rPr>
              <a:t> </a:t>
            </a:r>
            <a:r>
              <a:rPr lang="en-US" sz="2000" dirty="0" err="1">
                <a:solidFill>
                  <a:schemeClr val="tx2"/>
                </a:solidFill>
              </a:rPr>
              <a:t>rappresenta</a:t>
            </a:r>
            <a:r>
              <a:rPr lang="en-US" sz="2000" dirty="0">
                <a:solidFill>
                  <a:schemeClr val="tx2"/>
                </a:solidFill>
              </a:rPr>
              <a:t> la </a:t>
            </a:r>
            <a:r>
              <a:rPr lang="en-US" sz="2000" dirty="0" err="1">
                <a:solidFill>
                  <a:srgbClr val="FF0000"/>
                </a:solidFill>
              </a:rPr>
              <a:t>chiave</a:t>
            </a:r>
            <a:r>
              <a:rPr lang="en-US" sz="2000" dirty="0">
                <a:solidFill>
                  <a:srgbClr val="FF0000"/>
                </a:solidFill>
              </a:rPr>
              <a:t> </a:t>
            </a:r>
            <a:r>
              <a:rPr lang="en-US" sz="2000" dirty="0">
                <a:solidFill>
                  <a:schemeClr val="tx2"/>
                </a:solidFill>
              </a:rPr>
              <a:t>e la </a:t>
            </a:r>
            <a:r>
              <a:rPr lang="en-US" sz="2000" b="1" dirty="0">
                <a:solidFill>
                  <a:schemeClr val="tx2"/>
                </a:solidFill>
              </a:rPr>
              <a:t>Data di </a:t>
            </a:r>
            <a:r>
              <a:rPr lang="en-US" sz="2000" b="1" dirty="0" err="1">
                <a:solidFill>
                  <a:schemeClr val="tx2"/>
                </a:solidFill>
              </a:rPr>
              <a:t>Pubblicazione</a:t>
            </a:r>
            <a:r>
              <a:rPr lang="en-US" sz="2000" dirty="0">
                <a:solidFill>
                  <a:schemeClr val="tx2"/>
                </a:solidFill>
              </a:rPr>
              <a:t> (date)</a:t>
            </a:r>
            <a:r>
              <a:rPr lang="en-US" sz="2000" b="1" dirty="0">
                <a:solidFill>
                  <a:schemeClr val="tx2"/>
                </a:solidFill>
              </a:rPr>
              <a:t>.</a:t>
            </a:r>
          </a:p>
          <a:p>
            <a:pPr>
              <a:lnSpc>
                <a:spcPct val="90000"/>
              </a:lnSpc>
              <a:spcAft>
                <a:spcPts val="600"/>
              </a:spcAft>
            </a:pPr>
            <a:r>
              <a:rPr lang="en-US" sz="2000" dirty="0" err="1">
                <a:solidFill>
                  <a:schemeClr val="tx2"/>
                </a:solidFill>
              </a:rPr>
              <a:t>L’entità</a:t>
            </a:r>
            <a:r>
              <a:rPr lang="en-US" sz="2000" dirty="0">
                <a:solidFill>
                  <a:schemeClr val="tx2"/>
                </a:solidFill>
              </a:rPr>
              <a:t> </a:t>
            </a:r>
            <a:r>
              <a:rPr lang="en-US" sz="2000" b="1" u="sng" dirty="0" err="1">
                <a:solidFill>
                  <a:schemeClr val="tx2"/>
                </a:solidFill>
              </a:rPr>
              <a:t>Brano</a:t>
            </a:r>
            <a:r>
              <a:rPr lang="en-US" sz="2000" dirty="0">
                <a:solidFill>
                  <a:schemeClr val="tx2"/>
                </a:solidFill>
              </a:rPr>
              <a:t> è </a:t>
            </a:r>
            <a:r>
              <a:rPr lang="en-US" sz="2000" dirty="0" err="1">
                <a:solidFill>
                  <a:schemeClr val="tx2"/>
                </a:solidFill>
              </a:rPr>
              <a:t>costituita</a:t>
            </a:r>
            <a:r>
              <a:rPr lang="en-US" sz="2000" dirty="0">
                <a:solidFill>
                  <a:schemeClr val="tx2"/>
                </a:solidFill>
              </a:rPr>
              <a:t> </a:t>
            </a:r>
            <a:r>
              <a:rPr lang="en-US" sz="2000" dirty="0" err="1">
                <a:solidFill>
                  <a:schemeClr val="tx2"/>
                </a:solidFill>
              </a:rPr>
              <a:t>dai</a:t>
            </a:r>
            <a:r>
              <a:rPr lang="en-US" sz="2000" dirty="0">
                <a:solidFill>
                  <a:schemeClr val="tx2"/>
                </a:solidFill>
              </a:rPr>
              <a:t> </a:t>
            </a:r>
            <a:r>
              <a:rPr lang="en-US" sz="2000" dirty="0" err="1">
                <a:solidFill>
                  <a:schemeClr val="tx2"/>
                </a:solidFill>
              </a:rPr>
              <a:t>seguenti</a:t>
            </a:r>
            <a:r>
              <a:rPr lang="en-US" sz="2000" dirty="0">
                <a:solidFill>
                  <a:schemeClr val="tx2"/>
                </a:solidFill>
              </a:rPr>
              <a:t> </a:t>
            </a:r>
            <a:r>
              <a:rPr lang="en-US" sz="2000" dirty="0" err="1">
                <a:solidFill>
                  <a:schemeClr val="tx2"/>
                </a:solidFill>
              </a:rPr>
              <a:t>attributi</a:t>
            </a:r>
            <a:r>
              <a:rPr lang="en-US" sz="2000" dirty="0">
                <a:solidFill>
                  <a:schemeClr val="tx2"/>
                </a:solidFill>
              </a:rPr>
              <a:t>: </a:t>
            </a:r>
            <a:r>
              <a:rPr lang="en-US" sz="2000" b="1" dirty="0" err="1">
                <a:solidFill>
                  <a:schemeClr val="tx2"/>
                </a:solidFill>
              </a:rPr>
              <a:t>Codice</a:t>
            </a:r>
            <a:r>
              <a:rPr lang="en-US" sz="2000" b="1" dirty="0">
                <a:solidFill>
                  <a:schemeClr val="tx2"/>
                </a:solidFill>
              </a:rPr>
              <a:t> </a:t>
            </a:r>
            <a:r>
              <a:rPr lang="en-US" sz="2000" dirty="0">
                <a:solidFill>
                  <a:schemeClr val="tx2"/>
                </a:solidFill>
              </a:rPr>
              <a:t>(int) </a:t>
            </a:r>
            <a:r>
              <a:rPr lang="en-US" sz="2000" dirty="0" err="1">
                <a:solidFill>
                  <a:schemeClr val="tx2"/>
                </a:solidFill>
              </a:rPr>
              <a:t>che</a:t>
            </a:r>
            <a:r>
              <a:rPr lang="en-US" sz="2000" dirty="0">
                <a:solidFill>
                  <a:schemeClr val="tx2"/>
                </a:solidFill>
              </a:rPr>
              <a:t> </a:t>
            </a:r>
            <a:r>
              <a:rPr lang="en-US" sz="2000" dirty="0" err="1">
                <a:solidFill>
                  <a:schemeClr val="tx2"/>
                </a:solidFill>
              </a:rPr>
              <a:t>rappresenta</a:t>
            </a:r>
            <a:r>
              <a:rPr lang="en-US" sz="2000" dirty="0">
                <a:solidFill>
                  <a:schemeClr val="tx2"/>
                </a:solidFill>
              </a:rPr>
              <a:t> la </a:t>
            </a:r>
            <a:r>
              <a:rPr lang="en-US" sz="2000" dirty="0" err="1">
                <a:solidFill>
                  <a:srgbClr val="FF0000"/>
                </a:solidFill>
              </a:rPr>
              <a:t>chiave</a:t>
            </a:r>
            <a:r>
              <a:rPr lang="en-US" sz="2000" dirty="0">
                <a:solidFill>
                  <a:schemeClr val="tx2"/>
                </a:solidFill>
              </a:rPr>
              <a:t>, </a:t>
            </a:r>
            <a:r>
              <a:rPr lang="en-US" sz="2000" b="1" dirty="0" err="1">
                <a:solidFill>
                  <a:schemeClr val="tx2"/>
                </a:solidFill>
              </a:rPr>
              <a:t>Titolo</a:t>
            </a:r>
            <a:r>
              <a:rPr lang="en-US" sz="2000" dirty="0">
                <a:solidFill>
                  <a:schemeClr val="tx2"/>
                </a:solidFill>
              </a:rPr>
              <a:t> (string) e </a:t>
            </a:r>
            <a:r>
              <a:rPr lang="en-US" sz="2000" b="1" dirty="0" err="1">
                <a:solidFill>
                  <a:schemeClr val="tx2"/>
                </a:solidFill>
              </a:rPr>
              <a:t>Durata</a:t>
            </a:r>
            <a:r>
              <a:rPr lang="en-US" sz="2000" b="1" dirty="0">
                <a:solidFill>
                  <a:schemeClr val="tx2"/>
                </a:solidFill>
              </a:rPr>
              <a:t> </a:t>
            </a:r>
            <a:r>
              <a:rPr lang="en-US" sz="2000" dirty="0">
                <a:solidFill>
                  <a:schemeClr val="tx2"/>
                </a:solidFill>
              </a:rPr>
              <a:t>(float).</a:t>
            </a:r>
          </a:p>
          <a:p>
            <a:pPr>
              <a:lnSpc>
                <a:spcPct val="90000"/>
              </a:lnSpc>
              <a:spcAft>
                <a:spcPts val="600"/>
              </a:spcAft>
            </a:pPr>
            <a:endParaRPr lang="en-US" sz="2000" b="1" dirty="0">
              <a:solidFill>
                <a:schemeClr val="tx2"/>
              </a:solidFill>
            </a:endParaRPr>
          </a:p>
          <a:p>
            <a:pPr>
              <a:lnSpc>
                <a:spcPct val="90000"/>
              </a:lnSpc>
              <a:spcAft>
                <a:spcPts val="600"/>
              </a:spcAft>
            </a:pPr>
            <a:r>
              <a:rPr lang="en-US" sz="2000" b="1" dirty="0">
                <a:solidFill>
                  <a:schemeClr val="tx2"/>
                </a:solidFill>
              </a:rPr>
              <a:t>              </a:t>
            </a:r>
            <a:r>
              <a:rPr lang="en-US" sz="2400" dirty="0">
                <a:solidFill>
                  <a:schemeClr val="tx2"/>
                </a:solidFill>
              </a:rPr>
              <a:t> </a:t>
            </a:r>
            <a:r>
              <a:rPr lang="en-US" sz="2400" u="sng" dirty="0">
                <a:solidFill>
                  <a:schemeClr val="tx2"/>
                </a:solidFill>
              </a:rPr>
              <a:t>Con in </a:t>
            </a:r>
            <a:r>
              <a:rPr lang="en-US" sz="2400" u="sng" dirty="0" err="1">
                <a:solidFill>
                  <a:schemeClr val="tx2"/>
                </a:solidFill>
              </a:rPr>
              <a:t>simbolo</a:t>
            </a:r>
            <a:r>
              <a:rPr lang="en-US" sz="2400" u="sng" dirty="0">
                <a:solidFill>
                  <a:schemeClr val="tx2"/>
                </a:solidFill>
              </a:rPr>
              <a:t> # </a:t>
            </a:r>
            <a:r>
              <a:rPr lang="en-US" sz="2400" u="sng" dirty="0" err="1">
                <a:solidFill>
                  <a:schemeClr val="tx2"/>
                </a:solidFill>
              </a:rPr>
              <a:t>definiamo</a:t>
            </a:r>
            <a:r>
              <a:rPr lang="en-US" sz="2400" u="sng" dirty="0">
                <a:solidFill>
                  <a:schemeClr val="tx2"/>
                </a:solidFill>
              </a:rPr>
              <a:t> il </a:t>
            </a:r>
            <a:r>
              <a:rPr lang="en-US" sz="2400" u="sng" dirty="0" err="1">
                <a:solidFill>
                  <a:schemeClr val="tx2"/>
                </a:solidFill>
              </a:rPr>
              <a:t>concetto</a:t>
            </a:r>
            <a:r>
              <a:rPr lang="en-US" sz="2400" u="sng" dirty="0">
                <a:solidFill>
                  <a:schemeClr val="tx2"/>
                </a:solidFill>
              </a:rPr>
              <a:t> di «</a:t>
            </a:r>
            <a:r>
              <a:rPr lang="en-US" sz="2400" u="sng" dirty="0" err="1">
                <a:solidFill>
                  <a:schemeClr val="tx2"/>
                </a:solidFill>
              </a:rPr>
              <a:t>numero</a:t>
            </a:r>
            <a:r>
              <a:rPr lang="en-US" sz="2400" u="sng" dirty="0">
                <a:solidFill>
                  <a:schemeClr val="tx2"/>
                </a:solidFill>
              </a:rPr>
              <a:t>».</a:t>
            </a:r>
          </a:p>
        </p:txBody>
      </p:sp>
      <p:grpSp>
        <p:nvGrpSpPr>
          <p:cNvPr id="35" name="Group 34">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36" name="Freeform: Shape 35">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9" name="Freeform: Shape 38">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 name="Immagine 2">
            <a:extLst>
              <a:ext uri="{FF2B5EF4-FFF2-40B4-BE49-F238E27FC236}">
                <a16:creationId xmlns:a16="http://schemas.microsoft.com/office/drawing/2014/main" id="{1283A740-204F-4937-9F40-F3BDB4C6E3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10" y="0"/>
            <a:ext cx="825623" cy="825623"/>
          </a:xfrm>
          <a:prstGeom prst="rect">
            <a:avLst/>
          </a:prstGeom>
        </p:spPr>
      </p:pic>
      <p:pic>
        <p:nvPicPr>
          <p:cNvPr id="5" name="Immagine 4" descr="Immagine che contiene disegnando&#10;&#10;Descrizione generata automaticamente">
            <a:extLst>
              <a:ext uri="{FF2B5EF4-FFF2-40B4-BE49-F238E27FC236}">
                <a16:creationId xmlns:a16="http://schemas.microsoft.com/office/drawing/2014/main" id="{EF3CB45B-A185-47ED-BAB0-6AEBF65DFD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478" y="0"/>
            <a:ext cx="905522" cy="905522"/>
          </a:xfrm>
          <a:prstGeom prst="rect">
            <a:avLst/>
          </a:prstGeom>
        </p:spPr>
      </p:pic>
      <p:pic>
        <p:nvPicPr>
          <p:cNvPr id="6" name="Immagine 5">
            <a:extLst>
              <a:ext uri="{FF2B5EF4-FFF2-40B4-BE49-F238E27FC236}">
                <a16:creationId xmlns:a16="http://schemas.microsoft.com/office/drawing/2014/main" id="{43F559F5-4AA0-4726-BB8F-10FF02F6A8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30" y="6107837"/>
            <a:ext cx="1279020" cy="750086"/>
          </a:xfrm>
          <a:prstGeom prst="rect">
            <a:avLst/>
          </a:prstGeom>
        </p:spPr>
      </p:pic>
      <p:pic>
        <p:nvPicPr>
          <p:cNvPr id="7" name="Immagine 6">
            <a:extLst>
              <a:ext uri="{FF2B5EF4-FFF2-40B4-BE49-F238E27FC236}">
                <a16:creationId xmlns:a16="http://schemas.microsoft.com/office/drawing/2014/main" id="{4E45FB94-A8DE-45F5-B098-E762EA5C10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3727" y="5881456"/>
            <a:ext cx="1405632" cy="976544"/>
          </a:xfrm>
          <a:prstGeom prst="rect">
            <a:avLst/>
          </a:prstGeom>
        </p:spPr>
      </p:pic>
    </p:spTree>
    <p:extLst>
      <p:ext uri="{BB962C8B-B14F-4D97-AF65-F5344CB8AC3E}">
        <p14:creationId xmlns:p14="http://schemas.microsoft.com/office/powerpoint/2010/main" val="36898489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a:extLst>
              <a:ext uri="{FF2B5EF4-FFF2-40B4-BE49-F238E27FC236}">
                <a16:creationId xmlns:a16="http://schemas.microsoft.com/office/drawing/2014/main" id="{356D7F55-5DA5-49B2-A3D0-0784A2A87F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4" name="CasellaDiTesto 3">
            <a:extLst>
              <a:ext uri="{FF2B5EF4-FFF2-40B4-BE49-F238E27FC236}">
                <a16:creationId xmlns:a16="http://schemas.microsoft.com/office/drawing/2014/main" id="{CDA0D8ED-B06A-4014-82DF-4916D55F114E}"/>
              </a:ext>
            </a:extLst>
          </p:cNvPr>
          <p:cNvSpPr txBox="1"/>
          <p:nvPr/>
        </p:nvSpPr>
        <p:spPr>
          <a:xfrm>
            <a:off x="193552" y="3903593"/>
            <a:ext cx="10789024" cy="2031325"/>
          </a:xfrm>
          <a:prstGeom prst="rect">
            <a:avLst/>
          </a:prstGeom>
          <a:noFill/>
        </p:spPr>
        <p:txBody>
          <a:bodyPr wrap="square" rtlCol="0">
            <a:spAutoFit/>
          </a:bodyPr>
          <a:lstStyle/>
          <a:p>
            <a:endParaRPr lang="it-IT" dirty="0"/>
          </a:p>
          <a:p>
            <a:r>
              <a:rPr lang="en-US" sz="1800" b="1" dirty="0">
                <a:latin typeface="Arial Black" panose="020B0A04020102020204" pitchFamily="34" charset="0"/>
              </a:rPr>
              <a:t>4)</a:t>
            </a:r>
            <a:r>
              <a:rPr lang="en-US" sz="1800" b="1" dirty="0" err="1">
                <a:latin typeface="Arial Black" panose="020B0A04020102020204" pitchFamily="34" charset="0"/>
              </a:rPr>
              <a:t>Selezionare</a:t>
            </a:r>
            <a:r>
              <a:rPr lang="en-US" sz="1800" b="1" dirty="0">
                <a:latin typeface="Arial Black" panose="020B0A04020102020204" pitchFamily="34" charset="0"/>
              </a:rPr>
              <a:t> il </a:t>
            </a:r>
            <a:r>
              <a:rPr lang="en-US" sz="1800" b="1" dirty="0" err="1">
                <a:latin typeface="Arial Black" panose="020B0A04020102020204" pitchFamily="34" charset="0"/>
              </a:rPr>
              <a:t>nome</a:t>
            </a:r>
            <a:r>
              <a:rPr lang="en-US" sz="1800" b="1" dirty="0">
                <a:latin typeface="Arial Black" panose="020B0A04020102020204" pitchFamily="34" charset="0"/>
              </a:rPr>
              <a:t> album e il </a:t>
            </a:r>
            <a:r>
              <a:rPr lang="en-US" sz="1800" b="1" dirty="0" err="1">
                <a:latin typeface="Arial Black" panose="020B0A04020102020204" pitchFamily="34" charset="0"/>
              </a:rPr>
              <a:t>codice</a:t>
            </a:r>
            <a:r>
              <a:rPr lang="en-US" sz="1800" b="1" dirty="0">
                <a:latin typeface="Arial Black" panose="020B0A04020102020204" pitchFamily="34" charset="0"/>
              </a:rPr>
              <a:t> album con data di </a:t>
            </a:r>
            <a:r>
              <a:rPr lang="en-US" sz="1800" b="1" dirty="0" err="1">
                <a:latin typeface="Arial Black" panose="020B0A04020102020204" pitchFamily="34" charset="0"/>
              </a:rPr>
              <a:t>pubblicazione</a:t>
            </a:r>
            <a:r>
              <a:rPr lang="en-US" sz="1800" b="1" dirty="0">
                <a:latin typeface="Arial Black" panose="020B0A04020102020204" pitchFamily="34" charset="0"/>
              </a:rPr>
              <a:t> </a:t>
            </a:r>
            <a:r>
              <a:rPr lang="en-US" sz="1800" b="1" dirty="0" err="1">
                <a:latin typeface="Arial Black" panose="020B0A04020102020204" pitchFamily="34" charset="0"/>
              </a:rPr>
              <a:t>relativa</a:t>
            </a:r>
            <a:r>
              <a:rPr lang="en-US" sz="1800" b="1" dirty="0">
                <a:latin typeface="Arial Black" panose="020B0A04020102020204" pitchFamily="34" charset="0"/>
              </a:rPr>
              <a:t> </a:t>
            </a:r>
            <a:r>
              <a:rPr lang="en-US" sz="1800" b="1" dirty="0" err="1">
                <a:latin typeface="Arial Black" panose="020B0A04020102020204" pitchFamily="34" charset="0"/>
              </a:rPr>
              <a:t>all’anno</a:t>
            </a:r>
            <a:r>
              <a:rPr lang="en-US" sz="1800" b="1" dirty="0">
                <a:latin typeface="Arial Black" panose="020B0A04020102020204" pitchFamily="34" charset="0"/>
              </a:rPr>
              <a:t> 2020, </a:t>
            </a:r>
            <a:r>
              <a:rPr lang="en-US" sz="1800" b="1" dirty="0" err="1">
                <a:latin typeface="Arial Black" panose="020B0A04020102020204" pitchFamily="34" charset="0"/>
              </a:rPr>
              <a:t>ordinando</a:t>
            </a:r>
            <a:r>
              <a:rPr lang="en-US" sz="1800" b="1" dirty="0">
                <a:latin typeface="Arial Black" panose="020B0A04020102020204" pitchFamily="34" charset="0"/>
              </a:rPr>
              <a:t> in </a:t>
            </a:r>
            <a:r>
              <a:rPr lang="en-US" sz="1800" b="1" dirty="0" err="1">
                <a:latin typeface="Arial Black" panose="020B0A04020102020204" pitchFamily="34" charset="0"/>
              </a:rPr>
              <a:t>maniera</a:t>
            </a:r>
            <a:r>
              <a:rPr lang="en-US" sz="1800" b="1" dirty="0">
                <a:latin typeface="Arial Black" panose="020B0A04020102020204" pitchFamily="34" charset="0"/>
              </a:rPr>
              <a:t> </a:t>
            </a:r>
            <a:r>
              <a:rPr lang="en-US" sz="1800" b="1" dirty="0" err="1">
                <a:latin typeface="Arial Black" panose="020B0A04020102020204" pitchFamily="34" charset="0"/>
              </a:rPr>
              <a:t>crescente</a:t>
            </a:r>
            <a:r>
              <a:rPr lang="en-US" sz="1800" b="1" dirty="0">
                <a:latin typeface="Arial Black" panose="020B0A04020102020204" pitchFamily="34" charset="0"/>
              </a:rPr>
              <a:t>  </a:t>
            </a:r>
            <a:r>
              <a:rPr lang="en-US" sz="1800" b="1" dirty="0" err="1">
                <a:latin typeface="Arial Black" panose="020B0A04020102020204" pitchFamily="34" charset="0"/>
              </a:rPr>
              <a:t>i</a:t>
            </a:r>
            <a:r>
              <a:rPr lang="en-US" sz="1800" b="1" dirty="0">
                <a:latin typeface="Arial Black" panose="020B0A04020102020204" pitchFamily="34" charset="0"/>
              </a:rPr>
              <a:t> </a:t>
            </a:r>
            <a:r>
              <a:rPr lang="en-US" sz="1800" b="1" dirty="0" err="1">
                <a:latin typeface="Arial Black" panose="020B0A04020102020204" pitchFamily="34" charset="0"/>
              </a:rPr>
              <a:t>nomi</a:t>
            </a:r>
            <a:r>
              <a:rPr lang="en-US" sz="1800" b="1" dirty="0">
                <a:latin typeface="Arial Black" panose="020B0A04020102020204" pitchFamily="34" charset="0"/>
              </a:rPr>
              <a:t> </a:t>
            </a:r>
            <a:r>
              <a:rPr lang="en-US" sz="1800" b="1" dirty="0" err="1">
                <a:latin typeface="Arial Black" panose="020B0A04020102020204" pitchFamily="34" charset="0"/>
              </a:rPr>
              <a:t>degli</a:t>
            </a:r>
            <a:r>
              <a:rPr lang="en-US" sz="1800" b="1" dirty="0">
                <a:latin typeface="Arial Black" panose="020B0A04020102020204" pitchFamily="34" charset="0"/>
              </a:rPr>
              <a:t> album.</a:t>
            </a:r>
            <a:br>
              <a:rPr lang="en-US" sz="1800" b="1" dirty="0">
                <a:latin typeface="Arial Black" panose="020B0A04020102020204" pitchFamily="34" charset="0"/>
              </a:rPr>
            </a:br>
            <a:r>
              <a:rPr lang="it-IT" sz="1800" b="1" dirty="0">
                <a:latin typeface="Arial Black" panose="020B0A04020102020204" pitchFamily="34" charset="0"/>
              </a:rPr>
              <a:t>  </a:t>
            </a:r>
            <a:r>
              <a:rPr lang="it-IT" dirty="0"/>
              <a:t> SELECT </a:t>
            </a:r>
            <a:r>
              <a:rPr lang="it-IT" dirty="0" err="1"/>
              <a:t>NomeAlbum</a:t>
            </a:r>
            <a:r>
              <a:rPr lang="it-IT" dirty="0"/>
              <a:t> , </a:t>
            </a:r>
            <a:r>
              <a:rPr lang="it-IT" dirty="0" err="1"/>
              <a:t>CodiceAlbum</a:t>
            </a:r>
            <a:endParaRPr lang="it-IT" dirty="0"/>
          </a:p>
          <a:p>
            <a:r>
              <a:rPr lang="it-IT" dirty="0"/>
              <a:t>    FROM   Album</a:t>
            </a:r>
          </a:p>
          <a:p>
            <a:r>
              <a:rPr lang="it-IT" dirty="0"/>
              <a:t>    WHERE </a:t>
            </a:r>
            <a:r>
              <a:rPr lang="it-IT" dirty="0" err="1"/>
              <a:t>DatadiPubblicazione</a:t>
            </a:r>
            <a:r>
              <a:rPr lang="it-IT" dirty="0"/>
              <a:t> LIKE ‘2020-__-__’</a:t>
            </a:r>
          </a:p>
          <a:p>
            <a:r>
              <a:rPr lang="it-IT" dirty="0"/>
              <a:t>    ORDER BY </a:t>
            </a:r>
            <a:r>
              <a:rPr lang="it-IT" dirty="0" err="1"/>
              <a:t>NomeAlbum</a:t>
            </a:r>
            <a:r>
              <a:rPr lang="it-IT" dirty="0"/>
              <a:t> ASC ;</a:t>
            </a:r>
          </a:p>
        </p:txBody>
      </p:sp>
      <p:sp>
        <p:nvSpPr>
          <p:cNvPr id="3" name="CasellaDiTesto 2">
            <a:extLst>
              <a:ext uri="{FF2B5EF4-FFF2-40B4-BE49-F238E27FC236}">
                <a16:creationId xmlns:a16="http://schemas.microsoft.com/office/drawing/2014/main" id="{1606814A-3B8F-4BBE-8C84-A785CD6EB1A7}"/>
              </a:ext>
            </a:extLst>
          </p:cNvPr>
          <p:cNvSpPr txBox="1"/>
          <p:nvPr/>
        </p:nvSpPr>
        <p:spPr>
          <a:xfrm>
            <a:off x="193552" y="1746"/>
            <a:ext cx="10789024" cy="2308324"/>
          </a:xfrm>
          <a:prstGeom prst="rect">
            <a:avLst/>
          </a:prstGeom>
          <a:noFill/>
        </p:spPr>
        <p:txBody>
          <a:bodyPr wrap="square" rtlCol="0">
            <a:spAutoFit/>
          </a:bodyPr>
          <a:lstStyle/>
          <a:p>
            <a:r>
              <a:rPr lang="en-US" sz="1800" b="1" dirty="0">
                <a:latin typeface="Arial Black" panose="020B0A04020102020204" pitchFamily="34" charset="0"/>
              </a:rPr>
              <a:t>3)</a:t>
            </a:r>
            <a:r>
              <a:rPr lang="en-US" sz="1800" b="1" dirty="0" err="1">
                <a:latin typeface="Arial Black" panose="020B0A04020102020204" pitchFamily="34" charset="0"/>
              </a:rPr>
              <a:t>Selezionare</a:t>
            </a:r>
            <a:r>
              <a:rPr lang="en-US" sz="1800" b="1" dirty="0">
                <a:latin typeface="Arial Black" panose="020B0A04020102020204" pitchFamily="34" charset="0"/>
              </a:rPr>
              <a:t> </a:t>
            </a:r>
            <a:r>
              <a:rPr lang="en-US" sz="1800" b="1" dirty="0" err="1">
                <a:latin typeface="Arial Black" panose="020B0A04020102020204" pitchFamily="34" charset="0"/>
              </a:rPr>
              <a:t>gli</a:t>
            </a:r>
            <a:r>
              <a:rPr lang="en-US" sz="1800" b="1" dirty="0">
                <a:latin typeface="Arial Black" panose="020B0A04020102020204" pitchFamily="34" charset="0"/>
              </a:rPr>
              <a:t> </a:t>
            </a:r>
            <a:r>
              <a:rPr lang="en-US" sz="1800" b="1" dirty="0" err="1">
                <a:latin typeface="Arial Black" panose="020B0A04020102020204" pitchFamily="34" charset="0"/>
              </a:rPr>
              <a:t>artisti</a:t>
            </a:r>
            <a:r>
              <a:rPr lang="en-US" sz="1800" b="1" dirty="0">
                <a:latin typeface="Arial Black" panose="020B0A04020102020204" pitchFamily="34" charset="0"/>
              </a:rPr>
              <a:t> , </a:t>
            </a:r>
            <a:r>
              <a:rPr lang="en-US" sz="1800" b="1" dirty="0" err="1">
                <a:latin typeface="Arial Black" panose="020B0A04020102020204" pitchFamily="34" charset="0"/>
              </a:rPr>
              <a:t>nome</a:t>
            </a:r>
            <a:r>
              <a:rPr lang="en-US" sz="1800" b="1" dirty="0">
                <a:latin typeface="Arial Black" panose="020B0A04020102020204" pitchFamily="34" charset="0"/>
              </a:rPr>
              <a:t> </a:t>
            </a:r>
            <a:r>
              <a:rPr lang="en-US" sz="1800" b="1" dirty="0" err="1">
                <a:latin typeface="Arial Black" panose="020B0A04020102020204" pitchFamily="34" charset="0"/>
              </a:rPr>
              <a:t>artista</a:t>
            </a:r>
            <a:r>
              <a:rPr lang="en-US" sz="1800" b="1" dirty="0">
                <a:latin typeface="Arial Black" panose="020B0A04020102020204" pitchFamily="34" charset="0"/>
              </a:rPr>
              <a:t>, </a:t>
            </a:r>
            <a:r>
              <a:rPr lang="en-US" sz="1800" b="1" dirty="0" err="1">
                <a:latin typeface="Arial Black" panose="020B0A04020102020204" pitchFamily="34" charset="0"/>
              </a:rPr>
              <a:t>descrizione</a:t>
            </a:r>
            <a:r>
              <a:rPr lang="en-US" sz="1800" b="1" dirty="0">
                <a:latin typeface="Arial Black" panose="020B0A04020102020204" pitchFamily="34" charset="0"/>
              </a:rPr>
              <a:t>, </a:t>
            </a:r>
            <a:r>
              <a:rPr lang="en-US" sz="1800" b="1" dirty="0" err="1">
                <a:latin typeface="Arial Black" panose="020B0A04020102020204" pitchFamily="34" charset="0"/>
              </a:rPr>
              <a:t>collaborazioni</a:t>
            </a:r>
            <a:r>
              <a:rPr lang="en-US" sz="1800" b="1" dirty="0">
                <a:latin typeface="Arial Black" panose="020B0A04020102020204" pitchFamily="34" charset="0"/>
              </a:rPr>
              <a:t>, </a:t>
            </a:r>
            <a:r>
              <a:rPr lang="en-US" sz="1800" b="1" dirty="0" err="1">
                <a:latin typeface="Arial Black" panose="020B0A04020102020204" pitchFamily="34" charset="0"/>
              </a:rPr>
              <a:t>che</a:t>
            </a:r>
            <a:r>
              <a:rPr lang="en-US" sz="1800" b="1" dirty="0">
                <a:latin typeface="Arial Black" panose="020B0A04020102020204" pitchFamily="34" charset="0"/>
              </a:rPr>
              <a:t> </a:t>
            </a:r>
            <a:r>
              <a:rPr lang="en-US" sz="1800" b="1" dirty="0" err="1">
                <a:latin typeface="Arial Black" panose="020B0A04020102020204" pitchFamily="34" charset="0"/>
              </a:rPr>
              <a:t>suonano</a:t>
            </a:r>
            <a:r>
              <a:rPr lang="en-US" sz="1800" b="1" dirty="0">
                <a:latin typeface="Arial Black" panose="020B0A04020102020204" pitchFamily="34" charset="0"/>
              </a:rPr>
              <a:t> come </a:t>
            </a:r>
            <a:r>
              <a:rPr lang="en-US" sz="1800" b="1" dirty="0" err="1">
                <a:latin typeface="Arial Black" panose="020B0A04020102020204" pitchFamily="34" charset="0"/>
              </a:rPr>
              <a:t>genere</a:t>
            </a:r>
            <a:r>
              <a:rPr lang="en-US" sz="1800" b="1" dirty="0">
                <a:latin typeface="Arial Black" panose="020B0A04020102020204" pitchFamily="34" charset="0"/>
              </a:rPr>
              <a:t> musicale ‘pop’ o ‘classico’.</a:t>
            </a:r>
            <a:endParaRPr lang="it-IT" dirty="0"/>
          </a:p>
          <a:p>
            <a:r>
              <a:rPr lang="it-IT" dirty="0"/>
              <a:t> SELECT </a:t>
            </a:r>
            <a:r>
              <a:rPr lang="it-IT" dirty="0" err="1"/>
              <a:t>Artista.NomeArtista</a:t>
            </a:r>
            <a:r>
              <a:rPr lang="it-IT" dirty="0"/>
              <a:t>, Descrizione, Collaborazioni</a:t>
            </a:r>
          </a:p>
          <a:p>
            <a:r>
              <a:rPr lang="it-IT" dirty="0"/>
              <a:t> FROM   Artista, Suona ,Genere Musicale</a:t>
            </a:r>
          </a:p>
          <a:p>
            <a:r>
              <a:rPr lang="it-IT" dirty="0"/>
              <a:t> WHERE </a:t>
            </a:r>
            <a:r>
              <a:rPr lang="it-IT" dirty="0" err="1"/>
              <a:t>Artista.NomeArtista</a:t>
            </a:r>
            <a:r>
              <a:rPr lang="it-IT" dirty="0"/>
              <a:t> = </a:t>
            </a:r>
            <a:r>
              <a:rPr lang="it-IT" dirty="0" err="1"/>
              <a:t>Suona.NomeArtista</a:t>
            </a:r>
            <a:r>
              <a:rPr lang="it-IT" dirty="0"/>
              <a:t>  AND</a:t>
            </a:r>
          </a:p>
          <a:p>
            <a:r>
              <a:rPr lang="it-IT" dirty="0"/>
              <a:t>                   </a:t>
            </a:r>
            <a:r>
              <a:rPr lang="it-IT" dirty="0" err="1"/>
              <a:t>Suona.IDGenere</a:t>
            </a:r>
            <a:r>
              <a:rPr lang="it-IT" dirty="0"/>
              <a:t>= </a:t>
            </a:r>
            <a:r>
              <a:rPr lang="it-IT" dirty="0" err="1"/>
              <a:t>GenereMusicale.IDGenere</a:t>
            </a:r>
            <a:r>
              <a:rPr lang="it-IT" dirty="0"/>
              <a:t> AND</a:t>
            </a:r>
          </a:p>
          <a:p>
            <a:r>
              <a:rPr lang="it-IT" dirty="0"/>
              <a:t>	 (Categoria = ‘’pop’’ OR</a:t>
            </a:r>
          </a:p>
          <a:p>
            <a:r>
              <a:rPr lang="it-IT" dirty="0"/>
              <a:t>	  Categoria = ‘’classico’’);</a:t>
            </a:r>
          </a:p>
        </p:txBody>
      </p:sp>
      <p:pic>
        <p:nvPicPr>
          <p:cNvPr id="9" name="Immagine 8">
            <a:extLst>
              <a:ext uri="{FF2B5EF4-FFF2-40B4-BE49-F238E27FC236}">
                <a16:creationId xmlns:a16="http://schemas.microsoft.com/office/drawing/2014/main" id="{BE9EC6FF-B1C5-4AEE-A609-F12814EB8C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725" y="2310070"/>
            <a:ext cx="9609653" cy="1463167"/>
          </a:xfrm>
          <a:prstGeom prst="rect">
            <a:avLst/>
          </a:prstGeom>
        </p:spPr>
      </p:pic>
      <p:pic>
        <p:nvPicPr>
          <p:cNvPr id="11" name="Immagine 10" descr="Immagine che contiene testo&#10;&#10;Descrizione generata automaticamente">
            <a:extLst>
              <a:ext uri="{FF2B5EF4-FFF2-40B4-BE49-F238E27FC236}">
                <a16:creationId xmlns:a16="http://schemas.microsoft.com/office/drawing/2014/main" id="{813FDF68-B523-4774-AE46-5DA39F565B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2818" y="4618394"/>
            <a:ext cx="3125630" cy="2180673"/>
          </a:xfrm>
          <a:prstGeom prst="rect">
            <a:avLst/>
          </a:prstGeom>
        </p:spPr>
      </p:pic>
    </p:spTree>
    <p:extLst>
      <p:ext uri="{BB962C8B-B14F-4D97-AF65-F5344CB8AC3E}">
        <p14:creationId xmlns:p14="http://schemas.microsoft.com/office/powerpoint/2010/main" val="3208931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magine 13">
            <a:extLst>
              <a:ext uri="{FF2B5EF4-FFF2-40B4-BE49-F238E27FC236}">
                <a16:creationId xmlns:a16="http://schemas.microsoft.com/office/drawing/2014/main" id="{4DA64CFB-85F3-43EC-BF73-BDC5108AFC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6" name="CasellaDiTesto 5">
            <a:extLst>
              <a:ext uri="{FF2B5EF4-FFF2-40B4-BE49-F238E27FC236}">
                <a16:creationId xmlns:a16="http://schemas.microsoft.com/office/drawing/2014/main" id="{E82D6A7D-C040-49A0-BA60-3A1B25B22A42}"/>
              </a:ext>
            </a:extLst>
          </p:cNvPr>
          <p:cNvSpPr txBox="1"/>
          <p:nvPr/>
        </p:nvSpPr>
        <p:spPr>
          <a:xfrm>
            <a:off x="414618" y="198556"/>
            <a:ext cx="10789024" cy="2585323"/>
          </a:xfrm>
          <a:prstGeom prst="rect">
            <a:avLst/>
          </a:prstGeom>
          <a:noFill/>
        </p:spPr>
        <p:txBody>
          <a:bodyPr wrap="square" rtlCol="0">
            <a:spAutoFit/>
          </a:bodyPr>
          <a:lstStyle/>
          <a:p>
            <a:r>
              <a:rPr lang="en-US" sz="1800" b="1" dirty="0">
                <a:latin typeface="Arial Black" panose="020B0A04020102020204" pitchFamily="34" charset="0"/>
              </a:rPr>
              <a:t>5)</a:t>
            </a:r>
            <a:r>
              <a:rPr lang="en-US" sz="1800" b="1" dirty="0" err="1">
                <a:latin typeface="Arial Black" panose="020B0A04020102020204" pitchFamily="34" charset="0"/>
              </a:rPr>
              <a:t>Indicare</a:t>
            </a:r>
            <a:r>
              <a:rPr lang="en-US" sz="1800" b="1" dirty="0">
                <a:latin typeface="Arial Black" panose="020B0A04020102020204" pitchFamily="34" charset="0"/>
              </a:rPr>
              <a:t> il </a:t>
            </a:r>
            <a:r>
              <a:rPr lang="en-US" sz="1800" b="1" dirty="0" err="1">
                <a:latin typeface="Arial Black" panose="020B0A04020102020204" pitchFamily="34" charset="0"/>
              </a:rPr>
              <a:t>numero</a:t>
            </a:r>
            <a:r>
              <a:rPr lang="en-US" sz="1800" b="1" dirty="0">
                <a:latin typeface="Arial Black" panose="020B0A04020102020204" pitchFamily="34" charset="0"/>
              </a:rPr>
              <a:t> </a:t>
            </a:r>
            <a:r>
              <a:rPr lang="en-US" sz="1800" b="1" dirty="0" err="1">
                <a:latin typeface="Arial Black" panose="020B0A04020102020204" pitchFamily="34" charset="0"/>
              </a:rPr>
              <a:t>delle</a:t>
            </a:r>
            <a:r>
              <a:rPr lang="en-US" sz="1800" b="1" dirty="0">
                <a:latin typeface="Arial Black" panose="020B0A04020102020204" pitchFamily="34" charset="0"/>
              </a:rPr>
              <a:t> playlist </a:t>
            </a:r>
            <a:r>
              <a:rPr lang="en-US" sz="1800" b="1" dirty="0" err="1">
                <a:latin typeface="Arial Black" panose="020B0A04020102020204" pitchFamily="34" charset="0"/>
              </a:rPr>
              <a:t>che</a:t>
            </a:r>
            <a:r>
              <a:rPr lang="en-US" sz="1800" b="1" dirty="0">
                <a:latin typeface="Arial Black" panose="020B0A04020102020204" pitchFamily="34" charset="0"/>
              </a:rPr>
              <a:t> </a:t>
            </a:r>
            <a:r>
              <a:rPr lang="en-US" sz="1800" b="1" dirty="0" err="1">
                <a:latin typeface="Arial Black" panose="020B0A04020102020204" pitchFamily="34" charset="0"/>
              </a:rPr>
              <a:t>contengono</a:t>
            </a:r>
            <a:r>
              <a:rPr lang="en-US" sz="1800" b="1" dirty="0">
                <a:latin typeface="Arial Black" panose="020B0A04020102020204" pitchFamily="34" charset="0"/>
              </a:rPr>
              <a:t> </a:t>
            </a:r>
            <a:r>
              <a:rPr lang="en-US" sz="1800" b="1" dirty="0" err="1">
                <a:latin typeface="Arial Black" panose="020B0A04020102020204" pitchFamily="34" charset="0"/>
              </a:rPr>
              <a:t>almeno</a:t>
            </a:r>
            <a:r>
              <a:rPr lang="en-US" sz="1800" b="1" dirty="0">
                <a:latin typeface="Arial Black" panose="020B0A04020102020204" pitchFamily="34" charset="0"/>
              </a:rPr>
              <a:t> 1 </a:t>
            </a:r>
            <a:r>
              <a:rPr lang="en-US" sz="1800" b="1" dirty="0" err="1">
                <a:latin typeface="Arial Black" panose="020B0A04020102020204" pitchFamily="34" charset="0"/>
              </a:rPr>
              <a:t>brano</a:t>
            </a:r>
            <a:r>
              <a:rPr lang="en-US" sz="1800" b="1" dirty="0">
                <a:latin typeface="Arial Black" panose="020B0A04020102020204" pitchFamily="34" charset="0"/>
              </a:rPr>
              <a:t> </a:t>
            </a:r>
            <a:r>
              <a:rPr lang="en-US" sz="1800" b="1" dirty="0" err="1">
                <a:latin typeface="Arial Black" panose="020B0A04020102020204" pitchFamily="34" charset="0"/>
              </a:rPr>
              <a:t>scritto</a:t>
            </a:r>
            <a:r>
              <a:rPr lang="en-US" sz="1800" b="1" dirty="0">
                <a:latin typeface="Arial Black" panose="020B0A04020102020204" pitchFamily="34" charset="0"/>
              </a:rPr>
              <a:t> da ‘</a:t>
            </a:r>
            <a:r>
              <a:rPr lang="en-US" sz="1800" b="1" dirty="0" err="1">
                <a:latin typeface="Arial Black" panose="020B0A04020102020204" pitchFamily="34" charset="0"/>
              </a:rPr>
              <a:t>Geolier</a:t>
            </a:r>
            <a:r>
              <a:rPr lang="en-US" sz="1800" b="1" dirty="0">
                <a:latin typeface="Arial Black" panose="020B0A04020102020204" pitchFamily="34" charset="0"/>
              </a:rPr>
              <a:t>’.</a:t>
            </a:r>
            <a:endParaRPr lang="it-IT" dirty="0"/>
          </a:p>
          <a:p>
            <a:r>
              <a:rPr lang="it-IT" dirty="0"/>
              <a:t>    SELECT </a:t>
            </a:r>
            <a:r>
              <a:rPr lang="it-IT" dirty="0" err="1"/>
              <a:t>Brano.Codice</a:t>
            </a:r>
            <a:r>
              <a:rPr lang="it-IT" dirty="0"/>
              <a:t>, COUNT (*) AS </a:t>
            </a:r>
            <a:r>
              <a:rPr lang="it-IT" dirty="0" err="1"/>
              <a:t>NumeroPlaylist</a:t>
            </a:r>
            <a:endParaRPr lang="it-IT" dirty="0"/>
          </a:p>
          <a:p>
            <a:r>
              <a:rPr lang="it-IT" dirty="0"/>
              <a:t>    FROM   Costituire, Brano, Scrivere</a:t>
            </a:r>
          </a:p>
          <a:p>
            <a:r>
              <a:rPr lang="it-IT" dirty="0"/>
              <a:t>    WHERE </a:t>
            </a:r>
            <a:r>
              <a:rPr lang="it-IT" dirty="0" err="1"/>
              <a:t>Costituire.CodiceBrano</a:t>
            </a:r>
            <a:r>
              <a:rPr lang="it-IT" dirty="0"/>
              <a:t> = </a:t>
            </a:r>
            <a:r>
              <a:rPr lang="it-IT" dirty="0" err="1"/>
              <a:t>Brano.Codice</a:t>
            </a:r>
            <a:r>
              <a:rPr lang="it-IT" dirty="0"/>
              <a:t> AND</a:t>
            </a:r>
          </a:p>
          <a:p>
            <a:r>
              <a:rPr lang="it-IT" dirty="0"/>
              <a:t>	</a:t>
            </a:r>
            <a:r>
              <a:rPr lang="it-IT" dirty="0" err="1"/>
              <a:t>Brano.Codice</a:t>
            </a:r>
            <a:r>
              <a:rPr lang="it-IT" dirty="0"/>
              <a:t> = </a:t>
            </a:r>
            <a:r>
              <a:rPr lang="it-IT" dirty="0" err="1"/>
              <a:t>Scrivere.CodiceBrano</a:t>
            </a:r>
            <a:r>
              <a:rPr lang="it-IT" dirty="0"/>
              <a:t> AND</a:t>
            </a:r>
          </a:p>
          <a:p>
            <a:r>
              <a:rPr lang="it-IT" dirty="0"/>
              <a:t>	</a:t>
            </a:r>
            <a:r>
              <a:rPr lang="it-IT" dirty="0" err="1"/>
              <a:t>NomeArtista</a:t>
            </a:r>
            <a:r>
              <a:rPr lang="it-IT" dirty="0"/>
              <a:t> = ‘’</a:t>
            </a:r>
            <a:r>
              <a:rPr lang="it-IT" dirty="0" err="1"/>
              <a:t>Geolier</a:t>
            </a:r>
            <a:r>
              <a:rPr lang="it-IT" dirty="0"/>
              <a:t>’’ </a:t>
            </a:r>
          </a:p>
          <a:p>
            <a:r>
              <a:rPr lang="it-IT" dirty="0"/>
              <a:t>GROUP BY Codice </a:t>
            </a:r>
          </a:p>
          <a:p>
            <a:r>
              <a:rPr lang="it-IT" dirty="0"/>
              <a:t>HAVING COUNT (*) &gt;= 1;</a:t>
            </a:r>
          </a:p>
        </p:txBody>
      </p:sp>
      <p:sp>
        <p:nvSpPr>
          <p:cNvPr id="7" name="CasellaDiTesto 6">
            <a:extLst>
              <a:ext uri="{FF2B5EF4-FFF2-40B4-BE49-F238E27FC236}">
                <a16:creationId xmlns:a16="http://schemas.microsoft.com/office/drawing/2014/main" id="{03522D21-F50C-4075-B0DF-3B8A1D6DA42E}"/>
              </a:ext>
            </a:extLst>
          </p:cNvPr>
          <p:cNvSpPr txBox="1"/>
          <p:nvPr/>
        </p:nvSpPr>
        <p:spPr>
          <a:xfrm>
            <a:off x="477371" y="3753390"/>
            <a:ext cx="10789024" cy="2308324"/>
          </a:xfrm>
          <a:prstGeom prst="rect">
            <a:avLst/>
          </a:prstGeom>
          <a:noFill/>
        </p:spPr>
        <p:txBody>
          <a:bodyPr wrap="square" rtlCol="0">
            <a:spAutoFit/>
          </a:bodyPr>
          <a:lstStyle/>
          <a:p>
            <a:r>
              <a:rPr lang="en-US" sz="1800" b="1" dirty="0">
                <a:latin typeface="Arial Black" panose="020B0A04020102020204" pitchFamily="34" charset="0"/>
              </a:rPr>
              <a:t>6)</a:t>
            </a:r>
            <a:r>
              <a:rPr lang="en-US" sz="1800" b="1" dirty="0" err="1">
                <a:latin typeface="Arial Black" panose="020B0A04020102020204" pitchFamily="34" charset="0"/>
              </a:rPr>
              <a:t>Indicare</a:t>
            </a:r>
            <a:r>
              <a:rPr lang="en-US" sz="1800" b="1" dirty="0">
                <a:latin typeface="Arial Black" panose="020B0A04020102020204" pitchFamily="34" charset="0"/>
              </a:rPr>
              <a:t> </a:t>
            </a:r>
            <a:r>
              <a:rPr lang="en-US" sz="1800" b="1" dirty="0" err="1">
                <a:latin typeface="Arial Black" panose="020B0A04020102020204" pitchFamily="34" charset="0"/>
              </a:rPr>
              <a:t>i</a:t>
            </a:r>
            <a:r>
              <a:rPr lang="en-US" sz="1800" b="1" dirty="0">
                <a:latin typeface="Arial Black" panose="020B0A04020102020204" pitchFamily="34" charset="0"/>
              </a:rPr>
              <a:t> </a:t>
            </a:r>
            <a:r>
              <a:rPr lang="en-US" sz="1800" b="1" dirty="0" err="1">
                <a:latin typeface="Arial Black" panose="020B0A04020102020204" pitchFamily="34" charset="0"/>
              </a:rPr>
              <a:t>nomi</a:t>
            </a:r>
            <a:r>
              <a:rPr lang="en-US" sz="1800" b="1" dirty="0">
                <a:latin typeface="Arial Black" panose="020B0A04020102020204" pitchFamily="34" charset="0"/>
              </a:rPr>
              <a:t> </a:t>
            </a:r>
            <a:r>
              <a:rPr lang="en-US" sz="1800" b="1" dirty="0" err="1">
                <a:latin typeface="Arial Black" panose="020B0A04020102020204" pitchFamily="34" charset="0"/>
              </a:rPr>
              <a:t>degli</a:t>
            </a:r>
            <a:r>
              <a:rPr lang="en-US" sz="1800" b="1" dirty="0">
                <a:latin typeface="Arial Black" panose="020B0A04020102020204" pitchFamily="34" charset="0"/>
              </a:rPr>
              <a:t> </a:t>
            </a:r>
            <a:r>
              <a:rPr lang="en-US" sz="1800" b="1" dirty="0" err="1">
                <a:latin typeface="Arial Black" panose="020B0A04020102020204" pitchFamily="34" charset="0"/>
              </a:rPr>
              <a:t>artisti</a:t>
            </a:r>
            <a:r>
              <a:rPr lang="en-US" sz="1800" b="1" dirty="0">
                <a:latin typeface="Arial Black" panose="020B0A04020102020204" pitchFamily="34" charset="0"/>
              </a:rPr>
              <a:t> </a:t>
            </a:r>
            <a:r>
              <a:rPr lang="en-US" sz="1800" b="1" dirty="0" err="1">
                <a:latin typeface="Arial Black" panose="020B0A04020102020204" pitchFamily="34" charset="0"/>
              </a:rPr>
              <a:t>avente</a:t>
            </a:r>
            <a:r>
              <a:rPr lang="en-US" sz="1800" b="1" dirty="0">
                <a:latin typeface="Arial Black" panose="020B0A04020102020204" pitchFamily="34" charset="0"/>
              </a:rPr>
              <a:t> il </a:t>
            </a:r>
            <a:r>
              <a:rPr lang="en-US" sz="1800" b="1" dirty="0" err="1">
                <a:latin typeface="Arial Black" panose="020B0A04020102020204" pitchFamily="34" charset="0"/>
              </a:rPr>
              <a:t>maggior</a:t>
            </a:r>
            <a:r>
              <a:rPr lang="en-US" sz="1800" b="1" dirty="0">
                <a:latin typeface="Arial Black" panose="020B0A04020102020204" pitchFamily="34" charset="0"/>
              </a:rPr>
              <a:t> </a:t>
            </a:r>
            <a:r>
              <a:rPr lang="en-US" sz="1800" b="1" dirty="0" err="1">
                <a:latin typeface="Arial Black" panose="020B0A04020102020204" pitchFamily="34" charset="0"/>
              </a:rPr>
              <a:t>numero</a:t>
            </a:r>
            <a:r>
              <a:rPr lang="en-US" sz="1800" b="1" dirty="0">
                <a:latin typeface="Arial Black" panose="020B0A04020102020204" pitchFamily="34" charset="0"/>
              </a:rPr>
              <a:t> di </a:t>
            </a:r>
            <a:r>
              <a:rPr lang="en-US" sz="1800" b="1" dirty="0" err="1">
                <a:latin typeface="Arial Black" panose="020B0A04020102020204" pitchFamily="34" charset="0"/>
              </a:rPr>
              <a:t>ascoltatori</a:t>
            </a:r>
            <a:r>
              <a:rPr lang="en-US" sz="1800" b="1" dirty="0">
                <a:latin typeface="Arial Black" panose="020B0A04020102020204" pitchFamily="34" charset="0"/>
              </a:rPr>
              <a:t> e </a:t>
            </a:r>
            <a:r>
              <a:rPr lang="en-US" sz="1800" b="1" dirty="0" err="1">
                <a:latin typeface="Arial Black" panose="020B0A04020102020204" pitchFamily="34" charset="0"/>
              </a:rPr>
              <a:t>che</a:t>
            </a:r>
            <a:r>
              <a:rPr lang="en-US" sz="1800" b="1" dirty="0">
                <a:latin typeface="Arial Black" panose="020B0A04020102020204" pitchFamily="34" charset="0"/>
              </a:rPr>
              <a:t> ha </a:t>
            </a:r>
            <a:r>
              <a:rPr lang="en-US" sz="1800" b="1" dirty="0" err="1">
                <a:latin typeface="Arial Black" panose="020B0A04020102020204" pitchFamily="34" charset="0"/>
              </a:rPr>
              <a:t>prodotto</a:t>
            </a:r>
            <a:r>
              <a:rPr lang="en-US" sz="1800" b="1" dirty="0">
                <a:latin typeface="Arial Black" panose="020B0A04020102020204" pitchFamily="34" charset="0"/>
              </a:rPr>
              <a:t> </a:t>
            </a:r>
            <a:r>
              <a:rPr lang="en-US" sz="1800" b="1" dirty="0" err="1">
                <a:latin typeface="Arial Black" panose="020B0A04020102020204" pitchFamily="34" charset="0"/>
              </a:rPr>
              <a:t>almeno</a:t>
            </a:r>
            <a:r>
              <a:rPr lang="en-US" sz="1800" b="1" dirty="0">
                <a:latin typeface="Arial Black" panose="020B0A04020102020204" pitchFamily="34" charset="0"/>
              </a:rPr>
              <a:t> 1 album.</a:t>
            </a:r>
            <a:br>
              <a:rPr lang="en-US" sz="1800" b="1" dirty="0">
                <a:latin typeface="Arial Black" panose="020B0A04020102020204" pitchFamily="34" charset="0"/>
              </a:rPr>
            </a:br>
            <a:endParaRPr lang="it-IT" dirty="0"/>
          </a:p>
          <a:p>
            <a:r>
              <a:rPr lang="it-IT" dirty="0"/>
              <a:t>    SELECT </a:t>
            </a:r>
            <a:r>
              <a:rPr lang="it-IT" dirty="0" err="1"/>
              <a:t>Artista.NomeArtista</a:t>
            </a:r>
            <a:r>
              <a:rPr lang="it-IT" dirty="0"/>
              <a:t>, MAX(</a:t>
            </a:r>
            <a:r>
              <a:rPr lang="it-IT" dirty="0" err="1"/>
              <a:t>NumeroAscoltatori</a:t>
            </a:r>
            <a:r>
              <a:rPr lang="it-IT" dirty="0"/>
              <a:t>) AS </a:t>
            </a:r>
            <a:r>
              <a:rPr lang="it-IT" dirty="0" err="1"/>
              <a:t>MaxAscoltatori</a:t>
            </a:r>
            <a:endParaRPr lang="it-IT" dirty="0"/>
          </a:p>
          <a:p>
            <a:r>
              <a:rPr lang="it-IT" dirty="0"/>
              <a:t>    FROM Artista, Produce</a:t>
            </a:r>
          </a:p>
          <a:p>
            <a:r>
              <a:rPr lang="it-IT" dirty="0"/>
              <a:t>    WHERE </a:t>
            </a:r>
            <a:r>
              <a:rPr lang="it-IT" dirty="0" err="1"/>
              <a:t>Artista.NomeArtista</a:t>
            </a:r>
            <a:r>
              <a:rPr lang="it-IT" dirty="0"/>
              <a:t> = </a:t>
            </a:r>
            <a:r>
              <a:rPr lang="it-IT" dirty="0" err="1"/>
              <a:t>Produce.NomeArtista</a:t>
            </a:r>
            <a:r>
              <a:rPr lang="it-IT" dirty="0"/>
              <a:t> </a:t>
            </a:r>
          </a:p>
          <a:p>
            <a:r>
              <a:rPr lang="it-IT" dirty="0"/>
              <a:t>    GROUP BY </a:t>
            </a:r>
            <a:r>
              <a:rPr lang="it-IT" dirty="0" err="1"/>
              <a:t>NomeArtista</a:t>
            </a:r>
            <a:endParaRPr lang="it-IT" dirty="0"/>
          </a:p>
          <a:p>
            <a:r>
              <a:rPr lang="it-IT" dirty="0"/>
              <a:t>    HAVING COUNT (*) &gt;=1;</a:t>
            </a:r>
          </a:p>
        </p:txBody>
      </p:sp>
      <p:pic>
        <p:nvPicPr>
          <p:cNvPr id="9" name="Immagine 8" descr="Immagine che contiene testo&#10;&#10;Descrizione generata automaticamente">
            <a:extLst>
              <a:ext uri="{FF2B5EF4-FFF2-40B4-BE49-F238E27FC236}">
                <a16:creationId xmlns:a16="http://schemas.microsoft.com/office/drawing/2014/main" id="{4D805CE5-DA30-4679-B75A-CE0235FA6F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4630" y="4176758"/>
            <a:ext cx="3376753" cy="2611853"/>
          </a:xfrm>
          <a:prstGeom prst="rect">
            <a:avLst/>
          </a:prstGeom>
        </p:spPr>
      </p:pic>
      <p:pic>
        <p:nvPicPr>
          <p:cNvPr id="13" name="Immagine 12">
            <a:extLst>
              <a:ext uri="{FF2B5EF4-FFF2-40B4-BE49-F238E27FC236}">
                <a16:creationId xmlns:a16="http://schemas.microsoft.com/office/drawing/2014/main" id="{C8F6A92D-3458-4802-AC31-B5D69C0104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3173" y="662124"/>
            <a:ext cx="3942914" cy="1406001"/>
          </a:xfrm>
          <a:prstGeom prst="rect">
            <a:avLst/>
          </a:prstGeom>
        </p:spPr>
      </p:pic>
    </p:spTree>
    <p:extLst>
      <p:ext uri="{BB962C8B-B14F-4D97-AF65-F5344CB8AC3E}">
        <p14:creationId xmlns:p14="http://schemas.microsoft.com/office/powerpoint/2010/main" val="34888015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5EE6A9D3-2BCE-4F69-A57F-4A100F7862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4" name="CasellaDiTesto 3">
            <a:extLst>
              <a:ext uri="{FF2B5EF4-FFF2-40B4-BE49-F238E27FC236}">
                <a16:creationId xmlns:a16="http://schemas.microsoft.com/office/drawing/2014/main" id="{3A9FBC78-6BB8-4797-BF54-3B372817D658}"/>
              </a:ext>
            </a:extLst>
          </p:cNvPr>
          <p:cNvSpPr txBox="1"/>
          <p:nvPr/>
        </p:nvSpPr>
        <p:spPr>
          <a:xfrm>
            <a:off x="791135" y="423189"/>
            <a:ext cx="10789024" cy="1754326"/>
          </a:xfrm>
          <a:prstGeom prst="rect">
            <a:avLst/>
          </a:prstGeom>
          <a:noFill/>
        </p:spPr>
        <p:txBody>
          <a:bodyPr wrap="square" rtlCol="0">
            <a:spAutoFit/>
          </a:bodyPr>
          <a:lstStyle/>
          <a:p>
            <a:r>
              <a:rPr lang="en-US" sz="1800" b="1" dirty="0">
                <a:latin typeface="Arial Black" panose="020B0A04020102020204" pitchFamily="34" charset="0"/>
              </a:rPr>
              <a:t>7)</a:t>
            </a:r>
            <a:r>
              <a:rPr lang="en-US" sz="1800" b="1" dirty="0" err="1">
                <a:latin typeface="Arial Black" panose="020B0A04020102020204" pitchFamily="34" charset="0"/>
              </a:rPr>
              <a:t>Calcolare</a:t>
            </a:r>
            <a:r>
              <a:rPr lang="en-US" sz="1800" b="1" dirty="0">
                <a:latin typeface="Arial Black" panose="020B0A04020102020204" pitchFamily="34" charset="0"/>
              </a:rPr>
              <a:t> il </a:t>
            </a:r>
            <a:r>
              <a:rPr lang="en-US" sz="1800" b="1" dirty="0" err="1">
                <a:latin typeface="Arial Black" panose="020B0A04020102020204" pitchFamily="34" charset="0"/>
              </a:rPr>
              <a:t>numero</a:t>
            </a:r>
            <a:r>
              <a:rPr lang="en-US" sz="1800" b="1" dirty="0">
                <a:latin typeface="Arial Black" panose="020B0A04020102020204" pitchFamily="34" charset="0"/>
              </a:rPr>
              <a:t> medio di </a:t>
            </a:r>
            <a:r>
              <a:rPr lang="en-US" sz="1800" b="1" dirty="0" err="1">
                <a:latin typeface="Arial Black" panose="020B0A04020102020204" pitchFamily="34" charset="0"/>
              </a:rPr>
              <a:t>episodi</a:t>
            </a:r>
            <a:r>
              <a:rPr lang="en-US" sz="1800" b="1" dirty="0">
                <a:latin typeface="Arial Black" panose="020B0A04020102020204" pitchFamily="34" charset="0"/>
              </a:rPr>
              <a:t> </a:t>
            </a:r>
            <a:r>
              <a:rPr lang="en-US" sz="1800" b="1" dirty="0" err="1">
                <a:latin typeface="Arial Black" panose="020B0A04020102020204" pitchFamily="34" charset="0"/>
              </a:rPr>
              <a:t>relativi</a:t>
            </a:r>
            <a:r>
              <a:rPr lang="en-US" sz="1800" b="1" dirty="0">
                <a:latin typeface="Arial Black" panose="020B0A04020102020204" pitchFamily="34" charset="0"/>
              </a:rPr>
              <a:t> ad </a:t>
            </a:r>
            <a:r>
              <a:rPr lang="en-US" sz="1800" b="1" dirty="0" err="1">
                <a:latin typeface="Arial Black" panose="020B0A04020102020204" pitchFamily="34" charset="0"/>
              </a:rPr>
              <a:t>ogni</a:t>
            </a:r>
            <a:r>
              <a:rPr lang="en-US" sz="1800" b="1" dirty="0">
                <a:latin typeface="Arial Black" panose="020B0A04020102020204" pitchFamily="34" charset="0"/>
              </a:rPr>
              <a:t> podcast.</a:t>
            </a:r>
            <a:br>
              <a:rPr lang="en-US" sz="1800" b="1" dirty="0">
                <a:latin typeface="Arial Black" panose="020B0A04020102020204" pitchFamily="34" charset="0"/>
              </a:rPr>
            </a:br>
            <a:endParaRPr lang="it-IT" sz="1800" b="1" dirty="0">
              <a:latin typeface="Arial Black" panose="020B0A04020102020204" pitchFamily="34" charset="0"/>
            </a:endParaRPr>
          </a:p>
          <a:p>
            <a:r>
              <a:rPr lang="it-IT" b="1" dirty="0">
                <a:latin typeface="Arial Black" panose="020B0A04020102020204" pitchFamily="34" charset="0"/>
              </a:rPr>
              <a:t>   </a:t>
            </a:r>
            <a:r>
              <a:rPr lang="it-IT" dirty="0"/>
              <a:t>SELECT </a:t>
            </a:r>
            <a:r>
              <a:rPr lang="it-IT" dirty="0" err="1"/>
              <a:t>NomePodcast,AVG</a:t>
            </a:r>
            <a:r>
              <a:rPr lang="it-IT" dirty="0"/>
              <a:t>(</a:t>
            </a:r>
            <a:r>
              <a:rPr lang="it-IT" dirty="0" err="1"/>
              <a:t>NumeroEpisodi</a:t>
            </a:r>
            <a:r>
              <a:rPr lang="it-IT" dirty="0"/>
              <a:t>) AS </a:t>
            </a:r>
            <a:r>
              <a:rPr lang="it-IT" dirty="0" err="1"/>
              <a:t>NumeroMedioEpisodi</a:t>
            </a:r>
            <a:endParaRPr lang="it-IT" dirty="0"/>
          </a:p>
          <a:p>
            <a:r>
              <a:rPr lang="it-IT" dirty="0"/>
              <a:t>    FROM Podcast</a:t>
            </a:r>
          </a:p>
          <a:p>
            <a:r>
              <a:rPr lang="it-IT" dirty="0"/>
              <a:t>    GROUP BY </a:t>
            </a:r>
            <a:r>
              <a:rPr lang="it-IT" dirty="0" err="1"/>
              <a:t>NomePodcast</a:t>
            </a:r>
            <a:r>
              <a:rPr lang="it-IT" dirty="0"/>
              <a:t>;</a:t>
            </a:r>
          </a:p>
          <a:p>
            <a:r>
              <a:rPr lang="it-IT" dirty="0"/>
              <a:t>    </a:t>
            </a:r>
          </a:p>
        </p:txBody>
      </p:sp>
      <p:sp>
        <p:nvSpPr>
          <p:cNvPr id="5" name="CasellaDiTesto 4">
            <a:extLst>
              <a:ext uri="{FF2B5EF4-FFF2-40B4-BE49-F238E27FC236}">
                <a16:creationId xmlns:a16="http://schemas.microsoft.com/office/drawing/2014/main" id="{DB394C26-04C5-4920-864B-3915B36F0F2B}"/>
              </a:ext>
            </a:extLst>
          </p:cNvPr>
          <p:cNvSpPr txBox="1"/>
          <p:nvPr/>
        </p:nvSpPr>
        <p:spPr>
          <a:xfrm>
            <a:off x="791135" y="3249325"/>
            <a:ext cx="10789024" cy="2862322"/>
          </a:xfrm>
          <a:prstGeom prst="rect">
            <a:avLst/>
          </a:prstGeom>
          <a:noFill/>
        </p:spPr>
        <p:txBody>
          <a:bodyPr wrap="square" rtlCol="0">
            <a:spAutoFit/>
          </a:bodyPr>
          <a:lstStyle/>
          <a:p>
            <a:endParaRPr lang="it-IT" dirty="0"/>
          </a:p>
          <a:p>
            <a:r>
              <a:rPr lang="en-US" sz="1800" b="1" dirty="0">
                <a:latin typeface="Arial Black" panose="020B0A04020102020204" pitchFamily="34" charset="0"/>
              </a:rPr>
              <a:t>8)</a:t>
            </a:r>
            <a:r>
              <a:rPr lang="en-US" sz="1800" b="1" dirty="0" err="1">
                <a:latin typeface="Arial Black" panose="020B0A04020102020204" pitchFamily="34" charset="0"/>
              </a:rPr>
              <a:t>Selezionare</a:t>
            </a:r>
            <a:r>
              <a:rPr lang="en-US" sz="1800" b="1" dirty="0">
                <a:latin typeface="Arial Black" panose="020B0A04020102020204" pitchFamily="34" charset="0"/>
              </a:rPr>
              <a:t> </a:t>
            </a:r>
            <a:r>
              <a:rPr lang="en-US" sz="1800" b="1" dirty="0" err="1">
                <a:latin typeface="Arial Black" panose="020B0A04020102020204" pitchFamily="34" charset="0"/>
              </a:rPr>
              <a:t>i</a:t>
            </a:r>
            <a:r>
              <a:rPr lang="en-US" b="1" dirty="0">
                <a:latin typeface="Arial Black" panose="020B0A04020102020204" pitchFamily="34" charset="0"/>
              </a:rPr>
              <a:t> </a:t>
            </a:r>
            <a:r>
              <a:rPr lang="en-US" b="1" dirty="0" err="1">
                <a:latin typeface="Arial Black" panose="020B0A04020102020204" pitchFamily="34" charset="0"/>
              </a:rPr>
              <a:t>codici</a:t>
            </a:r>
            <a:r>
              <a:rPr lang="en-US" b="1" dirty="0">
                <a:latin typeface="Arial Black" panose="020B0A04020102020204" pitchFamily="34" charset="0"/>
              </a:rPr>
              <a:t> e </a:t>
            </a:r>
            <a:r>
              <a:rPr lang="en-US" b="1" dirty="0" err="1">
                <a:latin typeface="Arial Black" panose="020B0A04020102020204" pitchFamily="34" charset="0"/>
              </a:rPr>
              <a:t>i</a:t>
            </a:r>
            <a:r>
              <a:rPr lang="en-US" b="1" dirty="0">
                <a:latin typeface="Arial Black" panose="020B0A04020102020204" pitchFamily="34" charset="0"/>
              </a:rPr>
              <a:t> </a:t>
            </a:r>
            <a:r>
              <a:rPr lang="en-US" b="1" dirty="0" err="1">
                <a:latin typeface="Arial Black" panose="020B0A04020102020204" pitchFamily="34" charset="0"/>
              </a:rPr>
              <a:t>titoli</a:t>
            </a:r>
            <a:r>
              <a:rPr lang="en-US" b="1">
                <a:latin typeface="Arial Black" panose="020B0A04020102020204" pitchFamily="34" charset="0"/>
              </a:rPr>
              <a:t> </a:t>
            </a:r>
            <a:r>
              <a:rPr lang="en-US" sz="1800" b="1">
                <a:latin typeface="Arial Black" panose="020B0A04020102020204" pitchFamily="34" charset="0"/>
              </a:rPr>
              <a:t>dei</a:t>
            </a:r>
            <a:r>
              <a:rPr lang="en-US" sz="1800" b="1" dirty="0">
                <a:latin typeface="Arial Black" panose="020B0A04020102020204" pitchFamily="34" charset="0"/>
              </a:rPr>
              <a:t> </a:t>
            </a:r>
            <a:r>
              <a:rPr lang="en-US" sz="1800" b="1" dirty="0" err="1">
                <a:latin typeface="Arial Black" panose="020B0A04020102020204" pitchFamily="34" charset="0"/>
              </a:rPr>
              <a:t>brani</a:t>
            </a:r>
            <a:r>
              <a:rPr lang="en-US" sz="1800" b="1" dirty="0">
                <a:latin typeface="Arial Black" panose="020B0A04020102020204" pitchFamily="34" charset="0"/>
              </a:rPr>
              <a:t> </a:t>
            </a:r>
            <a:r>
              <a:rPr lang="en-US" sz="1800" b="1" dirty="0" err="1">
                <a:latin typeface="Arial Black" panose="020B0A04020102020204" pitchFamily="34" charset="0"/>
              </a:rPr>
              <a:t>che</a:t>
            </a:r>
            <a:r>
              <a:rPr lang="en-US" sz="1800" b="1" dirty="0">
                <a:latin typeface="Arial Black" panose="020B0A04020102020204" pitchFamily="34" charset="0"/>
              </a:rPr>
              <a:t> non </a:t>
            </a:r>
            <a:r>
              <a:rPr lang="en-US" sz="1800" b="1" dirty="0" err="1">
                <a:latin typeface="Arial Black" panose="020B0A04020102020204" pitchFamily="34" charset="0"/>
              </a:rPr>
              <a:t>sono</a:t>
            </a:r>
            <a:r>
              <a:rPr lang="en-US" sz="1800" b="1" dirty="0">
                <a:latin typeface="Arial Black" panose="020B0A04020102020204" pitchFamily="34" charset="0"/>
              </a:rPr>
              <a:t> </a:t>
            </a:r>
            <a:r>
              <a:rPr lang="en-US" sz="1800" b="1" dirty="0" err="1">
                <a:latin typeface="Arial Black" panose="020B0A04020102020204" pitchFamily="34" charset="0"/>
              </a:rPr>
              <a:t>mai</a:t>
            </a:r>
            <a:r>
              <a:rPr lang="en-US" sz="1800" b="1" dirty="0">
                <a:latin typeface="Arial Black" panose="020B0A04020102020204" pitchFamily="34" charset="0"/>
              </a:rPr>
              <a:t> </a:t>
            </a:r>
            <a:r>
              <a:rPr lang="en-US" sz="1800" b="1" dirty="0" err="1">
                <a:latin typeface="Arial Black" panose="020B0A04020102020204" pitchFamily="34" charset="0"/>
              </a:rPr>
              <a:t>stati</a:t>
            </a:r>
            <a:r>
              <a:rPr lang="en-US" sz="1800" b="1" dirty="0">
                <a:latin typeface="Arial Black" panose="020B0A04020102020204" pitchFamily="34" charset="0"/>
              </a:rPr>
              <a:t> </a:t>
            </a:r>
            <a:r>
              <a:rPr lang="en-US" sz="1800" b="1" dirty="0" err="1">
                <a:latin typeface="Arial Black" panose="020B0A04020102020204" pitchFamily="34" charset="0"/>
              </a:rPr>
              <a:t>scritti</a:t>
            </a:r>
            <a:r>
              <a:rPr lang="en-US" sz="1800" b="1" dirty="0">
                <a:latin typeface="Arial Black" panose="020B0A04020102020204" pitchFamily="34" charset="0"/>
              </a:rPr>
              <a:t> da Laura </a:t>
            </a:r>
            <a:r>
              <a:rPr lang="en-US" sz="1800" b="1" dirty="0" err="1">
                <a:latin typeface="Arial Black" panose="020B0A04020102020204" pitchFamily="34" charset="0"/>
              </a:rPr>
              <a:t>Pausini</a:t>
            </a:r>
            <a:r>
              <a:rPr lang="en-US" sz="1800" b="1" dirty="0">
                <a:latin typeface="Arial Black" panose="020B0A04020102020204" pitchFamily="34" charset="0"/>
              </a:rPr>
              <a:t>.</a:t>
            </a:r>
            <a:br>
              <a:rPr lang="en-US" sz="1800" b="1" dirty="0">
                <a:latin typeface="Arial Black" panose="020B0A04020102020204" pitchFamily="34" charset="0"/>
              </a:rPr>
            </a:br>
            <a:endParaRPr lang="it-IT" sz="1800" b="1" dirty="0">
              <a:latin typeface="Arial Black" panose="020B0A04020102020204" pitchFamily="34" charset="0"/>
            </a:endParaRPr>
          </a:p>
          <a:p>
            <a:r>
              <a:rPr lang="it-IT" b="1" dirty="0">
                <a:latin typeface="Arial Black" panose="020B0A04020102020204" pitchFamily="34" charset="0"/>
              </a:rPr>
              <a:t>  </a:t>
            </a:r>
            <a:r>
              <a:rPr lang="it-IT" dirty="0"/>
              <a:t> SELECT Codice, Titolo</a:t>
            </a:r>
          </a:p>
          <a:p>
            <a:r>
              <a:rPr lang="it-IT" dirty="0"/>
              <a:t>    FROM Brano</a:t>
            </a:r>
          </a:p>
          <a:p>
            <a:r>
              <a:rPr lang="it-IT" dirty="0"/>
              <a:t>    WHERE NOT EXISTS ( SELECT *</a:t>
            </a:r>
          </a:p>
          <a:p>
            <a:r>
              <a:rPr lang="it-IT" dirty="0"/>
              <a:t>		       FROM Scrivere</a:t>
            </a:r>
          </a:p>
          <a:p>
            <a:r>
              <a:rPr lang="it-IT" dirty="0"/>
              <a:t>                                          WHERE </a:t>
            </a:r>
            <a:r>
              <a:rPr lang="it-IT" dirty="0" err="1"/>
              <a:t>NomeArtista</a:t>
            </a:r>
            <a:r>
              <a:rPr lang="it-IT" dirty="0"/>
              <a:t> = ‘’Laura Pausini’’ AND</a:t>
            </a:r>
          </a:p>
          <a:p>
            <a:r>
              <a:rPr lang="it-IT" dirty="0"/>
              <a:t>                                          </a:t>
            </a:r>
            <a:r>
              <a:rPr lang="it-IT" dirty="0" err="1"/>
              <a:t>Scrivere.CodiceBrano</a:t>
            </a:r>
            <a:r>
              <a:rPr lang="it-IT" dirty="0"/>
              <a:t> = </a:t>
            </a:r>
            <a:r>
              <a:rPr lang="it-IT" dirty="0" err="1"/>
              <a:t>Brano.Codice</a:t>
            </a:r>
            <a:r>
              <a:rPr lang="it-IT" dirty="0"/>
              <a:t> ) ;    </a:t>
            </a:r>
          </a:p>
        </p:txBody>
      </p:sp>
      <p:pic>
        <p:nvPicPr>
          <p:cNvPr id="7" name="Immagine 6">
            <a:extLst>
              <a:ext uri="{FF2B5EF4-FFF2-40B4-BE49-F238E27FC236}">
                <a16:creationId xmlns:a16="http://schemas.microsoft.com/office/drawing/2014/main" id="{69CAE0A1-26D6-472F-80B8-5F6E43D51C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2100" y="1345213"/>
            <a:ext cx="5013979" cy="1639642"/>
          </a:xfrm>
          <a:prstGeom prst="rect">
            <a:avLst/>
          </a:prstGeom>
        </p:spPr>
      </p:pic>
      <p:pic>
        <p:nvPicPr>
          <p:cNvPr id="9" name="Immagine 8" descr="Immagine che contiene testo&#10;&#10;Descrizione generata automaticamente">
            <a:extLst>
              <a:ext uri="{FF2B5EF4-FFF2-40B4-BE49-F238E27FC236}">
                <a16:creationId xmlns:a16="http://schemas.microsoft.com/office/drawing/2014/main" id="{77EFEFC8-F6B1-4B1E-A6E7-D2DD98CFA8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82315" y="3880894"/>
            <a:ext cx="2960947" cy="2820974"/>
          </a:xfrm>
          <a:prstGeom prst="rect">
            <a:avLst/>
          </a:prstGeom>
        </p:spPr>
      </p:pic>
    </p:spTree>
    <p:extLst>
      <p:ext uri="{BB962C8B-B14F-4D97-AF65-F5344CB8AC3E}">
        <p14:creationId xmlns:p14="http://schemas.microsoft.com/office/powerpoint/2010/main" val="29730017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04BB732C-2E93-4124-A9FE-F72B77DE95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4" name="CasellaDiTesto 3">
            <a:extLst>
              <a:ext uri="{FF2B5EF4-FFF2-40B4-BE49-F238E27FC236}">
                <a16:creationId xmlns:a16="http://schemas.microsoft.com/office/drawing/2014/main" id="{7BFF96AB-9695-419C-A4FE-EE0DE34866D7}"/>
              </a:ext>
            </a:extLst>
          </p:cNvPr>
          <p:cNvSpPr txBox="1"/>
          <p:nvPr/>
        </p:nvSpPr>
        <p:spPr>
          <a:xfrm>
            <a:off x="215152" y="441119"/>
            <a:ext cx="10789024" cy="3416320"/>
          </a:xfrm>
          <a:prstGeom prst="rect">
            <a:avLst/>
          </a:prstGeom>
          <a:noFill/>
        </p:spPr>
        <p:txBody>
          <a:bodyPr wrap="square" rtlCol="0">
            <a:spAutoFit/>
          </a:bodyPr>
          <a:lstStyle/>
          <a:p>
            <a:r>
              <a:rPr lang="en-US" sz="1800" b="1" dirty="0">
                <a:latin typeface="Arial Black" panose="020B0A04020102020204" pitchFamily="34" charset="0"/>
              </a:rPr>
              <a:t>9)</a:t>
            </a:r>
            <a:r>
              <a:rPr lang="en-US" sz="1800" b="1" dirty="0" err="1">
                <a:latin typeface="Arial Black" panose="020B0A04020102020204" pitchFamily="34" charset="0"/>
              </a:rPr>
              <a:t>Indicare</a:t>
            </a:r>
            <a:r>
              <a:rPr lang="en-US" sz="1800" b="1" dirty="0">
                <a:latin typeface="Arial Black" panose="020B0A04020102020204" pitchFamily="34" charset="0"/>
              </a:rPr>
              <a:t> il Nickname </a:t>
            </a:r>
            <a:r>
              <a:rPr lang="en-US" sz="1800" b="1" dirty="0" err="1">
                <a:latin typeface="Arial Black" panose="020B0A04020102020204" pitchFamily="34" charset="0"/>
              </a:rPr>
              <a:t>dell’account</a:t>
            </a:r>
            <a:r>
              <a:rPr lang="en-US" sz="1800" b="1" dirty="0">
                <a:latin typeface="Arial Black" panose="020B0A04020102020204" pitchFamily="34" charset="0"/>
              </a:rPr>
              <a:t> </a:t>
            </a:r>
            <a:r>
              <a:rPr lang="en-US" sz="1800" b="1" dirty="0" err="1">
                <a:latin typeface="Arial Black" panose="020B0A04020102020204" pitchFamily="34" charset="0"/>
              </a:rPr>
              <a:t>utente</a:t>
            </a:r>
            <a:r>
              <a:rPr lang="en-US" sz="1800" b="1" dirty="0">
                <a:latin typeface="Arial Black" panose="020B0A04020102020204" pitchFamily="34" charset="0"/>
              </a:rPr>
              <a:t> </a:t>
            </a:r>
            <a:r>
              <a:rPr lang="en-US" sz="1800" b="1" dirty="0" err="1">
                <a:latin typeface="Arial Black" panose="020B0A04020102020204" pitchFamily="34" charset="0"/>
              </a:rPr>
              <a:t>che</a:t>
            </a:r>
            <a:r>
              <a:rPr lang="en-US" sz="1800" b="1" dirty="0">
                <a:latin typeface="Arial Black" panose="020B0A04020102020204" pitchFamily="34" charset="0"/>
              </a:rPr>
              <a:t> segue </a:t>
            </a:r>
            <a:r>
              <a:rPr lang="en-US" sz="1800" b="1" dirty="0" err="1">
                <a:latin typeface="Arial Black" panose="020B0A04020102020204" pitchFamily="34" charset="0"/>
              </a:rPr>
              <a:t>un’artista</a:t>
            </a:r>
            <a:r>
              <a:rPr lang="en-US" sz="1800" b="1" dirty="0">
                <a:latin typeface="Arial Black" panose="020B0A04020102020204" pitchFamily="34" charset="0"/>
              </a:rPr>
              <a:t> </a:t>
            </a:r>
            <a:r>
              <a:rPr lang="en-US" sz="1800" b="1" dirty="0" err="1">
                <a:latin typeface="Arial Black" panose="020B0A04020102020204" pitchFamily="34" charset="0"/>
              </a:rPr>
              <a:t>che</a:t>
            </a:r>
            <a:r>
              <a:rPr lang="en-US" sz="1800" b="1" dirty="0">
                <a:latin typeface="Arial Black" panose="020B0A04020102020204" pitchFamily="34" charset="0"/>
              </a:rPr>
              <a:t> </a:t>
            </a:r>
            <a:r>
              <a:rPr lang="en-US" sz="1800" b="1" dirty="0" err="1">
                <a:latin typeface="Arial Black" panose="020B0A04020102020204" pitchFamily="34" charset="0"/>
              </a:rPr>
              <a:t>suona</a:t>
            </a:r>
            <a:r>
              <a:rPr lang="en-US" sz="1800" b="1" dirty="0">
                <a:latin typeface="Arial Black" panose="020B0A04020102020204" pitchFamily="34" charset="0"/>
              </a:rPr>
              <a:t> il </a:t>
            </a:r>
            <a:r>
              <a:rPr lang="en-US" sz="1800" b="1" dirty="0" err="1">
                <a:latin typeface="Arial Black" panose="020B0A04020102020204" pitchFamily="34" charset="0"/>
              </a:rPr>
              <a:t>genere</a:t>
            </a:r>
            <a:r>
              <a:rPr lang="en-US" sz="1800" b="1" dirty="0">
                <a:latin typeface="Arial Black" panose="020B0A04020102020204" pitchFamily="34" charset="0"/>
              </a:rPr>
              <a:t> indie o </a:t>
            </a:r>
            <a:r>
              <a:rPr lang="en-US" sz="1800" b="1" dirty="0" err="1">
                <a:latin typeface="Arial Black" panose="020B0A04020102020204" pitchFamily="34" charset="0"/>
              </a:rPr>
              <a:t>ascolta</a:t>
            </a:r>
            <a:r>
              <a:rPr lang="en-US" sz="1800" b="1" dirty="0">
                <a:latin typeface="Arial Black" panose="020B0A04020102020204" pitchFamily="34" charset="0"/>
              </a:rPr>
              <a:t> podcast.</a:t>
            </a:r>
            <a:br>
              <a:rPr lang="en-US" sz="1800" b="1" dirty="0">
                <a:latin typeface="Arial Black" panose="020B0A04020102020204" pitchFamily="34" charset="0"/>
              </a:rPr>
            </a:br>
            <a:endParaRPr lang="it-IT" sz="1800" b="1" dirty="0">
              <a:latin typeface="Arial Black" panose="020B0A04020102020204" pitchFamily="34" charset="0"/>
            </a:endParaRPr>
          </a:p>
          <a:p>
            <a:r>
              <a:rPr lang="it-IT" b="1" dirty="0">
                <a:latin typeface="Arial Black" panose="020B0A04020102020204" pitchFamily="34" charset="0"/>
              </a:rPr>
              <a:t>  </a:t>
            </a:r>
            <a:r>
              <a:rPr lang="it-IT" dirty="0"/>
              <a:t> SELECT Nickname</a:t>
            </a:r>
          </a:p>
          <a:p>
            <a:r>
              <a:rPr lang="it-IT" dirty="0"/>
              <a:t>    FROM Seguire, Artista, Suona, Genere Musicale</a:t>
            </a:r>
          </a:p>
          <a:p>
            <a:r>
              <a:rPr lang="it-IT" dirty="0"/>
              <a:t>    WHERE </a:t>
            </a:r>
            <a:r>
              <a:rPr lang="it-IT" dirty="0" err="1"/>
              <a:t>Seguire.NomeArtista</a:t>
            </a:r>
            <a:r>
              <a:rPr lang="it-IT" dirty="0"/>
              <a:t> = </a:t>
            </a:r>
            <a:r>
              <a:rPr lang="it-IT" dirty="0" err="1"/>
              <a:t>Artista.NomeArtista</a:t>
            </a:r>
            <a:r>
              <a:rPr lang="it-IT" dirty="0"/>
              <a:t> AND</a:t>
            </a:r>
          </a:p>
          <a:p>
            <a:r>
              <a:rPr lang="it-IT" dirty="0"/>
              <a:t>                  </a:t>
            </a:r>
            <a:r>
              <a:rPr lang="it-IT" dirty="0" err="1"/>
              <a:t>Artista.NomeArtista</a:t>
            </a:r>
            <a:r>
              <a:rPr lang="it-IT" dirty="0"/>
              <a:t> = </a:t>
            </a:r>
            <a:r>
              <a:rPr lang="it-IT" dirty="0" err="1"/>
              <a:t>Suona.NomeArtista</a:t>
            </a:r>
            <a:r>
              <a:rPr lang="it-IT" dirty="0"/>
              <a:t>   AND</a:t>
            </a:r>
          </a:p>
          <a:p>
            <a:r>
              <a:rPr lang="it-IT" dirty="0"/>
              <a:t>                  </a:t>
            </a:r>
            <a:r>
              <a:rPr lang="it-IT" dirty="0" err="1"/>
              <a:t>Suona.IDGenere</a:t>
            </a:r>
            <a:r>
              <a:rPr lang="it-IT" dirty="0"/>
              <a:t> = </a:t>
            </a:r>
            <a:r>
              <a:rPr lang="it-IT" dirty="0" err="1"/>
              <a:t>GenereMusicale.IDGenere</a:t>
            </a:r>
            <a:r>
              <a:rPr lang="it-IT" dirty="0"/>
              <a:t>  AND</a:t>
            </a:r>
          </a:p>
          <a:p>
            <a:r>
              <a:rPr lang="it-IT" dirty="0"/>
              <a:t>                  Categoria = ‘’Indie’’ </a:t>
            </a:r>
          </a:p>
          <a:p>
            <a:r>
              <a:rPr lang="it-IT" dirty="0"/>
              <a:t>UNION</a:t>
            </a:r>
          </a:p>
          <a:p>
            <a:r>
              <a:rPr lang="it-IT" dirty="0"/>
              <a:t>SELECT Nickname</a:t>
            </a:r>
          </a:p>
          <a:p>
            <a:r>
              <a:rPr lang="it-IT" dirty="0"/>
              <a:t>FROM  Ascolta ;</a:t>
            </a:r>
          </a:p>
        </p:txBody>
      </p:sp>
      <p:sp>
        <p:nvSpPr>
          <p:cNvPr id="5" name="CasellaDiTesto 4">
            <a:extLst>
              <a:ext uri="{FF2B5EF4-FFF2-40B4-BE49-F238E27FC236}">
                <a16:creationId xmlns:a16="http://schemas.microsoft.com/office/drawing/2014/main" id="{5A750556-5C34-438A-AEE6-1D81F163D185}"/>
              </a:ext>
            </a:extLst>
          </p:cNvPr>
          <p:cNvSpPr txBox="1"/>
          <p:nvPr/>
        </p:nvSpPr>
        <p:spPr>
          <a:xfrm>
            <a:off x="215152" y="3441680"/>
            <a:ext cx="10789024" cy="3416320"/>
          </a:xfrm>
          <a:prstGeom prst="rect">
            <a:avLst/>
          </a:prstGeom>
          <a:noFill/>
        </p:spPr>
        <p:txBody>
          <a:bodyPr wrap="square" rtlCol="0">
            <a:spAutoFit/>
          </a:bodyPr>
          <a:lstStyle/>
          <a:p>
            <a:endParaRPr lang="it-IT" dirty="0"/>
          </a:p>
          <a:p>
            <a:endParaRPr lang="it-IT" dirty="0"/>
          </a:p>
          <a:p>
            <a:r>
              <a:rPr lang="en-US" sz="1800" b="1" dirty="0">
                <a:latin typeface="Arial Black" panose="020B0A04020102020204" pitchFamily="34" charset="0"/>
              </a:rPr>
              <a:t>10)</a:t>
            </a:r>
            <a:r>
              <a:rPr lang="en-US" sz="1800" b="1" dirty="0" err="1">
                <a:latin typeface="Arial Black" panose="020B0A04020102020204" pitchFamily="34" charset="0"/>
              </a:rPr>
              <a:t>Indicare</a:t>
            </a:r>
            <a:r>
              <a:rPr lang="en-US" sz="1800" b="1" dirty="0">
                <a:latin typeface="Arial Black" panose="020B0A04020102020204" pitchFamily="34" charset="0"/>
              </a:rPr>
              <a:t> </a:t>
            </a:r>
            <a:r>
              <a:rPr lang="en-US" sz="1800" b="1" dirty="0" err="1">
                <a:latin typeface="Arial Black" panose="020B0A04020102020204" pitchFamily="34" charset="0"/>
              </a:rPr>
              <a:t>tutte</a:t>
            </a:r>
            <a:r>
              <a:rPr lang="en-US" sz="1800" b="1" dirty="0">
                <a:latin typeface="Arial Black" panose="020B0A04020102020204" pitchFamily="34" charset="0"/>
              </a:rPr>
              <a:t> le playlist </a:t>
            </a:r>
            <a:r>
              <a:rPr lang="en-US" sz="1800" b="1" dirty="0" err="1">
                <a:latin typeface="Arial Black" panose="020B0A04020102020204" pitchFamily="34" charset="0"/>
              </a:rPr>
              <a:t>costituite</a:t>
            </a:r>
            <a:r>
              <a:rPr lang="en-US" sz="1800" b="1" dirty="0">
                <a:latin typeface="Arial Black" panose="020B0A04020102020204" pitchFamily="34" charset="0"/>
              </a:rPr>
              <a:t> da </a:t>
            </a:r>
            <a:r>
              <a:rPr lang="en-US" sz="1800" b="1" dirty="0" err="1">
                <a:latin typeface="Arial Black" panose="020B0A04020102020204" pitchFamily="34" charset="0"/>
              </a:rPr>
              <a:t>brani</a:t>
            </a:r>
            <a:r>
              <a:rPr lang="en-US" sz="1800" b="1" dirty="0">
                <a:latin typeface="Arial Black" panose="020B0A04020102020204" pitchFamily="34" charset="0"/>
              </a:rPr>
              <a:t> </a:t>
            </a:r>
            <a:r>
              <a:rPr lang="en-US" sz="1800" b="1" dirty="0" err="1">
                <a:latin typeface="Arial Black" panose="020B0A04020102020204" pitchFamily="34" charset="0"/>
              </a:rPr>
              <a:t>che</a:t>
            </a:r>
            <a:r>
              <a:rPr lang="en-US" sz="1800" b="1" dirty="0">
                <a:latin typeface="Arial Black" panose="020B0A04020102020204" pitchFamily="34" charset="0"/>
              </a:rPr>
              <a:t> non </a:t>
            </a:r>
            <a:r>
              <a:rPr lang="en-US" sz="1800" b="1" dirty="0" err="1">
                <a:latin typeface="Arial Black" panose="020B0A04020102020204" pitchFamily="34" charset="0"/>
              </a:rPr>
              <a:t>sono</a:t>
            </a:r>
            <a:r>
              <a:rPr lang="en-US" sz="1800" b="1" dirty="0">
                <a:latin typeface="Arial Black" panose="020B0A04020102020204" pitchFamily="34" charset="0"/>
              </a:rPr>
              <a:t> </a:t>
            </a:r>
            <a:r>
              <a:rPr lang="en-US" sz="1800" b="1" dirty="0" err="1">
                <a:latin typeface="Arial Black" panose="020B0A04020102020204" pitchFamily="34" charset="0"/>
              </a:rPr>
              <a:t>contenuti</a:t>
            </a:r>
            <a:r>
              <a:rPr lang="en-US" sz="1800" b="1" dirty="0">
                <a:latin typeface="Arial Black" panose="020B0A04020102020204" pitchFamily="34" charset="0"/>
              </a:rPr>
              <a:t> in una </a:t>
            </a:r>
            <a:r>
              <a:rPr lang="en-US" sz="1800" b="1" dirty="0" err="1">
                <a:latin typeface="Arial Black" panose="020B0A04020102020204" pitchFamily="34" charset="0"/>
              </a:rPr>
              <a:t>stazione</a:t>
            </a:r>
            <a:r>
              <a:rPr lang="en-US" sz="1800" b="1" dirty="0">
                <a:latin typeface="Arial Black" panose="020B0A04020102020204" pitchFamily="34" charset="0"/>
              </a:rPr>
              <a:t> radio.</a:t>
            </a:r>
            <a:br>
              <a:rPr lang="en-US" sz="1800" b="1" dirty="0">
                <a:latin typeface="Arial Black" panose="020B0A04020102020204" pitchFamily="34" charset="0"/>
              </a:rPr>
            </a:br>
            <a:endParaRPr lang="it-IT" sz="1800" b="1" dirty="0">
              <a:latin typeface="Arial Black" panose="020B0A04020102020204" pitchFamily="34" charset="0"/>
            </a:endParaRPr>
          </a:p>
          <a:p>
            <a:r>
              <a:rPr lang="it-IT" b="1" dirty="0">
                <a:latin typeface="Arial Black" panose="020B0A04020102020204" pitchFamily="34" charset="0"/>
              </a:rPr>
              <a:t>   </a:t>
            </a:r>
            <a:r>
              <a:rPr lang="it-IT" dirty="0"/>
              <a:t> SELECT </a:t>
            </a:r>
            <a:r>
              <a:rPr lang="it-IT" dirty="0" err="1"/>
              <a:t>CodicePlaylist</a:t>
            </a:r>
            <a:endParaRPr lang="it-IT" dirty="0"/>
          </a:p>
          <a:p>
            <a:r>
              <a:rPr lang="it-IT" dirty="0"/>
              <a:t>      FROM Playlist</a:t>
            </a:r>
          </a:p>
          <a:p>
            <a:r>
              <a:rPr lang="it-IT" dirty="0"/>
              <a:t>      WHERE NOT EXISTS ( SELECT *</a:t>
            </a:r>
          </a:p>
          <a:p>
            <a:r>
              <a:rPr lang="it-IT" dirty="0"/>
              <a:t>	                           FROM Costituire, Brano, Contiene</a:t>
            </a:r>
          </a:p>
          <a:p>
            <a:r>
              <a:rPr lang="it-IT" dirty="0"/>
              <a:t>                                            WHERE </a:t>
            </a:r>
            <a:r>
              <a:rPr lang="it-IT" dirty="0" err="1"/>
              <a:t>Costituire.CodiceBrano</a:t>
            </a:r>
            <a:r>
              <a:rPr lang="it-IT" dirty="0"/>
              <a:t> = </a:t>
            </a:r>
            <a:r>
              <a:rPr lang="it-IT" dirty="0" err="1"/>
              <a:t>Brano.Codice</a:t>
            </a:r>
            <a:r>
              <a:rPr lang="it-IT" dirty="0"/>
              <a:t> AND</a:t>
            </a:r>
          </a:p>
          <a:p>
            <a:r>
              <a:rPr lang="it-IT" dirty="0"/>
              <a:t>                                                          </a:t>
            </a:r>
            <a:r>
              <a:rPr lang="it-IT" dirty="0" err="1"/>
              <a:t>Brano.Codice</a:t>
            </a:r>
            <a:r>
              <a:rPr lang="it-IT" dirty="0"/>
              <a:t> = </a:t>
            </a:r>
            <a:r>
              <a:rPr lang="it-IT" dirty="0" err="1"/>
              <a:t>Contiene.CodiceBrano</a:t>
            </a:r>
            <a:r>
              <a:rPr lang="it-IT" dirty="0"/>
              <a:t>   AND</a:t>
            </a:r>
          </a:p>
          <a:p>
            <a:r>
              <a:rPr lang="it-IT" dirty="0"/>
              <a:t>			      </a:t>
            </a:r>
            <a:r>
              <a:rPr lang="it-IT" dirty="0" err="1"/>
              <a:t>Costituire.CodicePlaylist</a:t>
            </a:r>
            <a:r>
              <a:rPr lang="it-IT" dirty="0"/>
              <a:t> = </a:t>
            </a:r>
            <a:r>
              <a:rPr lang="it-IT" dirty="0" err="1"/>
              <a:t>Playlist.CodicePlaylist</a:t>
            </a:r>
            <a:r>
              <a:rPr lang="it-IT" dirty="0"/>
              <a:t> ) ;</a:t>
            </a:r>
          </a:p>
        </p:txBody>
      </p:sp>
      <p:pic>
        <p:nvPicPr>
          <p:cNvPr id="7" name="Immagine 6">
            <a:extLst>
              <a:ext uri="{FF2B5EF4-FFF2-40B4-BE49-F238E27FC236}">
                <a16:creationId xmlns:a16="http://schemas.microsoft.com/office/drawing/2014/main" id="{7CB756BC-1504-486E-B430-338FFC336E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7134" y="928710"/>
            <a:ext cx="2801215" cy="1884453"/>
          </a:xfrm>
          <a:prstGeom prst="rect">
            <a:avLst/>
          </a:prstGeom>
        </p:spPr>
      </p:pic>
      <p:pic>
        <p:nvPicPr>
          <p:cNvPr id="9" name="Immagine 8">
            <a:extLst>
              <a:ext uri="{FF2B5EF4-FFF2-40B4-BE49-F238E27FC236}">
                <a16:creationId xmlns:a16="http://schemas.microsoft.com/office/drawing/2014/main" id="{D9DEECC3-F724-47EA-994F-5E664F304A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77675" y="4437025"/>
            <a:ext cx="2945920" cy="1505693"/>
          </a:xfrm>
          <a:prstGeom prst="rect">
            <a:avLst/>
          </a:prstGeom>
        </p:spPr>
      </p:pic>
    </p:spTree>
    <p:extLst>
      <p:ext uri="{BB962C8B-B14F-4D97-AF65-F5344CB8AC3E}">
        <p14:creationId xmlns:p14="http://schemas.microsoft.com/office/powerpoint/2010/main" val="1546179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26" name="Picture 19">
            <a:extLst>
              <a:ext uri="{FF2B5EF4-FFF2-40B4-BE49-F238E27FC236}">
                <a16:creationId xmlns:a16="http://schemas.microsoft.com/office/drawing/2014/main" id="{8BEA9AF1-EF35-4EC4-862B-93C14919B5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5" name="Immagine 14">
            <a:extLst>
              <a:ext uri="{FF2B5EF4-FFF2-40B4-BE49-F238E27FC236}">
                <a16:creationId xmlns:a16="http://schemas.microsoft.com/office/drawing/2014/main" id="{D6BF42B7-3AE4-496C-9BAA-6D412E6909E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28330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8167"/>
            <a:ext cx="4834070" cy="2488150"/>
            <a:chOff x="6867015" y="-1"/>
            <a:chExt cx="5324985" cy="3251912"/>
          </a:xfrm>
          <a:solidFill>
            <a:schemeClr val="bg1">
              <a:alpha val="30000"/>
            </a:schemeClr>
          </a:solidFill>
        </p:grpSpPr>
        <p:sp>
          <p:nvSpPr>
            <p:cNvPr id="16" name="Freeform: Shape 15">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CasellaDiTesto 1">
            <a:extLst>
              <a:ext uri="{FF2B5EF4-FFF2-40B4-BE49-F238E27FC236}">
                <a16:creationId xmlns:a16="http://schemas.microsoft.com/office/drawing/2014/main" id="{73C24238-F7C5-4808-96E6-D072372774A3}"/>
              </a:ext>
            </a:extLst>
          </p:cNvPr>
          <p:cNvSpPr txBox="1"/>
          <p:nvPr/>
        </p:nvSpPr>
        <p:spPr>
          <a:xfrm>
            <a:off x="356527" y="602924"/>
            <a:ext cx="11478639" cy="6284068"/>
          </a:xfrm>
          <a:prstGeom prst="rect">
            <a:avLst/>
          </a:prstGeom>
        </p:spPr>
        <p:txBody>
          <a:bodyPr vert="horz" lIns="91440" tIns="45720" rIns="91440" bIns="45720" rtlCol="0" anchor="t">
            <a:normAutofit/>
          </a:bodyPr>
          <a:lstStyle/>
          <a:p>
            <a:pPr>
              <a:lnSpc>
                <a:spcPct val="90000"/>
              </a:lnSpc>
              <a:spcAft>
                <a:spcPts val="600"/>
              </a:spcAft>
            </a:pPr>
            <a:r>
              <a:rPr lang="en-US" sz="2000" dirty="0">
                <a:solidFill>
                  <a:schemeClr val="tx2"/>
                </a:solidFill>
              </a:rPr>
              <a:t>Nella </a:t>
            </a:r>
            <a:r>
              <a:rPr lang="en-US" sz="2000" dirty="0" err="1">
                <a:solidFill>
                  <a:schemeClr val="tx2"/>
                </a:solidFill>
              </a:rPr>
              <a:t>realizzazione</a:t>
            </a:r>
            <a:r>
              <a:rPr lang="en-US" sz="2000" dirty="0">
                <a:solidFill>
                  <a:schemeClr val="tx2"/>
                </a:solidFill>
              </a:rPr>
              <a:t> del </a:t>
            </a:r>
            <a:r>
              <a:rPr lang="en-US" sz="2000" dirty="0" err="1">
                <a:solidFill>
                  <a:schemeClr val="tx2"/>
                </a:solidFill>
              </a:rPr>
              <a:t>precedente</a:t>
            </a:r>
            <a:r>
              <a:rPr lang="en-US" sz="2000" dirty="0">
                <a:solidFill>
                  <a:schemeClr val="tx2"/>
                </a:solidFill>
              </a:rPr>
              <a:t> </a:t>
            </a:r>
            <a:r>
              <a:rPr lang="en-US" sz="2000" dirty="0" err="1">
                <a:solidFill>
                  <a:schemeClr val="tx2"/>
                </a:solidFill>
              </a:rPr>
              <a:t>diagramma</a:t>
            </a:r>
            <a:r>
              <a:rPr lang="en-US" sz="2000" dirty="0">
                <a:solidFill>
                  <a:schemeClr val="tx2"/>
                </a:solidFill>
              </a:rPr>
              <a:t> EER </a:t>
            </a:r>
            <a:r>
              <a:rPr lang="en-US" sz="2000" dirty="0" err="1">
                <a:solidFill>
                  <a:schemeClr val="tx2"/>
                </a:solidFill>
              </a:rPr>
              <a:t>abbiamo</a:t>
            </a:r>
            <a:r>
              <a:rPr lang="en-US" sz="2000" dirty="0">
                <a:solidFill>
                  <a:schemeClr val="tx2"/>
                </a:solidFill>
              </a:rPr>
              <a:t> </a:t>
            </a:r>
            <a:r>
              <a:rPr lang="en-US" sz="2000" dirty="0" err="1">
                <a:solidFill>
                  <a:schemeClr val="tx2"/>
                </a:solidFill>
              </a:rPr>
              <a:t>individuato</a:t>
            </a:r>
            <a:r>
              <a:rPr lang="en-US" sz="2000" dirty="0">
                <a:solidFill>
                  <a:schemeClr val="tx2"/>
                </a:solidFill>
              </a:rPr>
              <a:t> </a:t>
            </a:r>
            <a:r>
              <a:rPr lang="en-US" sz="2000" dirty="0" err="1">
                <a:solidFill>
                  <a:schemeClr val="tx2"/>
                </a:solidFill>
              </a:rPr>
              <a:t>varie</a:t>
            </a:r>
            <a:r>
              <a:rPr lang="en-US" sz="2000" dirty="0">
                <a:solidFill>
                  <a:schemeClr val="tx2"/>
                </a:solidFill>
              </a:rPr>
              <a:t> </a:t>
            </a:r>
            <a:r>
              <a:rPr lang="en-US" sz="2000" dirty="0" err="1">
                <a:solidFill>
                  <a:schemeClr val="tx2"/>
                </a:solidFill>
              </a:rPr>
              <a:t>Entità</a:t>
            </a:r>
            <a:r>
              <a:rPr lang="en-US" sz="2000" dirty="0">
                <a:solidFill>
                  <a:schemeClr val="tx2"/>
                </a:solidFill>
              </a:rPr>
              <a:t> e </a:t>
            </a:r>
            <a:r>
              <a:rPr lang="en-US" sz="2000" dirty="0" err="1">
                <a:solidFill>
                  <a:schemeClr val="tx2"/>
                </a:solidFill>
              </a:rPr>
              <a:t>Attributi</a:t>
            </a:r>
            <a:r>
              <a:rPr lang="en-US" sz="2000" dirty="0">
                <a:solidFill>
                  <a:schemeClr val="tx2"/>
                </a:solidFill>
              </a:rPr>
              <a:t> </a:t>
            </a:r>
            <a:r>
              <a:rPr lang="en-US" sz="2000" dirty="0" err="1">
                <a:solidFill>
                  <a:schemeClr val="tx2"/>
                </a:solidFill>
              </a:rPr>
              <a:t>che</a:t>
            </a:r>
            <a:r>
              <a:rPr lang="en-US" sz="2000" dirty="0">
                <a:solidFill>
                  <a:schemeClr val="tx2"/>
                </a:solidFill>
              </a:rPr>
              <a:t> </a:t>
            </a:r>
            <a:r>
              <a:rPr lang="en-US" sz="2000" dirty="0" err="1">
                <a:solidFill>
                  <a:schemeClr val="tx2"/>
                </a:solidFill>
              </a:rPr>
              <a:t>abbiamo</a:t>
            </a:r>
            <a:r>
              <a:rPr lang="en-US" sz="2000" dirty="0">
                <a:solidFill>
                  <a:schemeClr val="tx2"/>
                </a:solidFill>
              </a:rPr>
              <a:t> </a:t>
            </a:r>
            <a:r>
              <a:rPr lang="en-US" sz="2000" dirty="0" err="1">
                <a:solidFill>
                  <a:schemeClr val="tx2"/>
                </a:solidFill>
              </a:rPr>
              <a:t>già</a:t>
            </a:r>
            <a:r>
              <a:rPr lang="en-US" sz="2000" dirty="0">
                <a:solidFill>
                  <a:schemeClr val="tx2"/>
                </a:solidFill>
              </a:rPr>
              <a:t> </a:t>
            </a:r>
            <a:r>
              <a:rPr lang="en-US" sz="2000" dirty="0" err="1">
                <a:solidFill>
                  <a:schemeClr val="tx2"/>
                </a:solidFill>
              </a:rPr>
              <a:t>definito</a:t>
            </a:r>
            <a:r>
              <a:rPr lang="en-US" sz="2000" dirty="0">
                <a:solidFill>
                  <a:schemeClr val="tx2"/>
                </a:solidFill>
              </a:rPr>
              <a:t>. </a:t>
            </a:r>
            <a:r>
              <a:rPr lang="en-US" sz="2000" dirty="0" err="1">
                <a:solidFill>
                  <a:schemeClr val="tx2"/>
                </a:solidFill>
              </a:rPr>
              <a:t>Individuiamo</a:t>
            </a:r>
            <a:r>
              <a:rPr lang="en-US" sz="2000" dirty="0">
                <a:solidFill>
                  <a:schemeClr val="tx2"/>
                </a:solidFill>
              </a:rPr>
              <a:t> </a:t>
            </a:r>
            <a:r>
              <a:rPr lang="en-US" sz="2000" dirty="0" err="1">
                <a:solidFill>
                  <a:schemeClr val="tx2"/>
                </a:solidFill>
              </a:rPr>
              <a:t>adesso</a:t>
            </a:r>
            <a:r>
              <a:rPr lang="en-US" sz="2000" dirty="0">
                <a:solidFill>
                  <a:schemeClr val="tx2"/>
                </a:solidFill>
              </a:rPr>
              <a:t> le </a:t>
            </a:r>
            <a:r>
              <a:rPr lang="en-US" sz="2000" dirty="0" err="1">
                <a:solidFill>
                  <a:schemeClr val="tx2"/>
                </a:solidFill>
              </a:rPr>
              <a:t>relazioni</a:t>
            </a:r>
            <a:r>
              <a:rPr lang="en-US" sz="2000" dirty="0">
                <a:solidFill>
                  <a:schemeClr val="tx2"/>
                </a:solidFill>
              </a:rPr>
              <a:t> </a:t>
            </a:r>
            <a:r>
              <a:rPr lang="en-US" sz="2000" dirty="0" err="1">
                <a:solidFill>
                  <a:schemeClr val="tx2"/>
                </a:solidFill>
              </a:rPr>
              <a:t>che</a:t>
            </a:r>
            <a:r>
              <a:rPr lang="en-US" sz="2000" dirty="0">
                <a:solidFill>
                  <a:schemeClr val="tx2"/>
                </a:solidFill>
              </a:rPr>
              <a:t> </a:t>
            </a:r>
            <a:r>
              <a:rPr lang="en-US" sz="2000" dirty="0" err="1">
                <a:solidFill>
                  <a:schemeClr val="tx2"/>
                </a:solidFill>
              </a:rPr>
              <a:t>intercorrono</a:t>
            </a:r>
            <a:r>
              <a:rPr lang="en-US" sz="2000" dirty="0">
                <a:solidFill>
                  <a:schemeClr val="tx2"/>
                </a:solidFill>
              </a:rPr>
              <a:t> </a:t>
            </a:r>
            <a:r>
              <a:rPr lang="en-US" sz="2000" dirty="0" err="1">
                <a:solidFill>
                  <a:schemeClr val="tx2"/>
                </a:solidFill>
              </a:rPr>
              <a:t>tra</a:t>
            </a:r>
            <a:r>
              <a:rPr lang="en-US" sz="2000" dirty="0">
                <a:solidFill>
                  <a:schemeClr val="tx2"/>
                </a:solidFill>
              </a:rPr>
              <a:t> le </a:t>
            </a:r>
            <a:r>
              <a:rPr lang="en-US" sz="2000" dirty="0" err="1">
                <a:solidFill>
                  <a:schemeClr val="tx2"/>
                </a:solidFill>
              </a:rPr>
              <a:t>medesime</a:t>
            </a:r>
            <a:r>
              <a:rPr lang="en-US" sz="2000" dirty="0">
                <a:solidFill>
                  <a:schemeClr val="tx2"/>
                </a:solidFill>
              </a:rPr>
              <a:t> </a:t>
            </a:r>
            <a:r>
              <a:rPr lang="en-US" sz="2000" dirty="0" err="1">
                <a:solidFill>
                  <a:schemeClr val="tx2"/>
                </a:solidFill>
              </a:rPr>
              <a:t>entità</a:t>
            </a:r>
            <a:r>
              <a:rPr lang="en-US" sz="2000" dirty="0">
                <a:solidFill>
                  <a:schemeClr val="tx2"/>
                </a:solidFill>
              </a:rPr>
              <a:t>.</a:t>
            </a:r>
          </a:p>
          <a:p>
            <a:pPr>
              <a:lnSpc>
                <a:spcPct val="90000"/>
              </a:lnSpc>
              <a:spcAft>
                <a:spcPts val="600"/>
              </a:spcAft>
            </a:pPr>
            <a:r>
              <a:rPr lang="en-US" sz="2000" dirty="0" err="1">
                <a:solidFill>
                  <a:schemeClr val="tx2"/>
                </a:solidFill>
              </a:rPr>
              <a:t>Tra</a:t>
            </a:r>
            <a:r>
              <a:rPr lang="en-US" sz="2000" dirty="0">
                <a:solidFill>
                  <a:schemeClr val="tx2"/>
                </a:solidFill>
              </a:rPr>
              <a:t> </a:t>
            </a:r>
            <a:r>
              <a:rPr lang="en-US" sz="2000" b="1" u="sng" dirty="0">
                <a:solidFill>
                  <a:schemeClr val="tx2"/>
                </a:solidFill>
              </a:rPr>
              <a:t>Account </a:t>
            </a:r>
            <a:r>
              <a:rPr lang="en-US" sz="2000" b="1" u="sng" dirty="0" err="1">
                <a:solidFill>
                  <a:schemeClr val="tx2"/>
                </a:solidFill>
              </a:rPr>
              <a:t>Utente</a:t>
            </a:r>
            <a:r>
              <a:rPr lang="en-US" sz="2000" b="1" u="sng" dirty="0">
                <a:solidFill>
                  <a:schemeClr val="tx2"/>
                </a:solidFill>
              </a:rPr>
              <a:t> </a:t>
            </a:r>
            <a:r>
              <a:rPr lang="en-US" sz="2000" dirty="0">
                <a:solidFill>
                  <a:schemeClr val="tx2"/>
                </a:solidFill>
              </a:rPr>
              <a:t>e </a:t>
            </a:r>
            <a:r>
              <a:rPr lang="en-US" sz="2000" b="1" u="sng" dirty="0">
                <a:solidFill>
                  <a:schemeClr val="tx2"/>
                </a:solidFill>
              </a:rPr>
              <a:t>Playlist</a:t>
            </a:r>
            <a:r>
              <a:rPr lang="en-US" sz="2000" dirty="0">
                <a:solidFill>
                  <a:schemeClr val="tx2"/>
                </a:solidFill>
              </a:rPr>
              <a:t> </a:t>
            </a:r>
            <a:r>
              <a:rPr lang="en-US" sz="2000" dirty="0" err="1">
                <a:solidFill>
                  <a:schemeClr val="tx2"/>
                </a:solidFill>
              </a:rPr>
              <a:t>abbiamo</a:t>
            </a:r>
            <a:r>
              <a:rPr lang="en-US" sz="2000" dirty="0">
                <a:solidFill>
                  <a:schemeClr val="tx2"/>
                </a:solidFill>
              </a:rPr>
              <a:t> la </a:t>
            </a:r>
            <a:r>
              <a:rPr lang="en-US" sz="2000" dirty="0" err="1">
                <a:solidFill>
                  <a:schemeClr val="tx2"/>
                </a:solidFill>
              </a:rPr>
              <a:t>relazione</a:t>
            </a:r>
            <a:r>
              <a:rPr lang="en-US" sz="2000" dirty="0">
                <a:solidFill>
                  <a:schemeClr val="tx2"/>
                </a:solidFill>
              </a:rPr>
              <a:t> </a:t>
            </a:r>
            <a:r>
              <a:rPr lang="en-US" sz="2000" dirty="0">
                <a:solidFill>
                  <a:srgbClr val="FF0000"/>
                </a:solidFill>
              </a:rPr>
              <a:t>CREARE </a:t>
            </a:r>
            <a:r>
              <a:rPr lang="en-US" sz="2000" dirty="0"/>
              <a:t>.</a:t>
            </a:r>
            <a:r>
              <a:rPr lang="en-US" sz="2000" dirty="0">
                <a:solidFill>
                  <a:schemeClr val="tx2"/>
                </a:solidFill>
              </a:rPr>
              <a:t>Un account </a:t>
            </a:r>
            <a:r>
              <a:rPr lang="en-US" sz="2000" dirty="0" err="1">
                <a:solidFill>
                  <a:schemeClr val="tx2"/>
                </a:solidFill>
              </a:rPr>
              <a:t>utente</a:t>
            </a:r>
            <a:r>
              <a:rPr lang="en-US" sz="2000" dirty="0">
                <a:solidFill>
                  <a:schemeClr val="tx2"/>
                </a:solidFill>
              </a:rPr>
              <a:t> </a:t>
            </a:r>
            <a:r>
              <a:rPr lang="en-US" sz="2000" dirty="0" err="1">
                <a:solidFill>
                  <a:schemeClr val="tx2"/>
                </a:solidFill>
              </a:rPr>
              <a:t>può</a:t>
            </a:r>
            <a:r>
              <a:rPr lang="en-US" sz="2000" dirty="0">
                <a:solidFill>
                  <a:schemeClr val="tx2"/>
                </a:solidFill>
              </a:rPr>
              <a:t> </a:t>
            </a:r>
            <a:r>
              <a:rPr lang="en-US" sz="2000" dirty="0" err="1">
                <a:solidFill>
                  <a:schemeClr val="tx2"/>
                </a:solidFill>
              </a:rPr>
              <a:t>creare</a:t>
            </a:r>
            <a:r>
              <a:rPr lang="en-US" sz="2000" dirty="0">
                <a:solidFill>
                  <a:schemeClr val="tx2"/>
                </a:solidFill>
              </a:rPr>
              <a:t> </a:t>
            </a:r>
            <a:r>
              <a:rPr lang="en-US" sz="2000" dirty="0" err="1">
                <a:solidFill>
                  <a:schemeClr val="tx2"/>
                </a:solidFill>
              </a:rPr>
              <a:t>nessuna</a:t>
            </a:r>
            <a:r>
              <a:rPr lang="en-US" sz="2000" dirty="0">
                <a:solidFill>
                  <a:schemeClr val="tx2"/>
                </a:solidFill>
              </a:rPr>
              <a:t> o </a:t>
            </a:r>
            <a:r>
              <a:rPr lang="en-US" sz="2000" dirty="0" err="1">
                <a:solidFill>
                  <a:schemeClr val="tx2"/>
                </a:solidFill>
              </a:rPr>
              <a:t>più</a:t>
            </a:r>
            <a:r>
              <a:rPr lang="en-US" sz="2000" dirty="0">
                <a:solidFill>
                  <a:schemeClr val="tx2"/>
                </a:solidFill>
              </a:rPr>
              <a:t> playlist, una o </a:t>
            </a:r>
            <a:r>
              <a:rPr lang="en-US" sz="2000" dirty="0" err="1">
                <a:solidFill>
                  <a:schemeClr val="tx2"/>
                </a:solidFill>
              </a:rPr>
              <a:t>più</a:t>
            </a:r>
            <a:r>
              <a:rPr lang="en-US" sz="2000" dirty="0">
                <a:solidFill>
                  <a:schemeClr val="tx2"/>
                </a:solidFill>
              </a:rPr>
              <a:t> playlist </a:t>
            </a:r>
            <a:r>
              <a:rPr lang="en-US" sz="2000" dirty="0" err="1">
                <a:solidFill>
                  <a:schemeClr val="tx2"/>
                </a:solidFill>
              </a:rPr>
              <a:t>può</a:t>
            </a:r>
            <a:r>
              <a:rPr lang="en-US" sz="2000" dirty="0">
                <a:solidFill>
                  <a:schemeClr val="tx2"/>
                </a:solidFill>
              </a:rPr>
              <a:t> </a:t>
            </a:r>
            <a:r>
              <a:rPr lang="en-US" sz="2000" dirty="0" err="1">
                <a:solidFill>
                  <a:schemeClr val="tx2"/>
                </a:solidFill>
              </a:rPr>
              <a:t>essere</a:t>
            </a:r>
            <a:r>
              <a:rPr lang="en-US" sz="2000" dirty="0">
                <a:solidFill>
                  <a:schemeClr val="tx2"/>
                </a:solidFill>
              </a:rPr>
              <a:t> </a:t>
            </a:r>
            <a:r>
              <a:rPr lang="en-US" sz="2000" dirty="0" err="1">
                <a:solidFill>
                  <a:schemeClr val="tx2"/>
                </a:solidFill>
              </a:rPr>
              <a:t>creata</a:t>
            </a:r>
            <a:r>
              <a:rPr lang="en-US" sz="2000" dirty="0">
                <a:solidFill>
                  <a:schemeClr val="tx2"/>
                </a:solidFill>
              </a:rPr>
              <a:t> da </a:t>
            </a:r>
            <a:r>
              <a:rPr lang="en-US" sz="2000" dirty="0" err="1">
                <a:solidFill>
                  <a:schemeClr val="tx2"/>
                </a:solidFill>
              </a:rPr>
              <a:t>almeno</a:t>
            </a:r>
            <a:r>
              <a:rPr lang="en-US" sz="2000" dirty="0">
                <a:solidFill>
                  <a:schemeClr val="tx2"/>
                </a:solidFill>
              </a:rPr>
              <a:t> un account </a:t>
            </a:r>
            <a:r>
              <a:rPr lang="en-US" sz="2000" dirty="0" err="1">
                <a:solidFill>
                  <a:schemeClr val="tx2"/>
                </a:solidFill>
              </a:rPr>
              <a:t>utente</a:t>
            </a:r>
            <a:r>
              <a:rPr lang="en-US" sz="2000" dirty="0">
                <a:solidFill>
                  <a:schemeClr val="tx2"/>
                </a:solidFill>
              </a:rPr>
              <a:t>. </a:t>
            </a:r>
          </a:p>
          <a:p>
            <a:pPr>
              <a:lnSpc>
                <a:spcPct val="90000"/>
              </a:lnSpc>
              <a:spcAft>
                <a:spcPts val="600"/>
              </a:spcAft>
            </a:pPr>
            <a:r>
              <a:rPr lang="en-US" sz="2000" dirty="0">
                <a:solidFill>
                  <a:schemeClr val="tx2"/>
                </a:solidFill>
              </a:rPr>
              <a:t>La </a:t>
            </a:r>
            <a:r>
              <a:rPr lang="en-US" sz="2000" dirty="0" err="1">
                <a:solidFill>
                  <a:schemeClr val="tx2"/>
                </a:solidFill>
              </a:rPr>
              <a:t>relazione</a:t>
            </a:r>
            <a:r>
              <a:rPr lang="en-US" sz="2000" dirty="0">
                <a:solidFill>
                  <a:schemeClr val="tx2"/>
                </a:solidFill>
              </a:rPr>
              <a:t> </a:t>
            </a:r>
            <a:r>
              <a:rPr lang="en-US" sz="2000" dirty="0" err="1">
                <a:solidFill>
                  <a:schemeClr val="tx2"/>
                </a:solidFill>
              </a:rPr>
              <a:t>tra</a:t>
            </a:r>
            <a:r>
              <a:rPr lang="en-US" sz="2000" dirty="0">
                <a:solidFill>
                  <a:schemeClr val="tx2"/>
                </a:solidFill>
              </a:rPr>
              <a:t> </a:t>
            </a:r>
            <a:r>
              <a:rPr lang="en-US" sz="2000" b="1" u="sng" dirty="0">
                <a:solidFill>
                  <a:schemeClr val="tx2"/>
                </a:solidFill>
              </a:rPr>
              <a:t>Playlist</a:t>
            </a:r>
            <a:r>
              <a:rPr lang="en-US" sz="2000" dirty="0">
                <a:solidFill>
                  <a:schemeClr val="tx2"/>
                </a:solidFill>
              </a:rPr>
              <a:t> e </a:t>
            </a:r>
            <a:r>
              <a:rPr lang="en-US" sz="2000" b="1" u="sng" dirty="0" err="1">
                <a:solidFill>
                  <a:schemeClr val="tx2"/>
                </a:solidFill>
              </a:rPr>
              <a:t>Brano</a:t>
            </a:r>
            <a:r>
              <a:rPr lang="en-US" sz="2000" dirty="0">
                <a:solidFill>
                  <a:schemeClr val="tx2"/>
                </a:solidFill>
              </a:rPr>
              <a:t> è </a:t>
            </a:r>
            <a:r>
              <a:rPr lang="en-US" sz="2000" dirty="0">
                <a:solidFill>
                  <a:srgbClr val="FF0000"/>
                </a:solidFill>
              </a:rPr>
              <a:t>COSTITUIRE</a:t>
            </a:r>
            <a:r>
              <a:rPr lang="en-US" sz="2000" dirty="0">
                <a:solidFill>
                  <a:schemeClr val="tx2"/>
                </a:solidFill>
              </a:rPr>
              <a:t>, una Playlist </a:t>
            </a:r>
            <a:r>
              <a:rPr lang="en-US" sz="2000" dirty="0" err="1">
                <a:solidFill>
                  <a:schemeClr val="tx2"/>
                </a:solidFill>
              </a:rPr>
              <a:t>deve</a:t>
            </a:r>
            <a:r>
              <a:rPr lang="en-US" sz="2000" dirty="0">
                <a:solidFill>
                  <a:schemeClr val="tx2"/>
                </a:solidFill>
              </a:rPr>
              <a:t> </a:t>
            </a:r>
            <a:r>
              <a:rPr lang="en-US" sz="2000" dirty="0" err="1">
                <a:solidFill>
                  <a:schemeClr val="tx2"/>
                </a:solidFill>
              </a:rPr>
              <a:t>essere</a:t>
            </a:r>
            <a:r>
              <a:rPr lang="en-US" sz="2000" dirty="0">
                <a:solidFill>
                  <a:schemeClr val="tx2"/>
                </a:solidFill>
              </a:rPr>
              <a:t> </a:t>
            </a:r>
            <a:r>
              <a:rPr lang="en-US" sz="2000" dirty="0" err="1">
                <a:solidFill>
                  <a:schemeClr val="tx2"/>
                </a:solidFill>
              </a:rPr>
              <a:t>costituita</a:t>
            </a:r>
            <a:r>
              <a:rPr lang="en-US" sz="2000" dirty="0">
                <a:solidFill>
                  <a:schemeClr val="tx2"/>
                </a:solidFill>
              </a:rPr>
              <a:t> da </a:t>
            </a:r>
            <a:r>
              <a:rPr lang="en-US" sz="2000" dirty="0" err="1">
                <a:solidFill>
                  <a:schemeClr val="tx2"/>
                </a:solidFill>
              </a:rPr>
              <a:t>almeno</a:t>
            </a:r>
            <a:r>
              <a:rPr lang="en-US" sz="2000" dirty="0">
                <a:solidFill>
                  <a:schemeClr val="tx2"/>
                </a:solidFill>
              </a:rPr>
              <a:t> 1 o </a:t>
            </a:r>
            <a:r>
              <a:rPr lang="en-US" sz="2000" dirty="0" err="1">
                <a:solidFill>
                  <a:schemeClr val="tx2"/>
                </a:solidFill>
              </a:rPr>
              <a:t>più</a:t>
            </a:r>
            <a:r>
              <a:rPr lang="en-US" sz="2000" dirty="0">
                <a:solidFill>
                  <a:schemeClr val="tx2"/>
                </a:solidFill>
              </a:rPr>
              <a:t> </a:t>
            </a:r>
            <a:r>
              <a:rPr lang="en-US" sz="2000" dirty="0" err="1">
                <a:solidFill>
                  <a:schemeClr val="tx2"/>
                </a:solidFill>
              </a:rPr>
              <a:t>brani</a:t>
            </a:r>
            <a:r>
              <a:rPr lang="en-US" sz="2000" dirty="0">
                <a:solidFill>
                  <a:schemeClr val="tx2"/>
                </a:solidFill>
              </a:rPr>
              <a:t>. Un </a:t>
            </a:r>
            <a:r>
              <a:rPr lang="en-US" sz="2000" dirty="0" err="1">
                <a:solidFill>
                  <a:schemeClr val="tx2"/>
                </a:solidFill>
              </a:rPr>
              <a:t>Brano</a:t>
            </a:r>
            <a:r>
              <a:rPr lang="en-US" sz="2000" dirty="0">
                <a:solidFill>
                  <a:schemeClr val="tx2"/>
                </a:solidFill>
              </a:rPr>
              <a:t> </a:t>
            </a:r>
            <a:r>
              <a:rPr lang="en-US" sz="2000" dirty="0" err="1">
                <a:solidFill>
                  <a:schemeClr val="tx2"/>
                </a:solidFill>
              </a:rPr>
              <a:t>può</a:t>
            </a:r>
            <a:r>
              <a:rPr lang="en-US" sz="2000" dirty="0">
                <a:solidFill>
                  <a:schemeClr val="tx2"/>
                </a:solidFill>
              </a:rPr>
              <a:t> </a:t>
            </a:r>
            <a:r>
              <a:rPr lang="en-US" sz="2000" dirty="0" err="1">
                <a:solidFill>
                  <a:schemeClr val="tx2"/>
                </a:solidFill>
              </a:rPr>
              <a:t>costituire</a:t>
            </a:r>
            <a:r>
              <a:rPr lang="en-US" sz="2000" dirty="0">
                <a:solidFill>
                  <a:schemeClr val="tx2"/>
                </a:solidFill>
              </a:rPr>
              <a:t> </a:t>
            </a:r>
            <a:r>
              <a:rPr lang="en-US" sz="2000" dirty="0" err="1">
                <a:solidFill>
                  <a:schemeClr val="tx2"/>
                </a:solidFill>
              </a:rPr>
              <a:t>nessuna</a:t>
            </a:r>
            <a:r>
              <a:rPr lang="en-US" sz="2000" dirty="0">
                <a:solidFill>
                  <a:schemeClr val="tx2"/>
                </a:solidFill>
              </a:rPr>
              <a:t> o </a:t>
            </a:r>
            <a:r>
              <a:rPr lang="en-US" sz="2000" dirty="0" err="1">
                <a:solidFill>
                  <a:schemeClr val="tx2"/>
                </a:solidFill>
              </a:rPr>
              <a:t>più</a:t>
            </a:r>
            <a:r>
              <a:rPr lang="en-US" sz="2000" dirty="0">
                <a:solidFill>
                  <a:schemeClr val="tx2"/>
                </a:solidFill>
              </a:rPr>
              <a:t> playlist.</a:t>
            </a:r>
          </a:p>
          <a:p>
            <a:pPr>
              <a:lnSpc>
                <a:spcPct val="90000"/>
              </a:lnSpc>
              <a:spcAft>
                <a:spcPts val="600"/>
              </a:spcAft>
            </a:pPr>
            <a:r>
              <a:rPr lang="en-US" sz="2000" dirty="0" err="1">
                <a:solidFill>
                  <a:schemeClr val="tx2"/>
                </a:solidFill>
              </a:rPr>
              <a:t>Tra</a:t>
            </a:r>
            <a:r>
              <a:rPr lang="en-US" sz="2000" dirty="0">
                <a:solidFill>
                  <a:schemeClr val="tx2"/>
                </a:solidFill>
              </a:rPr>
              <a:t> </a:t>
            </a:r>
            <a:r>
              <a:rPr lang="en-US" sz="2000" dirty="0" err="1">
                <a:solidFill>
                  <a:schemeClr val="tx2"/>
                </a:solidFill>
              </a:rPr>
              <a:t>l’entità</a:t>
            </a:r>
            <a:r>
              <a:rPr lang="en-US" sz="2000" dirty="0">
                <a:solidFill>
                  <a:schemeClr val="tx2"/>
                </a:solidFill>
              </a:rPr>
              <a:t> </a:t>
            </a:r>
            <a:r>
              <a:rPr lang="en-US" sz="2000" b="1" u="sng" dirty="0" err="1">
                <a:solidFill>
                  <a:schemeClr val="tx2"/>
                </a:solidFill>
              </a:rPr>
              <a:t>Brano</a:t>
            </a:r>
            <a:r>
              <a:rPr lang="en-US" sz="2000" b="1" u="sng" dirty="0">
                <a:solidFill>
                  <a:schemeClr val="tx2"/>
                </a:solidFill>
              </a:rPr>
              <a:t> </a:t>
            </a:r>
            <a:r>
              <a:rPr lang="en-US" sz="2000" dirty="0">
                <a:solidFill>
                  <a:schemeClr val="tx2"/>
                </a:solidFill>
              </a:rPr>
              <a:t>e </a:t>
            </a:r>
            <a:r>
              <a:rPr lang="en-US" sz="2000" b="1" u="sng" dirty="0">
                <a:solidFill>
                  <a:schemeClr val="tx2"/>
                </a:solidFill>
              </a:rPr>
              <a:t>Album</a:t>
            </a:r>
            <a:r>
              <a:rPr lang="en-US" sz="2000" dirty="0">
                <a:solidFill>
                  <a:schemeClr val="tx2"/>
                </a:solidFill>
              </a:rPr>
              <a:t> </a:t>
            </a:r>
            <a:r>
              <a:rPr lang="en-US" sz="2000" dirty="0" err="1">
                <a:solidFill>
                  <a:schemeClr val="tx2"/>
                </a:solidFill>
              </a:rPr>
              <a:t>abbiamo</a:t>
            </a:r>
            <a:r>
              <a:rPr lang="en-US" sz="2000" dirty="0">
                <a:solidFill>
                  <a:schemeClr val="tx2"/>
                </a:solidFill>
              </a:rPr>
              <a:t> la </a:t>
            </a:r>
            <a:r>
              <a:rPr lang="en-US" sz="2000" dirty="0" err="1">
                <a:solidFill>
                  <a:schemeClr val="tx2"/>
                </a:solidFill>
              </a:rPr>
              <a:t>relazione</a:t>
            </a:r>
            <a:r>
              <a:rPr lang="en-US" sz="2000" dirty="0">
                <a:solidFill>
                  <a:schemeClr val="tx2"/>
                </a:solidFill>
              </a:rPr>
              <a:t> </a:t>
            </a:r>
            <a:r>
              <a:rPr lang="en-US" sz="2000" dirty="0">
                <a:solidFill>
                  <a:srgbClr val="FF0000"/>
                </a:solidFill>
              </a:rPr>
              <a:t>APPARTENERE</a:t>
            </a:r>
            <a:r>
              <a:rPr lang="en-US" sz="2000" dirty="0">
                <a:solidFill>
                  <a:schemeClr val="tx2"/>
                </a:solidFill>
              </a:rPr>
              <a:t>. Un </a:t>
            </a:r>
            <a:r>
              <a:rPr lang="en-US" sz="2000" dirty="0" err="1">
                <a:solidFill>
                  <a:schemeClr val="tx2"/>
                </a:solidFill>
              </a:rPr>
              <a:t>Brano</a:t>
            </a:r>
            <a:r>
              <a:rPr lang="en-US" sz="2000" dirty="0">
                <a:solidFill>
                  <a:schemeClr val="tx2"/>
                </a:solidFill>
              </a:rPr>
              <a:t> </a:t>
            </a:r>
            <a:r>
              <a:rPr lang="en-US" sz="2000" dirty="0" err="1">
                <a:solidFill>
                  <a:schemeClr val="tx2"/>
                </a:solidFill>
              </a:rPr>
              <a:t>deve</a:t>
            </a:r>
            <a:r>
              <a:rPr lang="en-US" sz="2000" dirty="0">
                <a:solidFill>
                  <a:schemeClr val="tx2"/>
                </a:solidFill>
              </a:rPr>
              <a:t> </a:t>
            </a:r>
            <a:r>
              <a:rPr lang="en-US" sz="2000" dirty="0" err="1">
                <a:solidFill>
                  <a:schemeClr val="tx2"/>
                </a:solidFill>
              </a:rPr>
              <a:t>appartenere</a:t>
            </a:r>
            <a:r>
              <a:rPr lang="en-US" sz="2000" dirty="0">
                <a:solidFill>
                  <a:schemeClr val="tx2"/>
                </a:solidFill>
              </a:rPr>
              <a:t> ad un album ed ad un album </a:t>
            </a:r>
            <a:r>
              <a:rPr lang="en-US" sz="2000" dirty="0" err="1">
                <a:solidFill>
                  <a:schemeClr val="tx2"/>
                </a:solidFill>
              </a:rPr>
              <a:t>deve</a:t>
            </a:r>
            <a:r>
              <a:rPr lang="en-US" sz="2000" dirty="0">
                <a:solidFill>
                  <a:schemeClr val="tx2"/>
                </a:solidFill>
              </a:rPr>
              <a:t> </a:t>
            </a:r>
            <a:r>
              <a:rPr lang="en-US" sz="2000" dirty="0" err="1">
                <a:solidFill>
                  <a:schemeClr val="tx2"/>
                </a:solidFill>
              </a:rPr>
              <a:t>appartenere</a:t>
            </a:r>
            <a:r>
              <a:rPr lang="en-US" sz="2000" dirty="0">
                <a:solidFill>
                  <a:schemeClr val="tx2"/>
                </a:solidFill>
              </a:rPr>
              <a:t> </a:t>
            </a:r>
            <a:r>
              <a:rPr lang="en-US" sz="2000" dirty="0" err="1">
                <a:solidFill>
                  <a:schemeClr val="tx2"/>
                </a:solidFill>
              </a:rPr>
              <a:t>almeno</a:t>
            </a:r>
            <a:r>
              <a:rPr lang="en-US" sz="2000" dirty="0">
                <a:solidFill>
                  <a:schemeClr val="tx2"/>
                </a:solidFill>
              </a:rPr>
              <a:t> 1 </a:t>
            </a:r>
            <a:r>
              <a:rPr lang="en-US" sz="2000" dirty="0" err="1">
                <a:solidFill>
                  <a:schemeClr val="tx2"/>
                </a:solidFill>
              </a:rPr>
              <a:t>brano</a:t>
            </a:r>
            <a:r>
              <a:rPr lang="en-US" sz="2000" dirty="0">
                <a:solidFill>
                  <a:schemeClr val="tx2"/>
                </a:solidFill>
              </a:rPr>
              <a:t> o </a:t>
            </a:r>
            <a:r>
              <a:rPr lang="en-US" sz="2000" dirty="0" err="1">
                <a:solidFill>
                  <a:schemeClr val="tx2"/>
                </a:solidFill>
              </a:rPr>
              <a:t>più</a:t>
            </a:r>
            <a:r>
              <a:rPr lang="en-US" sz="2000" dirty="0">
                <a:solidFill>
                  <a:schemeClr val="tx2"/>
                </a:solidFill>
              </a:rPr>
              <a:t> </a:t>
            </a:r>
            <a:r>
              <a:rPr lang="en-US" sz="2000" dirty="0" err="1">
                <a:solidFill>
                  <a:schemeClr val="tx2"/>
                </a:solidFill>
              </a:rPr>
              <a:t>brani</a:t>
            </a:r>
            <a:r>
              <a:rPr lang="en-US" sz="2000" dirty="0">
                <a:solidFill>
                  <a:schemeClr val="tx2"/>
                </a:solidFill>
              </a:rPr>
              <a:t>.</a:t>
            </a:r>
          </a:p>
          <a:p>
            <a:pPr>
              <a:lnSpc>
                <a:spcPct val="90000"/>
              </a:lnSpc>
              <a:spcAft>
                <a:spcPts val="600"/>
              </a:spcAft>
            </a:pPr>
            <a:r>
              <a:rPr lang="en-US" sz="2000" dirty="0">
                <a:solidFill>
                  <a:schemeClr val="tx2"/>
                </a:solidFill>
              </a:rPr>
              <a:t>La </a:t>
            </a:r>
            <a:r>
              <a:rPr lang="en-US" sz="2000" dirty="0" err="1">
                <a:solidFill>
                  <a:schemeClr val="tx2"/>
                </a:solidFill>
              </a:rPr>
              <a:t>relazione</a:t>
            </a:r>
            <a:r>
              <a:rPr lang="en-US" sz="2000" dirty="0">
                <a:solidFill>
                  <a:schemeClr val="tx2"/>
                </a:solidFill>
              </a:rPr>
              <a:t> </a:t>
            </a:r>
            <a:r>
              <a:rPr lang="en-US" sz="2000" dirty="0" err="1">
                <a:solidFill>
                  <a:schemeClr val="tx2"/>
                </a:solidFill>
              </a:rPr>
              <a:t>tra</a:t>
            </a:r>
            <a:r>
              <a:rPr lang="en-US" sz="2000" dirty="0">
                <a:solidFill>
                  <a:schemeClr val="tx2"/>
                </a:solidFill>
              </a:rPr>
              <a:t> </a:t>
            </a:r>
            <a:r>
              <a:rPr lang="en-US" sz="2000" b="1" u="sng" dirty="0" err="1">
                <a:solidFill>
                  <a:schemeClr val="tx2"/>
                </a:solidFill>
              </a:rPr>
              <a:t>Brano</a:t>
            </a:r>
            <a:r>
              <a:rPr lang="en-US" sz="2000" b="1" u="sng" dirty="0">
                <a:solidFill>
                  <a:schemeClr val="tx2"/>
                </a:solidFill>
              </a:rPr>
              <a:t> </a:t>
            </a:r>
            <a:r>
              <a:rPr lang="en-US" sz="2000" dirty="0">
                <a:solidFill>
                  <a:schemeClr val="tx2"/>
                </a:solidFill>
              </a:rPr>
              <a:t>e </a:t>
            </a:r>
            <a:r>
              <a:rPr lang="en-US" sz="2000" b="1" u="sng" dirty="0" err="1">
                <a:solidFill>
                  <a:schemeClr val="tx2"/>
                </a:solidFill>
              </a:rPr>
              <a:t>Artista</a:t>
            </a:r>
            <a:r>
              <a:rPr lang="en-US" sz="2000" dirty="0">
                <a:solidFill>
                  <a:schemeClr val="tx2"/>
                </a:solidFill>
              </a:rPr>
              <a:t> è </a:t>
            </a:r>
            <a:r>
              <a:rPr lang="en-US" sz="2000" dirty="0">
                <a:solidFill>
                  <a:srgbClr val="FF0000"/>
                </a:solidFill>
              </a:rPr>
              <a:t>SCRIVERE</a:t>
            </a:r>
            <a:r>
              <a:rPr lang="en-US" sz="2000" dirty="0">
                <a:solidFill>
                  <a:schemeClr val="tx2"/>
                </a:solidFill>
              </a:rPr>
              <a:t>. Un </a:t>
            </a:r>
            <a:r>
              <a:rPr lang="en-US" sz="2000" dirty="0" err="1">
                <a:solidFill>
                  <a:schemeClr val="tx2"/>
                </a:solidFill>
              </a:rPr>
              <a:t>Artista</a:t>
            </a:r>
            <a:r>
              <a:rPr lang="en-US" sz="2000" dirty="0">
                <a:solidFill>
                  <a:schemeClr val="tx2"/>
                </a:solidFill>
              </a:rPr>
              <a:t> </a:t>
            </a:r>
            <a:r>
              <a:rPr lang="en-US" sz="2000" dirty="0" err="1">
                <a:solidFill>
                  <a:schemeClr val="tx2"/>
                </a:solidFill>
              </a:rPr>
              <a:t>può</a:t>
            </a:r>
            <a:r>
              <a:rPr lang="en-US" sz="2000" dirty="0">
                <a:solidFill>
                  <a:schemeClr val="tx2"/>
                </a:solidFill>
              </a:rPr>
              <a:t> </a:t>
            </a:r>
            <a:r>
              <a:rPr lang="en-US" sz="2000" dirty="0" err="1">
                <a:solidFill>
                  <a:schemeClr val="tx2"/>
                </a:solidFill>
              </a:rPr>
              <a:t>scrivere</a:t>
            </a:r>
            <a:r>
              <a:rPr lang="en-US" sz="2000" dirty="0">
                <a:solidFill>
                  <a:schemeClr val="tx2"/>
                </a:solidFill>
              </a:rPr>
              <a:t> 1 o </a:t>
            </a:r>
            <a:r>
              <a:rPr lang="en-US" sz="2000" dirty="0" err="1">
                <a:solidFill>
                  <a:schemeClr val="tx2"/>
                </a:solidFill>
              </a:rPr>
              <a:t>più</a:t>
            </a:r>
            <a:r>
              <a:rPr lang="en-US" sz="2000" dirty="0">
                <a:solidFill>
                  <a:schemeClr val="tx2"/>
                </a:solidFill>
              </a:rPr>
              <a:t> </a:t>
            </a:r>
            <a:r>
              <a:rPr lang="en-US" sz="2000" dirty="0" err="1">
                <a:solidFill>
                  <a:schemeClr val="tx2"/>
                </a:solidFill>
              </a:rPr>
              <a:t>brani</a:t>
            </a:r>
            <a:r>
              <a:rPr lang="en-US" sz="2000" dirty="0">
                <a:solidFill>
                  <a:schemeClr val="tx2"/>
                </a:solidFill>
              </a:rPr>
              <a:t> ed un </a:t>
            </a:r>
            <a:r>
              <a:rPr lang="en-US" sz="2000" dirty="0" err="1">
                <a:solidFill>
                  <a:schemeClr val="tx2"/>
                </a:solidFill>
              </a:rPr>
              <a:t>brano</a:t>
            </a:r>
            <a:r>
              <a:rPr lang="en-US" sz="2000" dirty="0">
                <a:solidFill>
                  <a:schemeClr val="tx2"/>
                </a:solidFill>
              </a:rPr>
              <a:t> </a:t>
            </a:r>
            <a:r>
              <a:rPr lang="en-US" sz="2000" dirty="0" err="1">
                <a:solidFill>
                  <a:schemeClr val="tx2"/>
                </a:solidFill>
              </a:rPr>
              <a:t>può</a:t>
            </a:r>
            <a:r>
              <a:rPr lang="en-US" sz="2000" dirty="0">
                <a:solidFill>
                  <a:schemeClr val="tx2"/>
                </a:solidFill>
              </a:rPr>
              <a:t> </a:t>
            </a:r>
            <a:r>
              <a:rPr lang="en-US" sz="2000" dirty="0" err="1">
                <a:solidFill>
                  <a:schemeClr val="tx2"/>
                </a:solidFill>
              </a:rPr>
              <a:t>essere</a:t>
            </a:r>
            <a:r>
              <a:rPr lang="en-US" sz="2000" dirty="0">
                <a:solidFill>
                  <a:schemeClr val="tx2"/>
                </a:solidFill>
              </a:rPr>
              <a:t> </a:t>
            </a:r>
            <a:r>
              <a:rPr lang="en-US" sz="2000" dirty="0" err="1">
                <a:solidFill>
                  <a:schemeClr val="tx2"/>
                </a:solidFill>
              </a:rPr>
              <a:t>scritto</a:t>
            </a:r>
            <a:r>
              <a:rPr lang="en-US" sz="2000" dirty="0">
                <a:solidFill>
                  <a:schemeClr val="tx2"/>
                </a:solidFill>
              </a:rPr>
              <a:t> da 1 o </a:t>
            </a:r>
            <a:r>
              <a:rPr lang="en-US" sz="2000" dirty="0" err="1">
                <a:solidFill>
                  <a:schemeClr val="tx2"/>
                </a:solidFill>
              </a:rPr>
              <a:t>più</a:t>
            </a:r>
            <a:r>
              <a:rPr lang="en-US" sz="2000" dirty="0">
                <a:solidFill>
                  <a:schemeClr val="tx2"/>
                </a:solidFill>
              </a:rPr>
              <a:t> </a:t>
            </a:r>
            <a:r>
              <a:rPr lang="en-US" sz="2000" dirty="0" err="1">
                <a:solidFill>
                  <a:schemeClr val="tx2"/>
                </a:solidFill>
              </a:rPr>
              <a:t>artisti</a:t>
            </a:r>
            <a:r>
              <a:rPr lang="en-US" sz="2000" dirty="0">
                <a:solidFill>
                  <a:schemeClr val="tx2"/>
                </a:solidFill>
              </a:rPr>
              <a:t>.</a:t>
            </a:r>
          </a:p>
          <a:p>
            <a:pPr>
              <a:lnSpc>
                <a:spcPct val="90000"/>
              </a:lnSpc>
              <a:spcAft>
                <a:spcPts val="600"/>
              </a:spcAft>
            </a:pPr>
            <a:r>
              <a:rPr lang="en-US" sz="2000" dirty="0" err="1">
                <a:solidFill>
                  <a:schemeClr val="tx2"/>
                </a:solidFill>
              </a:rPr>
              <a:t>L’attributo</a:t>
            </a:r>
            <a:r>
              <a:rPr lang="en-US" sz="2000" dirty="0">
                <a:solidFill>
                  <a:schemeClr val="tx2"/>
                </a:solidFill>
              </a:rPr>
              <a:t> </a:t>
            </a:r>
            <a:r>
              <a:rPr lang="en-US" sz="2000" dirty="0">
                <a:solidFill>
                  <a:srgbClr val="00B050"/>
                </a:solidFill>
              </a:rPr>
              <a:t>GENERE MUSICALE </a:t>
            </a:r>
            <a:r>
              <a:rPr lang="en-US" sz="2000" dirty="0" err="1">
                <a:solidFill>
                  <a:schemeClr val="tx2"/>
                </a:solidFill>
              </a:rPr>
              <a:t>dell’entità</a:t>
            </a:r>
            <a:r>
              <a:rPr lang="en-US" sz="2000" dirty="0">
                <a:solidFill>
                  <a:schemeClr val="tx2"/>
                </a:solidFill>
              </a:rPr>
              <a:t> </a:t>
            </a:r>
            <a:r>
              <a:rPr lang="en-US" sz="2000" dirty="0" err="1">
                <a:solidFill>
                  <a:schemeClr val="tx2"/>
                </a:solidFill>
              </a:rPr>
              <a:t>Artista</a:t>
            </a:r>
            <a:r>
              <a:rPr lang="en-US" sz="2000" dirty="0">
                <a:solidFill>
                  <a:schemeClr val="tx2"/>
                </a:solidFill>
              </a:rPr>
              <a:t> è un </a:t>
            </a:r>
            <a:r>
              <a:rPr lang="en-US" sz="2000" dirty="0" err="1">
                <a:solidFill>
                  <a:srgbClr val="00B050"/>
                </a:solidFill>
              </a:rPr>
              <a:t>attributo</a:t>
            </a:r>
            <a:r>
              <a:rPr lang="en-US" sz="2000" dirty="0">
                <a:solidFill>
                  <a:srgbClr val="00B050"/>
                </a:solidFill>
              </a:rPr>
              <a:t> </a:t>
            </a:r>
            <a:r>
              <a:rPr lang="en-US" sz="2000" dirty="0" err="1">
                <a:solidFill>
                  <a:srgbClr val="00B050"/>
                </a:solidFill>
              </a:rPr>
              <a:t>multivalore</a:t>
            </a:r>
            <a:r>
              <a:rPr lang="en-US" sz="2000" dirty="0">
                <a:solidFill>
                  <a:srgbClr val="00B050"/>
                </a:solidFill>
              </a:rPr>
              <a:t> </a:t>
            </a:r>
            <a:r>
              <a:rPr lang="en-US" sz="2000" dirty="0" err="1">
                <a:solidFill>
                  <a:schemeClr val="tx2"/>
                </a:solidFill>
              </a:rPr>
              <a:t>poichè</a:t>
            </a:r>
            <a:r>
              <a:rPr lang="en-US" sz="2000" dirty="0">
                <a:solidFill>
                  <a:schemeClr val="tx2"/>
                </a:solidFill>
              </a:rPr>
              <a:t> </a:t>
            </a:r>
            <a:r>
              <a:rPr lang="en-US" sz="2000" dirty="0" err="1">
                <a:solidFill>
                  <a:schemeClr val="tx2"/>
                </a:solidFill>
              </a:rPr>
              <a:t>può</a:t>
            </a:r>
            <a:r>
              <a:rPr lang="en-US" sz="2000" dirty="0">
                <a:solidFill>
                  <a:schemeClr val="tx2"/>
                </a:solidFill>
              </a:rPr>
              <a:t> </a:t>
            </a:r>
            <a:r>
              <a:rPr lang="en-US" sz="2000" dirty="0" err="1">
                <a:solidFill>
                  <a:schemeClr val="tx2"/>
                </a:solidFill>
              </a:rPr>
              <a:t>assumere</a:t>
            </a:r>
            <a:r>
              <a:rPr lang="en-US" sz="2000" dirty="0">
                <a:solidFill>
                  <a:schemeClr val="tx2"/>
                </a:solidFill>
              </a:rPr>
              <a:t> </a:t>
            </a:r>
            <a:r>
              <a:rPr lang="en-US" sz="2000" dirty="0" err="1">
                <a:solidFill>
                  <a:schemeClr val="tx2"/>
                </a:solidFill>
              </a:rPr>
              <a:t>differenti</a:t>
            </a:r>
            <a:r>
              <a:rPr lang="en-US" sz="2000" dirty="0">
                <a:solidFill>
                  <a:schemeClr val="tx2"/>
                </a:solidFill>
              </a:rPr>
              <a:t> </a:t>
            </a:r>
            <a:r>
              <a:rPr lang="en-US" sz="2000" dirty="0" err="1">
                <a:solidFill>
                  <a:schemeClr val="tx2"/>
                </a:solidFill>
              </a:rPr>
              <a:t>valori</a:t>
            </a:r>
            <a:r>
              <a:rPr lang="en-US" sz="2000" dirty="0">
                <a:solidFill>
                  <a:schemeClr val="tx2"/>
                </a:solidFill>
              </a:rPr>
              <a:t> per </a:t>
            </a:r>
            <a:r>
              <a:rPr lang="en-US" sz="2000" dirty="0" err="1">
                <a:solidFill>
                  <a:schemeClr val="tx2"/>
                </a:solidFill>
              </a:rPr>
              <a:t>esempio</a:t>
            </a:r>
            <a:r>
              <a:rPr lang="en-US" sz="2000" dirty="0">
                <a:solidFill>
                  <a:schemeClr val="tx2"/>
                </a:solidFill>
              </a:rPr>
              <a:t>: Pop, Jazz, Rock, Indie </a:t>
            </a:r>
            <a:r>
              <a:rPr lang="en-US" sz="2000" dirty="0" err="1">
                <a:solidFill>
                  <a:schemeClr val="tx2"/>
                </a:solidFill>
              </a:rPr>
              <a:t>etc</a:t>
            </a:r>
            <a:r>
              <a:rPr lang="en-US" sz="2000" dirty="0">
                <a:solidFill>
                  <a:schemeClr val="tx2"/>
                </a:solidFill>
              </a:rPr>
              <a:t>…</a:t>
            </a:r>
          </a:p>
          <a:p>
            <a:pPr>
              <a:lnSpc>
                <a:spcPct val="90000"/>
              </a:lnSpc>
              <a:spcAft>
                <a:spcPts val="600"/>
              </a:spcAft>
            </a:pPr>
            <a:r>
              <a:rPr lang="en-US" sz="2000" dirty="0">
                <a:solidFill>
                  <a:schemeClr val="tx2"/>
                </a:solidFill>
              </a:rPr>
              <a:t>La </a:t>
            </a:r>
            <a:r>
              <a:rPr lang="en-US" sz="2000" dirty="0" err="1">
                <a:solidFill>
                  <a:schemeClr val="tx2"/>
                </a:solidFill>
              </a:rPr>
              <a:t>relazione</a:t>
            </a:r>
            <a:r>
              <a:rPr lang="en-US" sz="2000" dirty="0">
                <a:solidFill>
                  <a:schemeClr val="tx2"/>
                </a:solidFill>
              </a:rPr>
              <a:t> </a:t>
            </a:r>
            <a:r>
              <a:rPr lang="en-US" sz="2000" dirty="0" err="1">
                <a:solidFill>
                  <a:schemeClr val="tx2"/>
                </a:solidFill>
              </a:rPr>
              <a:t>tra</a:t>
            </a:r>
            <a:r>
              <a:rPr lang="en-US" sz="2000" dirty="0">
                <a:solidFill>
                  <a:schemeClr val="tx2"/>
                </a:solidFill>
              </a:rPr>
              <a:t> </a:t>
            </a:r>
            <a:r>
              <a:rPr lang="en-US" sz="2000" b="1" u="sng" dirty="0">
                <a:solidFill>
                  <a:schemeClr val="tx2"/>
                </a:solidFill>
              </a:rPr>
              <a:t>Account </a:t>
            </a:r>
            <a:r>
              <a:rPr lang="en-US" sz="2000" b="1" u="sng" dirty="0" err="1">
                <a:solidFill>
                  <a:schemeClr val="tx2"/>
                </a:solidFill>
              </a:rPr>
              <a:t>Utente</a:t>
            </a:r>
            <a:r>
              <a:rPr lang="en-US" sz="2000" b="1" u="sng" dirty="0">
                <a:solidFill>
                  <a:schemeClr val="tx2"/>
                </a:solidFill>
              </a:rPr>
              <a:t> </a:t>
            </a:r>
            <a:r>
              <a:rPr lang="en-US" sz="2000" dirty="0">
                <a:solidFill>
                  <a:schemeClr val="tx2"/>
                </a:solidFill>
              </a:rPr>
              <a:t>e </a:t>
            </a:r>
            <a:r>
              <a:rPr lang="en-US" sz="2000" b="1" u="sng" dirty="0">
                <a:solidFill>
                  <a:schemeClr val="tx2"/>
                </a:solidFill>
              </a:rPr>
              <a:t>Podcast</a:t>
            </a:r>
            <a:r>
              <a:rPr lang="en-US" sz="2000" dirty="0">
                <a:solidFill>
                  <a:schemeClr val="tx2"/>
                </a:solidFill>
              </a:rPr>
              <a:t> è </a:t>
            </a:r>
            <a:r>
              <a:rPr lang="en-US" sz="2000" dirty="0">
                <a:solidFill>
                  <a:srgbClr val="FF0000"/>
                </a:solidFill>
              </a:rPr>
              <a:t>ASCOLTARE</a:t>
            </a:r>
            <a:r>
              <a:rPr lang="en-US" sz="2000" dirty="0">
                <a:solidFill>
                  <a:schemeClr val="tx2"/>
                </a:solidFill>
              </a:rPr>
              <a:t>. Un Account </a:t>
            </a:r>
            <a:r>
              <a:rPr lang="en-US" sz="2000" dirty="0" err="1">
                <a:solidFill>
                  <a:schemeClr val="tx2"/>
                </a:solidFill>
              </a:rPr>
              <a:t>Utente</a:t>
            </a:r>
            <a:r>
              <a:rPr lang="en-US" sz="2000" dirty="0">
                <a:solidFill>
                  <a:schemeClr val="tx2"/>
                </a:solidFill>
              </a:rPr>
              <a:t> </a:t>
            </a:r>
            <a:r>
              <a:rPr lang="en-US" sz="2000" dirty="0" err="1">
                <a:solidFill>
                  <a:schemeClr val="tx2"/>
                </a:solidFill>
              </a:rPr>
              <a:t>può</a:t>
            </a:r>
            <a:r>
              <a:rPr lang="en-US" sz="2000" dirty="0">
                <a:solidFill>
                  <a:schemeClr val="tx2"/>
                </a:solidFill>
              </a:rPr>
              <a:t> </a:t>
            </a:r>
            <a:r>
              <a:rPr lang="en-US" sz="2000" dirty="0" err="1">
                <a:solidFill>
                  <a:schemeClr val="tx2"/>
                </a:solidFill>
              </a:rPr>
              <a:t>ascoltare</a:t>
            </a:r>
            <a:r>
              <a:rPr lang="en-US" sz="2000" dirty="0">
                <a:solidFill>
                  <a:schemeClr val="tx2"/>
                </a:solidFill>
              </a:rPr>
              <a:t> </a:t>
            </a:r>
            <a:r>
              <a:rPr lang="en-US" sz="2000" dirty="0" err="1">
                <a:solidFill>
                  <a:schemeClr val="tx2"/>
                </a:solidFill>
              </a:rPr>
              <a:t>nessuno</a:t>
            </a:r>
            <a:r>
              <a:rPr lang="en-US" sz="2000" dirty="0">
                <a:solidFill>
                  <a:schemeClr val="tx2"/>
                </a:solidFill>
              </a:rPr>
              <a:t> o </a:t>
            </a:r>
            <a:r>
              <a:rPr lang="en-US" sz="2000" dirty="0" err="1">
                <a:solidFill>
                  <a:schemeClr val="tx2"/>
                </a:solidFill>
              </a:rPr>
              <a:t>più</a:t>
            </a:r>
            <a:r>
              <a:rPr lang="en-US" sz="2000" dirty="0">
                <a:solidFill>
                  <a:schemeClr val="tx2"/>
                </a:solidFill>
              </a:rPr>
              <a:t> podcast, un podcast </a:t>
            </a:r>
            <a:r>
              <a:rPr lang="en-US" sz="2000" dirty="0" err="1">
                <a:solidFill>
                  <a:schemeClr val="tx2"/>
                </a:solidFill>
              </a:rPr>
              <a:t>deve</a:t>
            </a:r>
            <a:r>
              <a:rPr lang="en-US" sz="2000" dirty="0">
                <a:solidFill>
                  <a:schemeClr val="tx2"/>
                </a:solidFill>
              </a:rPr>
              <a:t> </a:t>
            </a:r>
            <a:r>
              <a:rPr lang="en-US" sz="2000" dirty="0" err="1">
                <a:solidFill>
                  <a:schemeClr val="tx2"/>
                </a:solidFill>
              </a:rPr>
              <a:t>essere</a:t>
            </a:r>
            <a:r>
              <a:rPr lang="en-US" sz="2000" dirty="0">
                <a:solidFill>
                  <a:schemeClr val="tx2"/>
                </a:solidFill>
              </a:rPr>
              <a:t> </a:t>
            </a:r>
            <a:r>
              <a:rPr lang="en-US" sz="2000" dirty="0" err="1">
                <a:solidFill>
                  <a:schemeClr val="tx2"/>
                </a:solidFill>
              </a:rPr>
              <a:t>ascoltato</a:t>
            </a:r>
            <a:r>
              <a:rPr lang="en-US" sz="2000" dirty="0">
                <a:solidFill>
                  <a:schemeClr val="tx2"/>
                </a:solidFill>
              </a:rPr>
              <a:t> </a:t>
            </a:r>
            <a:r>
              <a:rPr lang="en-US" sz="2000" dirty="0" err="1">
                <a:solidFill>
                  <a:schemeClr val="tx2"/>
                </a:solidFill>
              </a:rPr>
              <a:t>almeno</a:t>
            </a:r>
            <a:r>
              <a:rPr lang="en-US" sz="2000" dirty="0">
                <a:solidFill>
                  <a:schemeClr val="tx2"/>
                </a:solidFill>
              </a:rPr>
              <a:t> da un account </a:t>
            </a:r>
            <a:r>
              <a:rPr lang="en-US" sz="2000" dirty="0" err="1">
                <a:solidFill>
                  <a:schemeClr val="tx2"/>
                </a:solidFill>
              </a:rPr>
              <a:t>utente</a:t>
            </a:r>
            <a:r>
              <a:rPr lang="en-US" sz="2000" dirty="0">
                <a:solidFill>
                  <a:schemeClr val="tx2"/>
                </a:solidFill>
              </a:rPr>
              <a:t> o da </a:t>
            </a:r>
            <a:r>
              <a:rPr lang="en-US" sz="2000" dirty="0" err="1">
                <a:solidFill>
                  <a:schemeClr val="tx2"/>
                </a:solidFill>
              </a:rPr>
              <a:t>più</a:t>
            </a:r>
            <a:r>
              <a:rPr lang="en-US" sz="2000" dirty="0">
                <a:solidFill>
                  <a:schemeClr val="tx2"/>
                </a:solidFill>
              </a:rPr>
              <a:t> account </a:t>
            </a:r>
            <a:r>
              <a:rPr lang="en-US" sz="2000" dirty="0" err="1">
                <a:solidFill>
                  <a:schemeClr val="tx2"/>
                </a:solidFill>
              </a:rPr>
              <a:t>utente</a:t>
            </a:r>
            <a:r>
              <a:rPr lang="en-US" sz="2000" dirty="0">
                <a:solidFill>
                  <a:schemeClr val="tx2"/>
                </a:solidFill>
              </a:rPr>
              <a:t>. </a:t>
            </a:r>
            <a:r>
              <a:rPr lang="en-US" sz="2000" dirty="0" err="1">
                <a:solidFill>
                  <a:schemeClr val="tx2"/>
                </a:solidFill>
              </a:rPr>
              <a:t>Nell’entità</a:t>
            </a:r>
            <a:r>
              <a:rPr lang="en-US" sz="2000" dirty="0">
                <a:solidFill>
                  <a:schemeClr val="tx2"/>
                </a:solidFill>
              </a:rPr>
              <a:t> </a:t>
            </a:r>
            <a:r>
              <a:rPr lang="en-US" sz="2000" b="1" dirty="0">
                <a:solidFill>
                  <a:schemeClr val="tx2"/>
                </a:solidFill>
              </a:rPr>
              <a:t>Account </a:t>
            </a:r>
            <a:r>
              <a:rPr lang="en-US" sz="2000" b="1" dirty="0" err="1">
                <a:solidFill>
                  <a:schemeClr val="tx2"/>
                </a:solidFill>
              </a:rPr>
              <a:t>Utente</a:t>
            </a:r>
            <a:r>
              <a:rPr lang="en-US" sz="2000" b="1" dirty="0">
                <a:solidFill>
                  <a:schemeClr val="tx2"/>
                </a:solidFill>
              </a:rPr>
              <a:t> </a:t>
            </a:r>
            <a:r>
              <a:rPr lang="en-US" sz="2000" dirty="0">
                <a:solidFill>
                  <a:schemeClr val="tx2"/>
                </a:solidFill>
              </a:rPr>
              <a:t>il #artisti </a:t>
            </a:r>
            <a:r>
              <a:rPr lang="en-US" sz="2000" dirty="0" err="1">
                <a:solidFill>
                  <a:schemeClr val="tx2"/>
                </a:solidFill>
              </a:rPr>
              <a:t>seguiti</a:t>
            </a:r>
            <a:r>
              <a:rPr lang="en-US" sz="2000" dirty="0">
                <a:solidFill>
                  <a:schemeClr val="tx2"/>
                </a:solidFill>
              </a:rPr>
              <a:t> è un </a:t>
            </a:r>
            <a:r>
              <a:rPr lang="en-US" sz="2000" dirty="0" err="1">
                <a:solidFill>
                  <a:srgbClr val="7030A0"/>
                </a:solidFill>
              </a:rPr>
              <a:t>attributo</a:t>
            </a:r>
            <a:r>
              <a:rPr lang="en-US" sz="2000" dirty="0">
                <a:solidFill>
                  <a:srgbClr val="7030A0"/>
                </a:solidFill>
              </a:rPr>
              <a:t> </a:t>
            </a:r>
            <a:r>
              <a:rPr lang="en-US" sz="2000" dirty="0" err="1">
                <a:solidFill>
                  <a:srgbClr val="7030A0"/>
                </a:solidFill>
              </a:rPr>
              <a:t>ridondante</a:t>
            </a:r>
            <a:r>
              <a:rPr lang="en-US" sz="2000" dirty="0">
                <a:solidFill>
                  <a:srgbClr val="7030A0"/>
                </a:solidFill>
              </a:rPr>
              <a:t> </a:t>
            </a:r>
            <a:r>
              <a:rPr lang="en-US" sz="2000" dirty="0" err="1">
                <a:solidFill>
                  <a:schemeClr val="tx2"/>
                </a:solidFill>
              </a:rPr>
              <a:t>perché</a:t>
            </a:r>
            <a:r>
              <a:rPr lang="en-US" sz="2000" dirty="0">
                <a:solidFill>
                  <a:schemeClr val="tx2"/>
                </a:solidFill>
              </a:rPr>
              <a:t> </a:t>
            </a:r>
            <a:r>
              <a:rPr lang="en-US" sz="2000" dirty="0" err="1">
                <a:solidFill>
                  <a:schemeClr val="tx2"/>
                </a:solidFill>
              </a:rPr>
              <a:t>derivabile</a:t>
            </a:r>
            <a:r>
              <a:rPr lang="en-US" sz="2000" dirty="0">
                <a:solidFill>
                  <a:schemeClr val="tx2"/>
                </a:solidFill>
              </a:rPr>
              <a:t> dal </a:t>
            </a:r>
            <a:r>
              <a:rPr lang="en-US" sz="2000" dirty="0" err="1">
                <a:solidFill>
                  <a:schemeClr val="tx2"/>
                </a:solidFill>
              </a:rPr>
              <a:t>conteggio</a:t>
            </a:r>
            <a:r>
              <a:rPr lang="en-US" sz="2000" dirty="0">
                <a:solidFill>
                  <a:schemeClr val="tx2"/>
                </a:solidFill>
              </a:rPr>
              <a:t> </a:t>
            </a:r>
            <a:r>
              <a:rPr lang="en-US" sz="2000" dirty="0" err="1">
                <a:solidFill>
                  <a:schemeClr val="tx2"/>
                </a:solidFill>
              </a:rPr>
              <a:t>della</a:t>
            </a:r>
            <a:r>
              <a:rPr lang="en-US" sz="2000" dirty="0">
                <a:solidFill>
                  <a:schemeClr val="tx2"/>
                </a:solidFill>
              </a:rPr>
              <a:t> </a:t>
            </a:r>
            <a:r>
              <a:rPr lang="en-US" sz="2000" dirty="0" err="1">
                <a:solidFill>
                  <a:schemeClr val="tx2"/>
                </a:solidFill>
              </a:rPr>
              <a:t>relazione</a:t>
            </a:r>
            <a:r>
              <a:rPr lang="en-US" sz="2000" dirty="0">
                <a:solidFill>
                  <a:schemeClr val="tx2"/>
                </a:solidFill>
              </a:rPr>
              <a:t> </a:t>
            </a:r>
            <a:r>
              <a:rPr lang="en-US" sz="2000" u="sng" dirty="0">
                <a:solidFill>
                  <a:schemeClr val="tx2"/>
                </a:solidFill>
              </a:rPr>
              <a:t>SEGUIRE</a:t>
            </a:r>
            <a:r>
              <a:rPr lang="en-US" sz="2000" dirty="0">
                <a:solidFill>
                  <a:schemeClr val="tx2"/>
                </a:solidFill>
              </a:rPr>
              <a:t>. Sempre in </a:t>
            </a:r>
            <a:r>
              <a:rPr lang="en-US" sz="2000" dirty="0" err="1">
                <a:solidFill>
                  <a:schemeClr val="tx2"/>
                </a:solidFill>
              </a:rPr>
              <a:t>questa</a:t>
            </a:r>
            <a:r>
              <a:rPr lang="en-US" sz="2000" dirty="0">
                <a:solidFill>
                  <a:schemeClr val="tx2"/>
                </a:solidFill>
              </a:rPr>
              <a:t> </a:t>
            </a:r>
            <a:r>
              <a:rPr lang="en-US" sz="2000" dirty="0" err="1">
                <a:solidFill>
                  <a:schemeClr val="tx2"/>
                </a:solidFill>
              </a:rPr>
              <a:t>entità</a:t>
            </a:r>
            <a:r>
              <a:rPr lang="en-US" sz="2000" dirty="0">
                <a:solidFill>
                  <a:schemeClr val="tx2"/>
                </a:solidFill>
              </a:rPr>
              <a:t> il #playlist è un </a:t>
            </a:r>
            <a:r>
              <a:rPr lang="en-US" sz="2000" dirty="0" err="1">
                <a:solidFill>
                  <a:srgbClr val="7030A0"/>
                </a:solidFill>
              </a:rPr>
              <a:t>attributo</a:t>
            </a:r>
            <a:r>
              <a:rPr lang="en-US" sz="2000" dirty="0">
                <a:solidFill>
                  <a:srgbClr val="7030A0"/>
                </a:solidFill>
              </a:rPr>
              <a:t> </a:t>
            </a:r>
            <a:r>
              <a:rPr lang="en-US" sz="2000" dirty="0" err="1">
                <a:solidFill>
                  <a:srgbClr val="7030A0"/>
                </a:solidFill>
              </a:rPr>
              <a:t>ridondante</a:t>
            </a:r>
            <a:r>
              <a:rPr lang="en-US" sz="2000" dirty="0">
                <a:solidFill>
                  <a:srgbClr val="7030A0"/>
                </a:solidFill>
              </a:rPr>
              <a:t> </a:t>
            </a:r>
            <a:r>
              <a:rPr lang="en-US" sz="2000" dirty="0" err="1">
                <a:solidFill>
                  <a:schemeClr val="tx2"/>
                </a:solidFill>
              </a:rPr>
              <a:t>perché</a:t>
            </a:r>
            <a:r>
              <a:rPr lang="en-US" sz="2000" dirty="0">
                <a:solidFill>
                  <a:schemeClr val="tx2"/>
                </a:solidFill>
              </a:rPr>
              <a:t> </a:t>
            </a:r>
            <a:r>
              <a:rPr lang="en-US" sz="2000" dirty="0" err="1">
                <a:solidFill>
                  <a:schemeClr val="tx2"/>
                </a:solidFill>
              </a:rPr>
              <a:t>derivabile</a:t>
            </a:r>
            <a:r>
              <a:rPr lang="en-US" sz="2000" dirty="0">
                <a:solidFill>
                  <a:schemeClr val="tx2"/>
                </a:solidFill>
              </a:rPr>
              <a:t> dal </a:t>
            </a:r>
            <a:r>
              <a:rPr lang="en-US" sz="2000" dirty="0" err="1">
                <a:solidFill>
                  <a:schemeClr val="tx2"/>
                </a:solidFill>
              </a:rPr>
              <a:t>conteggio</a:t>
            </a:r>
            <a:r>
              <a:rPr lang="en-US" sz="2000" dirty="0">
                <a:solidFill>
                  <a:schemeClr val="tx2"/>
                </a:solidFill>
              </a:rPr>
              <a:t> </a:t>
            </a:r>
            <a:r>
              <a:rPr lang="en-US" sz="2000" dirty="0" err="1">
                <a:solidFill>
                  <a:schemeClr val="tx2"/>
                </a:solidFill>
              </a:rPr>
              <a:t>ottenuto</a:t>
            </a:r>
            <a:r>
              <a:rPr lang="en-US" sz="2000" dirty="0">
                <a:solidFill>
                  <a:schemeClr val="tx2"/>
                </a:solidFill>
              </a:rPr>
              <a:t> </a:t>
            </a:r>
            <a:r>
              <a:rPr lang="en-US" sz="2000" dirty="0" err="1">
                <a:solidFill>
                  <a:schemeClr val="tx2"/>
                </a:solidFill>
              </a:rPr>
              <a:t>dalla</a:t>
            </a:r>
            <a:r>
              <a:rPr lang="en-US" sz="2000" dirty="0">
                <a:solidFill>
                  <a:schemeClr val="tx2"/>
                </a:solidFill>
              </a:rPr>
              <a:t> </a:t>
            </a:r>
            <a:r>
              <a:rPr lang="en-US" sz="2000" dirty="0" err="1">
                <a:solidFill>
                  <a:schemeClr val="tx2"/>
                </a:solidFill>
              </a:rPr>
              <a:t>relazione</a:t>
            </a:r>
            <a:r>
              <a:rPr lang="en-US" sz="2000" dirty="0">
                <a:solidFill>
                  <a:schemeClr val="tx2"/>
                </a:solidFill>
              </a:rPr>
              <a:t> </a:t>
            </a:r>
            <a:r>
              <a:rPr lang="en-US" sz="2000" u="sng" dirty="0">
                <a:solidFill>
                  <a:schemeClr val="tx2"/>
                </a:solidFill>
              </a:rPr>
              <a:t>CREARE</a:t>
            </a:r>
            <a:r>
              <a:rPr lang="en-US" sz="2000" dirty="0">
                <a:solidFill>
                  <a:schemeClr val="tx2"/>
                </a:solidFill>
              </a:rPr>
              <a:t>. </a:t>
            </a:r>
            <a:r>
              <a:rPr lang="en-US" sz="2000" dirty="0" err="1">
                <a:solidFill>
                  <a:schemeClr val="tx2"/>
                </a:solidFill>
              </a:rPr>
              <a:t>Nell’entità</a:t>
            </a:r>
            <a:r>
              <a:rPr lang="en-US" sz="2000" dirty="0">
                <a:solidFill>
                  <a:schemeClr val="tx2"/>
                </a:solidFill>
              </a:rPr>
              <a:t> </a:t>
            </a:r>
            <a:r>
              <a:rPr lang="en-US" sz="2000" b="1" dirty="0">
                <a:solidFill>
                  <a:schemeClr val="tx2"/>
                </a:solidFill>
              </a:rPr>
              <a:t>Playlist</a:t>
            </a:r>
            <a:r>
              <a:rPr lang="en-US" sz="2000" dirty="0">
                <a:solidFill>
                  <a:schemeClr val="tx2"/>
                </a:solidFill>
              </a:rPr>
              <a:t> il #brani è un </a:t>
            </a:r>
            <a:r>
              <a:rPr lang="en-US" sz="2000" dirty="0" err="1">
                <a:solidFill>
                  <a:srgbClr val="7030A0"/>
                </a:solidFill>
              </a:rPr>
              <a:t>attributo</a:t>
            </a:r>
            <a:r>
              <a:rPr lang="en-US" sz="2000" dirty="0">
                <a:solidFill>
                  <a:srgbClr val="7030A0"/>
                </a:solidFill>
              </a:rPr>
              <a:t> </a:t>
            </a:r>
            <a:r>
              <a:rPr lang="en-US" sz="2000" dirty="0" err="1">
                <a:solidFill>
                  <a:srgbClr val="7030A0"/>
                </a:solidFill>
              </a:rPr>
              <a:t>ridondante</a:t>
            </a:r>
            <a:r>
              <a:rPr lang="en-US" sz="2000" dirty="0">
                <a:solidFill>
                  <a:schemeClr val="tx2"/>
                </a:solidFill>
              </a:rPr>
              <a:t> </a:t>
            </a:r>
            <a:r>
              <a:rPr lang="en-US" sz="2000" dirty="0" err="1">
                <a:solidFill>
                  <a:schemeClr val="tx2"/>
                </a:solidFill>
              </a:rPr>
              <a:t>poiché</a:t>
            </a:r>
            <a:r>
              <a:rPr lang="en-US" sz="2000" dirty="0">
                <a:solidFill>
                  <a:schemeClr val="tx2"/>
                </a:solidFill>
              </a:rPr>
              <a:t> </a:t>
            </a:r>
            <a:r>
              <a:rPr lang="en-US" sz="2000" dirty="0" err="1">
                <a:solidFill>
                  <a:schemeClr val="tx2"/>
                </a:solidFill>
              </a:rPr>
              <a:t>derivabile</a:t>
            </a:r>
            <a:r>
              <a:rPr lang="en-US" sz="2000" dirty="0">
                <a:solidFill>
                  <a:schemeClr val="tx2"/>
                </a:solidFill>
              </a:rPr>
              <a:t> dal </a:t>
            </a:r>
            <a:r>
              <a:rPr lang="en-US" sz="2000" dirty="0" err="1">
                <a:solidFill>
                  <a:schemeClr val="tx2"/>
                </a:solidFill>
              </a:rPr>
              <a:t>conteggio</a:t>
            </a:r>
            <a:r>
              <a:rPr lang="en-US" sz="2000" dirty="0">
                <a:solidFill>
                  <a:schemeClr val="tx2"/>
                </a:solidFill>
              </a:rPr>
              <a:t> </a:t>
            </a:r>
            <a:r>
              <a:rPr lang="en-US" sz="2000" dirty="0" err="1">
                <a:solidFill>
                  <a:schemeClr val="tx2"/>
                </a:solidFill>
              </a:rPr>
              <a:t>relativo</a:t>
            </a:r>
            <a:r>
              <a:rPr lang="en-US" sz="2000" dirty="0">
                <a:solidFill>
                  <a:schemeClr val="tx2"/>
                </a:solidFill>
              </a:rPr>
              <a:t> </a:t>
            </a:r>
            <a:r>
              <a:rPr lang="en-US" sz="2000" dirty="0" err="1">
                <a:solidFill>
                  <a:schemeClr val="tx2"/>
                </a:solidFill>
              </a:rPr>
              <a:t>alla</a:t>
            </a:r>
            <a:r>
              <a:rPr lang="en-US" sz="2000" dirty="0">
                <a:solidFill>
                  <a:schemeClr val="tx2"/>
                </a:solidFill>
              </a:rPr>
              <a:t> </a:t>
            </a:r>
            <a:r>
              <a:rPr lang="en-US" sz="2000" dirty="0" err="1">
                <a:solidFill>
                  <a:schemeClr val="tx2"/>
                </a:solidFill>
              </a:rPr>
              <a:t>relazione</a:t>
            </a:r>
            <a:r>
              <a:rPr lang="en-US" sz="2000" dirty="0">
                <a:solidFill>
                  <a:schemeClr val="tx2"/>
                </a:solidFill>
              </a:rPr>
              <a:t> </a:t>
            </a:r>
            <a:r>
              <a:rPr lang="en-US" sz="2000" u="sng" dirty="0">
                <a:solidFill>
                  <a:schemeClr val="tx2"/>
                </a:solidFill>
              </a:rPr>
              <a:t>COSTITUIRE</a:t>
            </a:r>
            <a:r>
              <a:rPr lang="en-US" sz="2000" dirty="0">
                <a:solidFill>
                  <a:schemeClr val="tx2"/>
                </a:solidFill>
              </a:rPr>
              <a:t>.</a:t>
            </a:r>
          </a:p>
          <a:p>
            <a:pPr indent="-228600">
              <a:lnSpc>
                <a:spcPct val="90000"/>
              </a:lnSpc>
              <a:spcAft>
                <a:spcPts val="600"/>
              </a:spcAft>
              <a:buFont typeface="Arial" panose="020B0604020202020204" pitchFamily="34" charset="0"/>
              <a:buChar char="•"/>
            </a:pPr>
            <a:endParaRPr lang="en-US" sz="700" dirty="0">
              <a:solidFill>
                <a:schemeClr val="tx2"/>
              </a:solidFill>
            </a:endParaRPr>
          </a:p>
        </p:txBody>
      </p:sp>
      <p:grpSp>
        <p:nvGrpSpPr>
          <p:cNvPr id="21" name="Group 20">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22" name="Freeform: Shape 21">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5" name="Freeform: Shape 24">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 name="Immagine 2">
            <a:extLst>
              <a:ext uri="{FF2B5EF4-FFF2-40B4-BE49-F238E27FC236}">
                <a16:creationId xmlns:a16="http://schemas.microsoft.com/office/drawing/2014/main" id="{F0A8F51D-2D0E-469F-A5AE-1FA9CB41CC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59317"/>
            <a:ext cx="952406" cy="593577"/>
          </a:xfrm>
          <a:prstGeom prst="rect">
            <a:avLst/>
          </a:prstGeom>
        </p:spPr>
      </p:pic>
      <p:pic>
        <p:nvPicPr>
          <p:cNvPr id="4" name="Immagine 3">
            <a:extLst>
              <a:ext uri="{FF2B5EF4-FFF2-40B4-BE49-F238E27FC236}">
                <a16:creationId xmlns:a16="http://schemas.microsoft.com/office/drawing/2014/main" id="{86B39FD8-5EF6-4579-A29A-6AF7D64334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0" y="21323"/>
            <a:ext cx="634002" cy="634002"/>
          </a:xfrm>
          <a:prstGeom prst="rect">
            <a:avLst/>
          </a:prstGeom>
        </p:spPr>
      </p:pic>
      <p:pic>
        <p:nvPicPr>
          <p:cNvPr id="5" name="Immagine 4" descr="Immagine che contiene disegnando&#10;&#10;Descrizione generata automaticamente">
            <a:extLst>
              <a:ext uri="{FF2B5EF4-FFF2-40B4-BE49-F238E27FC236}">
                <a16:creationId xmlns:a16="http://schemas.microsoft.com/office/drawing/2014/main" id="{C2ADD931-B54E-42E0-B8BC-8EBFDE5CB0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343" y="-12890"/>
            <a:ext cx="691646" cy="691646"/>
          </a:xfrm>
          <a:prstGeom prst="rect">
            <a:avLst/>
          </a:prstGeom>
        </p:spPr>
      </p:pic>
      <p:pic>
        <p:nvPicPr>
          <p:cNvPr id="6" name="Immagine 5">
            <a:extLst>
              <a:ext uri="{FF2B5EF4-FFF2-40B4-BE49-F238E27FC236}">
                <a16:creationId xmlns:a16="http://schemas.microsoft.com/office/drawing/2014/main" id="{23D8F030-853C-4D01-AC88-88A59E5B25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25934" y="6085316"/>
            <a:ext cx="1112197" cy="772684"/>
          </a:xfrm>
          <a:prstGeom prst="rect">
            <a:avLst/>
          </a:prstGeom>
        </p:spPr>
      </p:pic>
    </p:spTree>
    <p:extLst>
      <p:ext uri="{BB962C8B-B14F-4D97-AF65-F5344CB8AC3E}">
        <p14:creationId xmlns:p14="http://schemas.microsoft.com/office/powerpoint/2010/main" val="3273757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6">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8">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10">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8167"/>
            <a:ext cx="4834070" cy="2488150"/>
            <a:chOff x="6867015" y="-1"/>
            <a:chExt cx="5324985" cy="3251912"/>
          </a:xfrm>
          <a:solidFill>
            <a:schemeClr val="bg1">
              <a:alpha val="30000"/>
            </a:schemeClr>
          </a:solidFill>
        </p:grpSpPr>
        <p:sp>
          <p:nvSpPr>
            <p:cNvPr id="25" name="Freeform: Shape 11">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2">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13">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14">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CasellaDiTesto 1">
            <a:extLst>
              <a:ext uri="{FF2B5EF4-FFF2-40B4-BE49-F238E27FC236}">
                <a16:creationId xmlns:a16="http://schemas.microsoft.com/office/drawing/2014/main" id="{48B2E2B3-F98A-4DF8-8147-B5EAB0DE9069}"/>
              </a:ext>
            </a:extLst>
          </p:cNvPr>
          <p:cNvSpPr txBox="1"/>
          <p:nvPr/>
        </p:nvSpPr>
        <p:spPr>
          <a:xfrm>
            <a:off x="651753" y="1006765"/>
            <a:ext cx="11449455" cy="5619527"/>
          </a:xfrm>
          <a:prstGeom prst="rect">
            <a:avLst/>
          </a:prstGeom>
        </p:spPr>
        <p:txBody>
          <a:bodyPr vert="horz" lIns="91440" tIns="45720" rIns="91440" bIns="45720" rtlCol="0" anchor="t">
            <a:normAutofit/>
          </a:bodyPr>
          <a:lstStyle/>
          <a:p>
            <a:pPr>
              <a:lnSpc>
                <a:spcPct val="90000"/>
              </a:lnSpc>
              <a:spcAft>
                <a:spcPts val="600"/>
              </a:spcAft>
            </a:pPr>
            <a:r>
              <a:rPr lang="en-US" sz="2400" dirty="0">
                <a:solidFill>
                  <a:schemeClr val="tx2"/>
                </a:solidFill>
              </a:rPr>
              <a:t>La </a:t>
            </a:r>
            <a:r>
              <a:rPr lang="en-US" sz="2400" dirty="0" err="1">
                <a:solidFill>
                  <a:schemeClr val="tx2"/>
                </a:solidFill>
              </a:rPr>
              <a:t>relazione</a:t>
            </a:r>
            <a:r>
              <a:rPr lang="en-US" sz="2400" dirty="0">
                <a:solidFill>
                  <a:schemeClr val="tx2"/>
                </a:solidFill>
              </a:rPr>
              <a:t> </a:t>
            </a:r>
            <a:r>
              <a:rPr lang="en-US" sz="2400" dirty="0" err="1">
                <a:solidFill>
                  <a:schemeClr val="tx2"/>
                </a:solidFill>
              </a:rPr>
              <a:t>tra</a:t>
            </a:r>
            <a:r>
              <a:rPr lang="en-US" sz="2400" dirty="0">
                <a:solidFill>
                  <a:schemeClr val="tx2"/>
                </a:solidFill>
              </a:rPr>
              <a:t> le </a:t>
            </a:r>
            <a:r>
              <a:rPr lang="en-US" sz="2400" dirty="0" err="1">
                <a:solidFill>
                  <a:schemeClr val="tx2"/>
                </a:solidFill>
              </a:rPr>
              <a:t>entità</a:t>
            </a:r>
            <a:r>
              <a:rPr lang="en-US" sz="2400" dirty="0">
                <a:solidFill>
                  <a:schemeClr val="tx2"/>
                </a:solidFill>
              </a:rPr>
              <a:t> </a:t>
            </a:r>
            <a:r>
              <a:rPr lang="en-US" sz="2400" b="1" u="sng" dirty="0">
                <a:solidFill>
                  <a:schemeClr val="tx2"/>
                </a:solidFill>
              </a:rPr>
              <a:t>Account </a:t>
            </a:r>
            <a:r>
              <a:rPr lang="en-US" sz="2400" b="1" u="sng" dirty="0" err="1">
                <a:solidFill>
                  <a:schemeClr val="tx2"/>
                </a:solidFill>
              </a:rPr>
              <a:t>Utente</a:t>
            </a:r>
            <a:r>
              <a:rPr lang="en-US" sz="2400" b="1" u="sng" dirty="0">
                <a:solidFill>
                  <a:schemeClr val="tx2"/>
                </a:solidFill>
              </a:rPr>
              <a:t> </a:t>
            </a:r>
            <a:r>
              <a:rPr lang="en-US" sz="2400" dirty="0">
                <a:solidFill>
                  <a:schemeClr val="tx2"/>
                </a:solidFill>
              </a:rPr>
              <a:t>e </a:t>
            </a:r>
            <a:r>
              <a:rPr lang="en-US" sz="2400" b="1" u="sng" dirty="0" err="1">
                <a:solidFill>
                  <a:schemeClr val="tx2"/>
                </a:solidFill>
              </a:rPr>
              <a:t>Artista</a:t>
            </a:r>
            <a:r>
              <a:rPr lang="en-US" sz="2400" dirty="0">
                <a:solidFill>
                  <a:schemeClr val="tx2"/>
                </a:solidFill>
              </a:rPr>
              <a:t> è </a:t>
            </a:r>
            <a:r>
              <a:rPr lang="en-US" sz="2400" dirty="0">
                <a:solidFill>
                  <a:srgbClr val="FF0000"/>
                </a:solidFill>
              </a:rPr>
              <a:t>SEGUIRE,</a:t>
            </a:r>
            <a:r>
              <a:rPr lang="en-US" sz="2400" dirty="0">
                <a:solidFill>
                  <a:schemeClr val="tx2"/>
                </a:solidFill>
              </a:rPr>
              <a:t> un </a:t>
            </a:r>
            <a:r>
              <a:rPr lang="en-US" sz="2400" dirty="0" err="1">
                <a:solidFill>
                  <a:schemeClr val="tx2"/>
                </a:solidFill>
              </a:rPr>
              <a:t>utente</a:t>
            </a:r>
            <a:r>
              <a:rPr lang="en-US" sz="2400" dirty="0">
                <a:solidFill>
                  <a:schemeClr val="tx2"/>
                </a:solidFill>
              </a:rPr>
              <a:t> </a:t>
            </a:r>
            <a:r>
              <a:rPr lang="en-US" sz="2400" dirty="0" err="1">
                <a:solidFill>
                  <a:schemeClr val="tx2"/>
                </a:solidFill>
              </a:rPr>
              <a:t>può</a:t>
            </a:r>
            <a:r>
              <a:rPr lang="en-US" sz="2400" dirty="0">
                <a:solidFill>
                  <a:schemeClr val="tx2"/>
                </a:solidFill>
              </a:rPr>
              <a:t> </a:t>
            </a:r>
            <a:r>
              <a:rPr lang="en-US" sz="2400" dirty="0" err="1">
                <a:solidFill>
                  <a:schemeClr val="tx2"/>
                </a:solidFill>
              </a:rPr>
              <a:t>seguire</a:t>
            </a:r>
            <a:r>
              <a:rPr lang="en-US" sz="2400" dirty="0">
                <a:solidFill>
                  <a:schemeClr val="tx2"/>
                </a:solidFill>
              </a:rPr>
              <a:t> </a:t>
            </a:r>
            <a:r>
              <a:rPr lang="en-US" sz="2400" dirty="0" err="1">
                <a:solidFill>
                  <a:schemeClr val="tx2"/>
                </a:solidFill>
              </a:rPr>
              <a:t>nessuno</a:t>
            </a:r>
            <a:r>
              <a:rPr lang="en-US" sz="2400" dirty="0">
                <a:solidFill>
                  <a:schemeClr val="tx2"/>
                </a:solidFill>
              </a:rPr>
              <a:t> o </a:t>
            </a:r>
            <a:r>
              <a:rPr lang="en-US" sz="2400" dirty="0" err="1">
                <a:solidFill>
                  <a:schemeClr val="tx2"/>
                </a:solidFill>
              </a:rPr>
              <a:t>più</a:t>
            </a:r>
            <a:r>
              <a:rPr lang="en-US" sz="2400" dirty="0">
                <a:solidFill>
                  <a:schemeClr val="tx2"/>
                </a:solidFill>
              </a:rPr>
              <a:t> </a:t>
            </a:r>
            <a:r>
              <a:rPr lang="en-US" sz="2400" dirty="0" err="1">
                <a:solidFill>
                  <a:schemeClr val="tx2"/>
                </a:solidFill>
              </a:rPr>
              <a:t>artisti</a:t>
            </a:r>
            <a:r>
              <a:rPr lang="en-US" sz="2400" dirty="0">
                <a:solidFill>
                  <a:schemeClr val="tx2"/>
                </a:solidFill>
              </a:rPr>
              <a:t> e </a:t>
            </a:r>
            <a:r>
              <a:rPr lang="en-US" sz="2400" dirty="0" err="1">
                <a:solidFill>
                  <a:schemeClr val="tx2"/>
                </a:solidFill>
              </a:rPr>
              <a:t>ciascun</a:t>
            </a:r>
            <a:r>
              <a:rPr lang="en-US" sz="2400" dirty="0">
                <a:solidFill>
                  <a:schemeClr val="tx2"/>
                </a:solidFill>
              </a:rPr>
              <a:t> </a:t>
            </a:r>
            <a:r>
              <a:rPr lang="en-US" sz="2400" dirty="0" err="1">
                <a:solidFill>
                  <a:schemeClr val="tx2"/>
                </a:solidFill>
              </a:rPr>
              <a:t>artista</a:t>
            </a:r>
            <a:r>
              <a:rPr lang="en-US" sz="2400" dirty="0">
                <a:solidFill>
                  <a:schemeClr val="tx2"/>
                </a:solidFill>
              </a:rPr>
              <a:t> </a:t>
            </a:r>
            <a:r>
              <a:rPr lang="en-US" sz="2400" dirty="0" err="1">
                <a:solidFill>
                  <a:schemeClr val="tx2"/>
                </a:solidFill>
              </a:rPr>
              <a:t>deve</a:t>
            </a:r>
            <a:r>
              <a:rPr lang="en-US" sz="2400" dirty="0">
                <a:solidFill>
                  <a:schemeClr val="tx2"/>
                </a:solidFill>
              </a:rPr>
              <a:t> </a:t>
            </a:r>
            <a:r>
              <a:rPr lang="en-US" sz="2400" dirty="0" err="1">
                <a:solidFill>
                  <a:schemeClr val="tx2"/>
                </a:solidFill>
              </a:rPr>
              <a:t>essere</a:t>
            </a:r>
            <a:r>
              <a:rPr lang="en-US" sz="2400" dirty="0">
                <a:solidFill>
                  <a:schemeClr val="tx2"/>
                </a:solidFill>
              </a:rPr>
              <a:t> </a:t>
            </a:r>
            <a:r>
              <a:rPr lang="en-US" sz="2400" dirty="0" err="1">
                <a:solidFill>
                  <a:schemeClr val="tx2"/>
                </a:solidFill>
              </a:rPr>
              <a:t>seguito</a:t>
            </a:r>
            <a:r>
              <a:rPr lang="en-US" sz="2400" dirty="0">
                <a:solidFill>
                  <a:schemeClr val="tx2"/>
                </a:solidFill>
              </a:rPr>
              <a:t> da </a:t>
            </a:r>
            <a:r>
              <a:rPr lang="en-US" sz="2400" dirty="0" err="1">
                <a:solidFill>
                  <a:schemeClr val="tx2"/>
                </a:solidFill>
              </a:rPr>
              <a:t>almeno</a:t>
            </a:r>
            <a:r>
              <a:rPr lang="en-US" sz="2400" dirty="0">
                <a:solidFill>
                  <a:schemeClr val="tx2"/>
                </a:solidFill>
              </a:rPr>
              <a:t> un Account </a:t>
            </a:r>
            <a:r>
              <a:rPr lang="en-US" sz="2400" dirty="0" err="1">
                <a:solidFill>
                  <a:schemeClr val="tx2"/>
                </a:solidFill>
              </a:rPr>
              <a:t>Utente</a:t>
            </a:r>
            <a:r>
              <a:rPr lang="en-US" sz="2400" dirty="0">
                <a:solidFill>
                  <a:schemeClr val="tx2"/>
                </a:solidFill>
              </a:rPr>
              <a:t>.</a:t>
            </a:r>
          </a:p>
          <a:p>
            <a:pPr>
              <a:lnSpc>
                <a:spcPct val="90000"/>
              </a:lnSpc>
              <a:spcAft>
                <a:spcPts val="600"/>
              </a:spcAft>
            </a:pPr>
            <a:r>
              <a:rPr lang="en-US" sz="2400" dirty="0">
                <a:solidFill>
                  <a:schemeClr val="tx2"/>
                </a:solidFill>
              </a:rPr>
              <a:t>La </a:t>
            </a:r>
            <a:r>
              <a:rPr lang="en-US" sz="2400" dirty="0" err="1">
                <a:solidFill>
                  <a:schemeClr val="tx2"/>
                </a:solidFill>
              </a:rPr>
              <a:t>relazione</a:t>
            </a:r>
            <a:r>
              <a:rPr lang="en-US" sz="2400" dirty="0">
                <a:solidFill>
                  <a:schemeClr val="tx2"/>
                </a:solidFill>
              </a:rPr>
              <a:t> </a:t>
            </a:r>
            <a:r>
              <a:rPr lang="en-US" sz="2400" dirty="0" err="1">
                <a:solidFill>
                  <a:schemeClr val="tx2"/>
                </a:solidFill>
              </a:rPr>
              <a:t>tra</a:t>
            </a:r>
            <a:r>
              <a:rPr lang="en-US" sz="2400" dirty="0">
                <a:solidFill>
                  <a:schemeClr val="tx2"/>
                </a:solidFill>
              </a:rPr>
              <a:t> </a:t>
            </a:r>
            <a:r>
              <a:rPr lang="en-US" sz="2400" b="1" u="sng" dirty="0" err="1">
                <a:solidFill>
                  <a:schemeClr val="tx2"/>
                </a:solidFill>
              </a:rPr>
              <a:t>Artista</a:t>
            </a:r>
            <a:r>
              <a:rPr lang="en-US" sz="2400" dirty="0">
                <a:solidFill>
                  <a:schemeClr val="tx2"/>
                </a:solidFill>
              </a:rPr>
              <a:t> e </a:t>
            </a:r>
            <a:r>
              <a:rPr lang="en-US" sz="2400" b="1" u="sng" dirty="0">
                <a:solidFill>
                  <a:schemeClr val="tx2"/>
                </a:solidFill>
              </a:rPr>
              <a:t>Album </a:t>
            </a:r>
            <a:r>
              <a:rPr lang="en-US" sz="2400" dirty="0">
                <a:solidFill>
                  <a:schemeClr val="tx2"/>
                </a:solidFill>
              </a:rPr>
              <a:t>è </a:t>
            </a:r>
            <a:r>
              <a:rPr lang="en-US" sz="2400" dirty="0">
                <a:solidFill>
                  <a:srgbClr val="FF0000"/>
                </a:solidFill>
              </a:rPr>
              <a:t>PRODURRE</a:t>
            </a:r>
            <a:r>
              <a:rPr lang="en-US" sz="2400" dirty="0">
                <a:solidFill>
                  <a:schemeClr val="tx2"/>
                </a:solidFill>
              </a:rPr>
              <a:t>. Un </a:t>
            </a:r>
            <a:r>
              <a:rPr lang="en-US" sz="2400" dirty="0" err="1">
                <a:solidFill>
                  <a:schemeClr val="tx2"/>
                </a:solidFill>
              </a:rPr>
              <a:t>artista</a:t>
            </a:r>
            <a:r>
              <a:rPr lang="en-US" sz="2400" dirty="0">
                <a:solidFill>
                  <a:schemeClr val="tx2"/>
                </a:solidFill>
              </a:rPr>
              <a:t> </a:t>
            </a:r>
            <a:r>
              <a:rPr lang="en-US" sz="2400" dirty="0" err="1">
                <a:solidFill>
                  <a:schemeClr val="tx2"/>
                </a:solidFill>
              </a:rPr>
              <a:t>può</a:t>
            </a:r>
            <a:r>
              <a:rPr lang="en-US" sz="2400" dirty="0">
                <a:solidFill>
                  <a:schemeClr val="tx2"/>
                </a:solidFill>
              </a:rPr>
              <a:t>  </a:t>
            </a:r>
            <a:r>
              <a:rPr lang="en-US" sz="2400" dirty="0" err="1">
                <a:solidFill>
                  <a:schemeClr val="tx2"/>
                </a:solidFill>
              </a:rPr>
              <a:t>produrre</a:t>
            </a:r>
            <a:r>
              <a:rPr lang="en-US" sz="2400" dirty="0">
                <a:solidFill>
                  <a:schemeClr val="tx2"/>
                </a:solidFill>
              </a:rPr>
              <a:t> </a:t>
            </a:r>
            <a:r>
              <a:rPr lang="en-US" sz="2400" dirty="0" err="1">
                <a:solidFill>
                  <a:schemeClr val="tx2"/>
                </a:solidFill>
              </a:rPr>
              <a:t>nessuno</a:t>
            </a:r>
            <a:r>
              <a:rPr lang="en-US" sz="2400" dirty="0">
                <a:solidFill>
                  <a:schemeClr val="tx2"/>
                </a:solidFill>
              </a:rPr>
              <a:t> o </a:t>
            </a:r>
            <a:r>
              <a:rPr lang="en-US" sz="2400" dirty="0" err="1">
                <a:solidFill>
                  <a:schemeClr val="tx2"/>
                </a:solidFill>
              </a:rPr>
              <a:t>più</a:t>
            </a:r>
            <a:r>
              <a:rPr lang="en-US" sz="2400" dirty="0">
                <a:solidFill>
                  <a:schemeClr val="tx2"/>
                </a:solidFill>
              </a:rPr>
              <a:t> album, 0 </a:t>
            </a:r>
            <a:r>
              <a:rPr lang="en-US" sz="2400" dirty="0" err="1">
                <a:solidFill>
                  <a:schemeClr val="tx2"/>
                </a:solidFill>
              </a:rPr>
              <a:t>perché</a:t>
            </a:r>
            <a:r>
              <a:rPr lang="en-US" sz="2400" dirty="0">
                <a:solidFill>
                  <a:schemeClr val="tx2"/>
                </a:solidFill>
              </a:rPr>
              <a:t> </a:t>
            </a:r>
            <a:r>
              <a:rPr lang="en-US" sz="2400" dirty="0" err="1">
                <a:solidFill>
                  <a:schemeClr val="tx2"/>
                </a:solidFill>
              </a:rPr>
              <a:t>l’artista</a:t>
            </a:r>
            <a:r>
              <a:rPr lang="en-US" sz="2400" dirty="0">
                <a:solidFill>
                  <a:schemeClr val="tx2"/>
                </a:solidFill>
              </a:rPr>
              <a:t> </a:t>
            </a:r>
            <a:r>
              <a:rPr lang="en-US" sz="2400" dirty="0" err="1">
                <a:solidFill>
                  <a:schemeClr val="tx2"/>
                </a:solidFill>
              </a:rPr>
              <a:t>all’inizio</a:t>
            </a:r>
            <a:r>
              <a:rPr lang="en-US" sz="2400" dirty="0">
                <a:solidFill>
                  <a:schemeClr val="tx2"/>
                </a:solidFill>
              </a:rPr>
              <a:t> scrive un </a:t>
            </a:r>
            <a:r>
              <a:rPr lang="en-US" sz="2400" dirty="0" err="1">
                <a:solidFill>
                  <a:schemeClr val="tx2"/>
                </a:solidFill>
              </a:rPr>
              <a:t>brano</a:t>
            </a:r>
            <a:r>
              <a:rPr lang="en-US" sz="2400" dirty="0">
                <a:solidFill>
                  <a:schemeClr val="tx2"/>
                </a:solidFill>
              </a:rPr>
              <a:t> e </a:t>
            </a:r>
            <a:r>
              <a:rPr lang="en-US" sz="2400" dirty="0" err="1">
                <a:solidFill>
                  <a:schemeClr val="tx2"/>
                </a:solidFill>
              </a:rPr>
              <a:t>quindi</a:t>
            </a:r>
            <a:r>
              <a:rPr lang="en-US" sz="2400" dirty="0">
                <a:solidFill>
                  <a:schemeClr val="tx2"/>
                </a:solidFill>
              </a:rPr>
              <a:t> </a:t>
            </a:r>
            <a:r>
              <a:rPr lang="en-US" sz="2400" dirty="0" err="1">
                <a:solidFill>
                  <a:schemeClr val="tx2"/>
                </a:solidFill>
              </a:rPr>
              <a:t>l’album</a:t>
            </a:r>
            <a:r>
              <a:rPr lang="en-US" sz="2400" dirty="0">
                <a:solidFill>
                  <a:schemeClr val="tx2"/>
                </a:solidFill>
              </a:rPr>
              <a:t> non è </a:t>
            </a:r>
            <a:r>
              <a:rPr lang="en-US" sz="2400" dirty="0" err="1">
                <a:solidFill>
                  <a:schemeClr val="tx2"/>
                </a:solidFill>
              </a:rPr>
              <a:t>stato</a:t>
            </a:r>
            <a:r>
              <a:rPr lang="en-US" sz="2400" dirty="0">
                <a:solidFill>
                  <a:schemeClr val="tx2"/>
                </a:solidFill>
              </a:rPr>
              <a:t> </a:t>
            </a:r>
            <a:r>
              <a:rPr lang="en-US" sz="2400" dirty="0" err="1">
                <a:solidFill>
                  <a:schemeClr val="tx2"/>
                </a:solidFill>
              </a:rPr>
              <a:t>ancora</a:t>
            </a:r>
            <a:r>
              <a:rPr lang="en-US" sz="2400" dirty="0">
                <a:solidFill>
                  <a:schemeClr val="tx2"/>
                </a:solidFill>
              </a:rPr>
              <a:t> </a:t>
            </a:r>
            <a:r>
              <a:rPr lang="en-US" sz="2400" dirty="0" err="1">
                <a:solidFill>
                  <a:schemeClr val="tx2"/>
                </a:solidFill>
              </a:rPr>
              <a:t>creato</a:t>
            </a:r>
            <a:r>
              <a:rPr lang="en-US" sz="2400" dirty="0">
                <a:solidFill>
                  <a:schemeClr val="tx2"/>
                </a:solidFill>
              </a:rPr>
              <a:t>.</a:t>
            </a:r>
          </a:p>
          <a:p>
            <a:pPr>
              <a:lnSpc>
                <a:spcPct val="90000"/>
              </a:lnSpc>
              <a:spcAft>
                <a:spcPts val="600"/>
              </a:spcAft>
            </a:pPr>
            <a:r>
              <a:rPr lang="en-US" sz="2400" dirty="0">
                <a:solidFill>
                  <a:schemeClr val="tx2"/>
                </a:solidFill>
              </a:rPr>
              <a:t>Un album </a:t>
            </a:r>
            <a:r>
              <a:rPr lang="en-US" sz="2400" dirty="0" err="1">
                <a:solidFill>
                  <a:schemeClr val="tx2"/>
                </a:solidFill>
              </a:rPr>
              <a:t>può</a:t>
            </a:r>
            <a:r>
              <a:rPr lang="en-US" sz="2400" dirty="0">
                <a:solidFill>
                  <a:schemeClr val="tx2"/>
                </a:solidFill>
              </a:rPr>
              <a:t> </a:t>
            </a:r>
            <a:r>
              <a:rPr lang="en-US" sz="2400" dirty="0" err="1">
                <a:solidFill>
                  <a:schemeClr val="tx2"/>
                </a:solidFill>
              </a:rPr>
              <a:t>essere</a:t>
            </a:r>
            <a:r>
              <a:rPr lang="en-US" sz="2400" dirty="0">
                <a:solidFill>
                  <a:schemeClr val="tx2"/>
                </a:solidFill>
              </a:rPr>
              <a:t> </a:t>
            </a:r>
            <a:r>
              <a:rPr lang="en-US" sz="2400" dirty="0" err="1">
                <a:solidFill>
                  <a:schemeClr val="tx2"/>
                </a:solidFill>
              </a:rPr>
              <a:t>prodotto</a:t>
            </a:r>
            <a:r>
              <a:rPr lang="en-US" sz="2400" dirty="0">
                <a:solidFill>
                  <a:schemeClr val="tx2"/>
                </a:solidFill>
              </a:rPr>
              <a:t> da uno o </a:t>
            </a:r>
            <a:r>
              <a:rPr lang="en-US" sz="2400" dirty="0" err="1">
                <a:solidFill>
                  <a:schemeClr val="tx2"/>
                </a:solidFill>
              </a:rPr>
              <a:t>più</a:t>
            </a:r>
            <a:r>
              <a:rPr lang="en-US" sz="2400" dirty="0">
                <a:solidFill>
                  <a:schemeClr val="tx2"/>
                </a:solidFill>
              </a:rPr>
              <a:t> </a:t>
            </a:r>
            <a:r>
              <a:rPr lang="en-US" sz="2400" dirty="0" err="1">
                <a:solidFill>
                  <a:schemeClr val="tx2"/>
                </a:solidFill>
              </a:rPr>
              <a:t>artisti</a:t>
            </a:r>
            <a:r>
              <a:rPr lang="en-US" sz="2400" dirty="0">
                <a:solidFill>
                  <a:schemeClr val="tx2"/>
                </a:solidFill>
              </a:rPr>
              <a:t>. </a:t>
            </a:r>
            <a:r>
              <a:rPr lang="en-US" sz="2400" dirty="0" err="1">
                <a:solidFill>
                  <a:schemeClr val="tx2"/>
                </a:solidFill>
              </a:rPr>
              <a:t>L’attributo</a:t>
            </a:r>
            <a:r>
              <a:rPr lang="en-US" sz="2400" dirty="0">
                <a:solidFill>
                  <a:schemeClr val="tx2"/>
                </a:solidFill>
              </a:rPr>
              <a:t> </a:t>
            </a:r>
            <a:r>
              <a:rPr lang="en-US" sz="2400" dirty="0">
                <a:solidFill>
                  <a:srgbClr val="7030A0"/>
                </a:solidFill>
              </a:rPr>
              <a:t>#album </a:t>
            </a:r>
            <a:r>
              <a:rPr lang="en-US" sz="2400" dirty="0" err="1">
                <a:solidFill>
                  <a:schemeClr val="tx2"/>
                </a:solidFill>
              </a:rPr>
              <a:t>dell’entità</a:t>
            </a:r>
            <a:r>
              <a:rPr lang="en-US" sz="2400" dirty="0">
                <a:solidFill>
                  <a:schemeClr val="tx2"/>
                </a:solidFill>
              </a:rPr>
              <a:t> </a:t>
            </a:r>
            <a:r>
              <a:rPr lang="en-US" sz="2400" dirty="0" err="1">
                <a:solidFill>
                  <a:schemeClr val="tx2"/>
                </a:solidFill>
              </a:rPr>
              <a:t>Artista</a:t>
            </a:r>
            <a:r>
              <a:rPr lang="en-US" sz="2400" dirty="0">
                <a:solidFill>
                  <a:schemeClr val="tx2"/>
                </a:solidFill>
              </a:rPr>
              <a:t> è un </a:t>
            </a:r>
            <a:r>
              <a:rPr lang="en-US" sz="2400" dirty="0" err="1">
                <a:solidFill>
                  <a:srgbClr val="7030A0"/>
                </a:solidFill>
              </a:rPr>
              <a:t>attributo</a:t>
            </a:r>
            <a:r>
              <a:rPr lang="en-US" sz="2400" dirty="0">
                <a:solidFill>
                  <a:srgbClr val="7030A0"/>
                </a:solidFill>
              </a:rPr>
              <a:t> </a:t>
            </a:r>
            <a:r>
              <a:rPr lang="en-US" sz="2400" dirty="0" err="1">
                <a:solidFill>
                  <a:srgbClr val="7030A0"/>
                </a:solidFill>
              </a:rPr>
              <a:t>ridondante</a:t>
            </a:r>
            <a:r>
              <a:rPr lang="en-US" sz="2400" dirty="0">
                <a:solidFill>
                  <a:srgbClr val="7030A0"/>
                </a:solidFill>
              </a:rPr>
              <a:t> </a:t>
            </a:r>
            <a:r>
              <a:rPr lang="en-US" sz="2400" dirty="0" err="1">
                <a:solidFill>
                  <a:schemeClr val="tx2"/>
                </a:solidFill>
              </a:rPr>
              <a:t>perché</a:t>
            </a:r>
            <a:r>
              <a:rPr lang="en-US" sz="2400" dirty="0">
                <a:solidFill>
                  <a:schemeClr val="tx2"/>
                </a:solidFill>
              </a:rPr>
              <a:t> </a:t>
            </a:r>
            <a:r>
              <a:rPr lang="en-US" sz="2400" dirty="0" err="1">
                <a:solidFill>
                  <a:schemeClr val="tx2"/>
                </a:solidFill>
              </a:rPr>
              <a:t>derivabile</a:t>
            </a:r>
            <a:r>
              <a:rPr lang="en-US" sz="2400" dirty="0">
                <a:solidFill>
                  <a:schemeClr val="tx2"/>
                </a:solidFill>
              </a:rPr>
              <a:t> dal </a:t>
            </a:r>
            <a:r>
              <a:rPr lang="en-US" sz="2400" dirty="0" err="1">
                <a:solidFill>
                  <a:schemeClr val="tx2"/>
                </a:solidFill>
              </a:rPr>
              <a:t>conteggio</a:t>
            </a:r>
            <a:r>
              <a:rPr lang="en-US" sz="2400" dirty="0">
                <a:solidFill>
                  <a:schemeClr val="tx2"/>
                </a:solidFill>
              </a:rPr>
              <a:t> </a:t>
            </a:r>
            <a:r>
              <a:rPr lang="en-US" sz="2400" dirty="0" err="1">
                <a:solidFill>
                  <a:schemeClr val="tx2"/>
                </a:solidFill>
              </a:rPr>
              <a:t>della</a:t>
            </a:r>
            <a:r>
              <a:rPr lang="en-US" sz="2400" dirty="0">
                <a:solidFill>
                  <a:schemeClr val="tx2"/>
                </a:solidFill>
              </a:rPr>
              <a:t> </a:t>
            </a:r>
            <a:r>
              <a:rPr lang="en-US" sz="2400" dirty="0" err="1">
                <a:solidFill>
                  <a:schemeClr val="tx2"/>
                </a:solidFill>
              </a:rPr>
              <a:t>relazione</a:t>
            </a:r>
            <a:r>
              <a:rPr lang="en-US" sz="2400" dirty="0">
                <a:solidFill>
                  <a:schemeClr val="tx2"/>
                </a:solidFill>
              </a:rPr>
              <a:t> </a:t>
            </a:r>
            <a:r>
              <a:rPr lang="en-US" sz="2400" u="sng" dirty="0">
                <a:solidFill>
                  <a:schemeClr val="tx2"/>
                </a:solidFill>
              </a:rPr>
              <a:t>PRODURRE</a:t>
            </a:r>
            <a:r>
              <a:rPr lang="en-US" sz="2400" dirty="0">
                <a:solidFill>
                  <a:schemeClr val="tx2"/>
                </a:solidFill>
              </a:rPr>
              <a:t>.</a:t>
            </a:r>
          </a:p>
          <a:p>
            <a:pPr>
              <a:lnSpc>
                <a:spcPct val="90000"/>
              </a:lnSpc>
              <a:spcAft>
                <a:spcPts val="600"/>
              </a:spcAft>
            </a:pPr>
            <a:r>
              <a:rPr lang="en-US" sz="2400" dirty="0">
                <a:solidFill>
                  <a:schemeClr val="tx2"/>
                </a:solidFill>
              </a:rPr>
              <a:t>La </a:t>
            </a:r>
            <a:r>
              <a:rPr lang="en-US" sz="2400" dirty="0" err="1">
                <a:solidFill>
                  <a:schemeClr val="tx2"/>
                </a:solidFill>
              </a:rPr>
              <a:t>relazione</a:t>
            </a:r>
            <a:r>
              <a:rPr lang="en-US" sz="2400" dirty="0">
                <a:solidFill>
                  <a:schemeClr val="tx2"/>
                </a:solidFill>
              </a:rPr>
              <a:t> </a:t>
            </a:r>
            <a:r>
              <a:rPr lang="en-US" sz="2400" dirty="0" err="1">
                <a:solidFill>
                  <a:schemeClr val="tx2"/>
                </a:solidFill>
              </a:rPr>
              <a:t>tra</a:t>
            </a:r>
            <a:r>
              <a:rPr lang="en-US" sz="2400" dirty="0">
                <a:solidFill>
                  <a:schemeClr val="tx2"/>
                </a:solidFill>
              </a:rPr>
              <a:t> </a:t>
            </a:r>
            <a:r>
              <a:rPr lang="en-US" sz="2400" b="1" u="sng" dirty="0">
                <a:solidFill>
                  <a:schemeClr val="tx2"/>
                </a:solidFill>
              </a:rPr>
              <a:t>Account </a:t>
            </a:r>
            <a:r>
              <a:rPr lang="en-US" sz="2400" b="1" u="sng" dirty="0" err="1">
                <a:solidFill>
                  <a:schemeClr val="tx2"/>
                </a:solidFill>
              </a:rPr>
              <a:t>Utente</a:t>
            </a:r>
            <a:r>
              <a:rPr lang="en-US" sz="2400" b="1" u="sng" dirty="0">
                <a:solidFill>
                  <a:schemeClr val="tx2"/>
                </a:solidFill>
              </a:rPr>
              <a:t> </a:t>
            </a:r>
            <a:r>
              <a:rPr lang="en-US" sz="2400" dirty="0">
                <a:solidFill>
                  <a:schemeClr val="tx2"/>
                </a:solidFill>
              </a:rPr>
              <a:t>e </a:t>
            </a:r>
            <a:r>
              <a:rPr lang="en-US" sz="2400" b="1" u="sng" dirty="0" err="1">
                <a:solidFill>
                  <a:schemeClr val="tx2"/>
                </a:solidFill>
              </a:rPr>
              <a:t>Stazione</a:t>
            </a:r>
            <a:r>
              <a:rPr lang="en-US" sz="2400" b="1" u="sng" dirty="0">
                <a:solidFill>
                  <a:schemeClr val="tx2"/>
                </a:solidFill>
              </a:rPr>
              <a:t> Radio </a:t>
            </a:r>
            <a:r>
              <a:rPr lang="en-US" sz="2400" dirty="0">
                <a:solidFill>
                  <a:schemeClr val="tx2"/>
                </a:solidFill>
              </a:rPr>
              <a:t>è </a:t>
            </a:r>
            <a:r>
              <a:rPr lang="en-US" sz="2400" dirty="0">
                <a:solidFill>
                  <a:srgbClr val="FF0000"/>
                </a:solidFill>
              </a:rPr>
              <a:t>REALIZZARE</a:t>
            </a:r>
            <a:r>
              <a:rPr lang="en-US" sz="2400" dirty="0">
                <a:solidFill>
                  <a:schemeClr val="tx2"/>
                </a:solidFill>
              </a:rPr>
              <a:t>. Un Account </a:t>
            </a:r>
            <a:r>
              <a:rPr lang="en-US" sz="2400" dirty="0" err="1">
                <a:solidFill>
                  <a:schemeClr val="tx2"/>
                </a:solidFill>
              </a:rPr>
              <a:t>Utente</a:t>
            </a:r>
            <a:r>
              <a:rPr lang="en-US" sz="2400" dirty="0">
                <a:solidFill>
                  <a:schemeClr val="tx2"/>
                </a:solidFill>
              </a:rPr>
              <a:t> </a:t>
            </a:r>
            <a:r>
              <a:rPr lang="en-US" sz="2400" dirty="0" err="1">
                <a:solidFill>
                  <a:schemeClr val="tx2"/>
                </a:solidFill>
              </a:rPr>
              <a:t>può</a:t>
            </a:r>
            <a:r>
              <a:rPr lang="en-US" sz="2400" dirty="0">
                <a:solidFill>
                  <a:schemeClr val="tx2"/>
                </a:solidFill>
              </a:rPr>
              <a:t> </a:t>
            </a:r>
            <a:r>
              <a:rPr lang="en-US" sz="2400" dirty="0" err="1">
                <a:solidFill>
                  <a:schemeClr val="tx2"/>
                </a:solidFill>
              </a:rPr>
              <a:t>realizzare</a:t>
            </a:r>
            <a:r>
              <a:rPr lang="en-US" sz="2400" dirty="0">
                <a:solidFill>
                  <a:schemeClr val="tx2"/>
                </a:solidFill>
              </a:rPr>
              <a:t> </a:t>
            </a:r>
            <a:r>
              <a:rPr lang="en-US" sz="2400" dirty="0" err="1">
                <a:solidFill>
                  <a:schemeClr val="tx2"/>
                </a:solidFill>
              </a:rPr>
              <a:t>nessuna</a:t>
            </a:r>
            <a:r>
              <a:rPr lang="en-US" sz="2400" dirty="0">
                <a:solidFill>
                  <a:schemeClr val="tx2"/>
                </a:solidFill>
              </a:rPr>
              <a:t> o una </a:t>
            </a:r>
            <a:r>
              <a:rPr lang="en-US" sz="2400" dirty="0" err="1">
                <a:solidFill>
                  <a:schemeClr val="tx2"/>
                </a:solidFill>
              </a:rPr>
              <a:t>stazione</a:t>
            </a:r>
            <a:r>
              <a:rPr lang="en-US" sz="2400" dirty="0">
                <a:solidFill>
                  <a:schemeClr val="tx2"/>
                </a:solidFill>
              </a:rPr>
              <a:t> radio, una </a:t>
            </a:r>
            <a:r>
              <a:rPr lang="en-US" sz="2400" dirty="0" err="1">
                <a:solidFill>
                  <a:schemeClr val="tx2"/>
                </a:solidFill>
              </a:rPr>
              <a:t>stazione</a:t>
            </a:r>
            <a:r>
              <a:rPr lang="en-US" sz="2400" dirty="0">
                <a:solidFill>
                  <a:schemeClr val="tx2"/>
                </a:solidFill>
              </a:rPr>
              <a:t> radio </a:t>
            </a:r>
            <a:r>
              <a:rPr lang="en-US" sz="2400" dirty="0" err="1">
                <a:solidFill>
                  <a:schemeClr val="tx2"/>
                </a:solidFill>
              </a:rPr>
              <a:t>deve</a:t>
            </a:r>
            <a:r>
              <a:rPr lang="en-US" sz="2400" dirty="0">
                <a:solidFill>
                  <a:schemeClr val="tx2"/>
                </a:solidFill>
              </a:rPr>
              <a:t> </a:t>
            </a:r>
            <a:r>
              <a:rPr lang="en-US" sz="2400" dirty="0" err="1">
                <a:solidFill>
                  <a:schemeClr val="tx2"/>
                </a:solidFill>
              </a:rPr>
              <a:t>essere</a:t>
            </a:r>
            <a:r>
              <a:rPr lang="en-US" sz="2400" dirty="0">
                <a:solidFill>
                  <a:schemeClr val="tx2"/>
                </a:solidFill>
              </a:rPr>
              <a:t> </a:t>
            </a:r>
            <a:r>
              <a:rPr lang="en-US" sz="2400" dirty="0" err="1">
                <a:solidFill>
                  <a:schemeClr val="tx2"/>
                </a:solidFill>
              </a:rPr>
              <a:t>realizzata</a:t>
            </a:r>
            <a:r>
              <a:rPr lang="en-US" sz="2400" dirty="0">
                <a:solidFill>
                  <a:schemeClr val="tx2"/>
                </a:solidFill>
              </a:rPr>
              <a:t> da un </a:t>
            </a:r>
            <a:r>
              <a:rPr lang="en-US" sz="2400" dirty="0" err="1">
                <a:solidFill>
                  <a:schemeClr val="tx2"/>
                </a:solidFill>
              </a:rPr>
              <a:t>unico</a:t>
            </a:r>
            <a:r>
              <a:rPr lang="en-US" sz="2400" dirty="0">
                <a:solidFill>
                  <a:schemeClr val="tx2"/>
                </a:solidFill>
              </a:rPr>
              <a:t> account </a:t>
            </a:r>
            <a:r>
              <a:rPr lang="en-US" sz="2400" dirty="0" err="1">
                <a:solidFill>
                  <a:schemeClr val="tx2"/>
                </a:solidFill>
              </a:rPr>
              <a:t>utente</a:t>
            </a:r>
            <a:r>
              <a:rPr lang="en-US" sz="2400" dirty="0">
                <a:solidFill>
                  <a:schemeClr val="tx2"/>
                </a:solidFill>
              </a:rPr>
              <a:t>.</a:t>
            </a:r>
          </a:p>
          <a:p>
            <a:pPr>
              <a:lnSpc>
                <a:spcPct val="90000"/>
              </a:lnSpc>
              <a:spcAft>
                <a:spcPts val="600"/>
              </a:spcAft>
            </a:pPr>
            <a:r>
              <a:rPr lang="en-US" sz="2400" dirty="0">
                <a:solidFill>
                  <a:schemeClr val="tx2"/>
                </a:solidFill>
              </a:rPr>
              <a:t>La </a:t>
            </a:r>
            <a:r>
              <a:rPr lang="en-US" sz="2400" dirty="0" err="1">
                <a:solidFill>
                  <a:schemeClr val="tx2"/>
                </a:solidFill>
              </a:rPr>
              <a:t>relazione</a:t>
            </a:r>
            <a:r>
              <a:rPr lang="en-US" sz="2400" dirty="0">
                <a:solidFill>
                  <a:schemeClr val="tx2"/>
                </a:solidFill>
              </a:rPr>
              <a:t> </a:t>
            </a:r>
            <a:r>
              <a:rPr lang="en-US" sz="2400" dirty="0" err="1">
                <a:solidFill>
                  <a:schemeClr val="tx2"/>
                </a:solidFill>
              </a:rPr>
              <a:t>tra</a:t>
            </a:r>
            <a:r>
              <a:rPr lang="en-US" sz="2400" dirty="0">
                <a:solidFill>
                  <a:schemeClr val="tx2"/>
                </a:solidFill>
              </a:rPr>
              <a:t> </a:t>
            </a:r>
            <a:r>
              <a:rPr lang="en-US" sz="2400" b="1" u="sng" dirty="0" err="1">
                <a:solidFill>
                  <a:schemeClr val="tx2"/>
                </a:solidFill>
              </a:rPr>
              <a:t>Stazione</a:t>
            </a:r>
            <a:r>
              <a:rPr lang="en-US" sz="2400" b="1" u="sng" dirty="0">
                <a:solidFill>
                  <a:schemeClr val="tx2"/>
                </a:solidFill>
              </a:rPr>
              <a:t> Radio </a:t>
            </a:r>
            <a:r>
              <a:rPr lang="en-US" sz="2400" dirty="0">
                <a:solidFill>
                  <a:schemeClr val="tx2"/>
                </a:solidFill>
              </a:rPr>
              <a:t>e </a:t>
            </a:r>
            <a:r>
              <a:rPr lang="en-US" sz="2400" b="1" u="sng" dirty="0" err="1">
                <a:solidFill>
                  <a:schemeClr val="tx2"/>
                </a:solidFill>
              </a:rPr>
              <a:t>Brano</a:t>
            </a:r>
            <a:r>
              <a:rPr lang="en-US" sz="2400" dirty="0">
                <a:solidFill>
                  <a:schemeClr val="tx2"/>
                </a:solidFill>
              </a:rPr>
              <a:t> è </a:t>
            </a:r>
            <a:r>
              <a:rPr lang="en-US" sz="2400" dirty="0">
                <a:solidFill>
                  <a:srgbClr val="FF0000"/>
                </a:solidFill>
              </a:rPr>
              <a:t>CONTENERE</a:t>
            </a:r>
            <a:r>
              <a:rPr lang="en-US" sz="2400" dirty="0">
                <a:solidFill>
                  <a:schemeClr val="tx2"/>
                </a:solidFill>
              </a:rPr>
              <a:t>. Una </a:t>
            </a:r>
            <a:r>
              <a:rPr lang="en-US" sz="2400" dirty="0" err="1">
                <a:solidFill>
                  <a:schemeClr val="tx2"/>
                </a:solidFill>
              </a:rPr>
              <a:t>stazione</a:t>
            </a:r>
            <a:r>
              <a:rPr lang="en-US" sz="2400" dirty="0">
                <a:solidFill>
                  <a:schemeClr val="tx2"/>
                </a:solidFill>
              </a:rPr>
              <a:t> radio </a:t>
            </a:r>
            <a:r>
              <a:rPr lang="en-US" sz="2400" dirty="0" err="1">
                <a:solidFill>
                  <a:schemeClr val="tx2"/>
                </a:solidFill>
              </a:rPr>
              <a:t>deve</a:t>
            </a:r>
            <a:r>
              <a:rPr lang="en-US" sz="2400" dirty="0">
                <a:solidFill>
                  <a:schemeClr val="tx2"/>
                </a:solidFill>
              </a:rPr>
              <a:t> </a:t>
            </a:r>
            <a:r>
              <a:rPr lang="en-US" sz="2400" dirty="0" err="1">
                <a:solidFill>
                  <a:schemeClr val="tx2"/>
                </a:solidFill>
              </a:rPr>
              <a:t>contenere</a:t>
            </a:r>
            <a:r>
              <a:rPr lang="en-US" sz="2400" dirty="0">
                <a:solidFill>
                  <a:schemeClr val="tx2"/>
                </a:solidFill>
              </a:rPr>
              <a:t> </a:t>
            </a:r>
            <a:r>
              <a:rPr lang="en-US" sz="2400" dirty="0" err="1">
                <a:solidFill>
                  <a:schemeClr val="tx2"/>
                </a:solidFill>
              </a:rPr>
              <a:t>almeno</a:t>
            </a:r>
            <a:r>
              <a:rPr lang="en-US" sz="2400" dirty="0">
                <a:solidFill>
                  <a:schemeClr val="tx2"/>
                </a:solidFill>
              </a:rPr>
              <a:t> 1 o </a:t>
            </a:r>
            <a:r>
              <a:rPr lang="en-US" sz="2400" dirty="0" err="1">
                <a:solidFill>
                  <a:schemeClr val="tx2"/>
                </a:solidFill>
              </a:rPr>
              <a:t>più</a:t>
            </a:r>
            <a:r>
              <a:rPr lang="en-US" sz="2400" dirty="0">
                <a:solidFill>
                  <a:schemeClr val="tx2"/>
                </a:solidFill>
              </a:rPr>
              <a:t> </a:t>
            </a:r>
            <a:r>
              <a:rPr lang="en-US" sz="2400" dirty="0" err="1">
                <a:solidFill>
                  <a:schemeClr val="tx2"/>
                </a:solidFill>
              </a:rPr>
              <a:t>brani</a:t>
            </a:r>
            <a:r>
              <a:rPr lang="en-US" sz="2400" dirty="0">
                <a:solidFill>
                  <a:schemeClr val="tx2"/>
                </a:solidFill>
              </a:rPr>
              <a:t>. Un </a:t>
            </a:r>
            <a:r>
              <a:rPr lang="en-US" sz="2400" dirty="0" err="1">
                <a:solidFill>
                  <a:schemeClr val="tx2"/>
                </a:solidFill>
              </a:rPr>
              <a:t>brano</a:t>
            </a:r>
            <a:r>
              <a:rPr lang="en-US" sz="2400" dirty="0">
                <a:solidFill>
                  <a:schemeClr val="tx2"/>
                </a:solidFill>
              </a:rPr>
              <a:t> </a:t>
            </a:r>
            <a:r>
              <a:rPr lang="en-US" sz="2400" dirty="0" err="1">
                <a:solidFill>
                  <a:schemeClr val="tx2"/>
                </a:solidFill>
              </a:rPr>
              <a:t>può</a:t>
            </a:r>
            <a:r>
              <a:rPr lang="en-US" sz="2400" dirty="0">
                <a:solidFill>
                  <a:schemeClr val="tx2"/>
                </a:solidFill>
              </a:rPr>
              <a:t> </a:t>
            </a:r>
            <a:r>
              <a:rPr lang="en-US" sz="2400" dirty="0" err="1">
                <a:solidFill>
                  <a:schemeClr val="tx2"/>
                </a:solidFill>
              </a:rPr>
              <a:t>contenere</a:t>
            </a:r>
            <a:r>
              <a:rPr lang="en-US" sz="2400" dirty="0">
                <a:solidFill>
                  <a:schemeClr val="tx2"/>
                </a:solidFill>
              </a:rPr>
              <a:t> </a:t>
            </a:r>
            <a:r>
              <a:rPr lang="en-US" sz="2400" dirty="0" err="1">
                <a:solidFill>
                  <a:schemeClr val="tx2"/>
                </a:solidFill>
              </a:rPr>
              <a:t>nessuna</a:t>
            </a:r>
            <a:r>
              <a:rPr lang="en-US" sz="2400" dirty="0">
                <a:solidFill>
                  <a:schemeClr val="tx2"/>
                </a:solidFill>
              </a:rPr>
              <a:t> o </a:t>
            </a:r>
            <a:r>
              <a:rPr lang="en-US" sz="2400" dirty="0" err="1">
                <a:solidFill>
                  <a:schemeClr val="tx2"/>
                </a:solidFill>
              </a:rPr>
              <a:t>più</a:t>
            </a:r>
            <a:r>
              <a:rPr lang="en-US" sz="2400" dirty="0">
                <a:solidFill>
                  <a:schemeClr val="tx2"/>
                </a:solidFill>
              </a:rPr>
              <a:t> </a:t>
            </a:r>
            <a:r>
              <a:rPr lang="en-US" sz="2400" dirty="0" err="1">
                <a:solidFill>
                  <a:schemeClr val="tx2"/>
                </a:solidFill>
              </a:rPr>
              <a:t>stazioni</a:t>
            </a:r>
            <a:r>
              <a:rPr lang="en-US" sz="2400" dirty="0">
                <a:solidFill>
                  <a:schemeClr val="tx2"/>
                </a:solidFill>
              </a:rPr>
              <a:t> radio.</a:t>
            </a:r>
          </a:p>
        </p:txBody>
      </p:sp>
      <p:grpSp>
        <p:nvGrpSpPr>
          <p:cNvPr id="29" name="Group 16">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30" name="Freeform: Shape 17">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1" name="Freeform: Shape 20">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1" name="Immagine 30">
            <a:extLst>
              <a:ext uri="{FF2B5EF4-FFF2-40B4-BE49-F238E27FC236}">
                <a16:creationId xmlns:a16="http://schemas.microsoft.com/office/drawing/2014/main" id="{27A8CCA6-B827-4214-BC79-31CD313236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282"/>
            <a:ext cx="717151" cy="717151"/>
          </a:xfrm>
          <a:prstGeom prst="rect">
            <a:avLst/>
          </a:prstGeom>
        </p:spPr>
      </p:pic>
      <p:pic>
        <p:nvPicPr>
          <p:cNvPr id="32" name="Immagine 31">
            <a:extLst>
              <a:ext uri="{FF2B5EF4-FFF2-40B4-BE49-F238E27FC236}">
                <a16:creationId xmlns:a16="http://schemas.microsoft.com/office/drawing/2014/main" id="{03242C0E-848F-4285-B82F-0A1D07F34D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985247"/>
            <a:ext cx="1400225" cy="872676"/>
          </a:xfrm>
          <a:prstGeom prst="rect">
            <a:avLst/>
          </a:prstGeom>
        </p:spPr>
      </p:pic>
      <p:pic>
        <p:nvPicPr>
          <p:cNvPr id="33" name="Immagine 32" descr="Immagine che contiene disegnando&#10;&#10;Descrizione generata automaticamente">
            <a:extLst>
              <a:ext uri="{FF2B5EF4-FFF2-40B4-BE49-F238E27FC236}">
                <a16:creationId xmlns:a16="http://schemas.microsoft.com/office/drawing/2014/main" id="{B7728BFB-D0B1-4A5B-8C4C-C0B8DA91E1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93121" y="-53994"/>
            <a:ext cx="798574" cy="798574"/>
          </a:xfrm>
          <a:prstGeom prst="rect">
            <a:avLst/>
          </a:prstGeom>
        </p:spPr>
      </p:pic>
      <p:pic>
        <p:nvPicPr>
          <p:cNvPr id="34" name="Immagine 33">
            <a:extLst>
              <a:ext uri="{FF2B5EF4-FFF2-40B4-BE49-F238E27FC236}">
                <a16:creationId xmlns:a16="http://schemas.microsoft.com/office/drawing/2014/main" id="{CFECA153-C6B9-4B5D-91E7-7418C4CE9F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86368" y="5917420"/>
            <a:ext cx="1405632" cy="976544"/>
          </a:xfrm>
          <a:prstGeom prst="rect">
            <a:avLst/>
          </a:prstGeom>
        </p:spPr>
      </p:pic>
    </p:spTree>
    <p:extLst>
      <p:ext uri="{BB962C8B-B14F-4D97-AF65-F5344CB8AC3E}">
        <p14:creationId xmlns:p14="http://schemas.microsoft.com/office/powerpoint/2010/main" val="1947986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7">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9">
            <a:extLst>
              <a:ext uri="{FF2B5EF4-FFF2-40B4-BE49-F238E27FC236}">
                <a16:creationId xmlns:a16="http://schemas.microsoft.com/office/drawing/2014/main" id="{48015D7F-63A8-4ABB-8A20-7806C770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Picture 11">
            <a:extLst>
              <a:ext uri="{FF2B5EF4-FFF2-40B4-BE49-F238E27FC236}">
                <a16:creationId xmlns:a16="http://schemas.microsoft.com/office/drawing/2014/main" id="{A51A8D27-202B-4B8A-9DC2-1379034547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27" name="Rectangle 13">
            <a:extLst>
              <a:ext uri="{FF2B5EF4-FFF2-40B4-BE49-F238E27FC236}">
                <a16:creationId xmlns:a16="http://schemas.microsoft.com/office/drawing/2014/main" id="{4332A719-8055-492B-9B72-3D654C09F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15">
            <a:extLst>
              <a:ext uri="{FF2B5EF4-FFF2-40B4-BE49-F238E27FC236}">
                <a16:creationId xmlns:a16="http://schemas.microsoft.com/office/drawing/2014/main" id="{C5F81162-7738-4BC8-BA5D-ADEFD7F2D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3042" y="-1044"/>
            <a:ext cx="6175647" cy="6859043"/>
          </a:xfrm>
          <a:prstGeom prst="rect">
            <a:avLst/>
          </a:prstGeom>
          <a:solidFill>
            <a:schemeClr val="bg1"/>
          </a:solidFill>
          <a:ln w="1206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Titolo 1">
            <a:extLst>
              <a:ext uri="{FF2B5EF4-FFF2-40B4-BE49-F238E27FC236}">
                <a16:creationId xmlns:a16="http://schemas.microsoft.com/office/drawing/2014/main" id="{B5F3B194-EE2F-43BA-9C98-0703B084E3E8}"/>
              </a:ext>
            </a:extLst>
          </p:cNvPr>
          <p:cNvSpPr>
            <a:spLocks noGrp="1"/>
          </p:cNvSpPr>
          <p:nvPr>
            <p:ph type="title"/>
          </p:nvPr>
        </p:nvSpPr>
        <p:spPr>
          <a:xfrm>
            <a:off x="5355848" y="254993"/>
            <a:ext cx="5465463" cy="816581"/>
          </a:xfrm>
        </p:spPr>
        <p:txBody>
          <a:bodyPr anchor="b">
            <a:normAutofit/>
          </a:bodyPr>
          <a:lstStyle/>
          <a:p>
            <a:pPr algn="ctr"/>
            <a:r>
              <a:rPr lang="it-IT" sz="3400" b="1" u="sng" dirty="0">
                <a:latin typeface="Arial Black" panose="020B0A04020102020204" pitchFamily="34" charset="0"/>
              </a:rPr>
              <a:t>RISTRUTTURAZIONE:</a:t>
            </a:r>
          </a:p>
        </p:txBody>
      </p:sp>
      <p:sp>
        <p:nvSpPr>
          <p:cNvPr id="3" name="Segnaposto contenuto 2">
            <a:extLst>
              <a:ext uri="{FF2B5EF4-FFF2-40B4-BE49-F238E27FC236}">
                <a16:creationId xmlns:a16="http://schemas.microsoft.com/office/drawing/2014/main" id="{E94C8D71-5F56-43CA-890C-80ABBD458022}"/>
              </a:ext>
            </a:extLst>
          </p:cNvPr>
          <p:cNvSpPr>
            <a:spLocks noGrp="1"/>
          </p:cNvSpPr>
          <p:nvPr>
            <p:ph idx="1"/>
          </p:nvPr>
        </p:nvSpPr>
        <p:spPr>
          <a:xfrm>
            <a:off x="5355847" y="1326567"/>
            <a:ext cx="5465463" cy="4325203"/>
          </a:xfrm>
        </p:spPr>
        <p:txBody>
          <a:bodyPr anchor="t">
            <a:normAutofit lnSpcReduction="10000"/>
          </a:bodyPr>
          <a:lstStyle/>
          <a:p>
            <a:pPr marL="0" indent="0">
              <a:buNone/>
            </a:pPr>
            <a:r>
              <a:rPr lang="it-IT" sz="2000" dirty="0"/>
              <a:t>Dopo la realizzazione del modello concettuale passiamo alla fase di </a:t>
            </a:r>
            <a:r>
              <a:rPr lang="it-IT" sz="2000" b="1" dirty="0">
                <a:solidFill>
                  <a:srgbClr val="FF0000"/>
                </a:solidFill>
              </a:rPr>
              <a:t>Ristrutturazione </a:t>
            </a:r>
            <a:r>
              <a:rPr lang="it-IT" sz="2000" dirty="0"/>
              <a:t>la quale è suddivisa in 4 passi:</a:t>
            </a:r>
          </a:p>
          <a:p>
            <a:pPr marL="0" indent="0">
              <a:buNone/>
            </a:pPr>
            <a:r>
              <a:rPr lang="it-IT" sz="2000" dirty="0"/>
              <a:t>-</a:t>
            </a:r>
            <a:r>
              <a:rPr lang="it-IT" sz="2000" b="1" u="sng" dirty="0"/>
              <a:t>Analisi delle Ridondanze</a:t>
            </a:r>
          </a:p>
          <a:p>
            <a:pPr marL="0" indent="0">
              <a:buNone/>
            </a:pPr>
            <a:r>
              <a:rPr lang="it-IT" sz="2000" b="1" u="sng" dirty="0"/>
              <a:t>-Eliminazione delle Generalizzazioni</a:t>
            </a:r>
          </a:p>
          <a:p>
            <a:pPr marL="0" indent="0">
              <a:buNone/>
            </a:pPr>
            <a:r>
              <a:rPr lang="it-IT" sz="2000" b="1" u="sng" dirty="0"/>
              <a:t>-Partizionamento o Accorpamento di concetti</a:t>
            </a:r>
          </a:p>
          <a:p>
            <a:pPr marL="0" indent="0">
              <a:buNone/>
            </a:pPr>
            <a:r>
              <a:rPr lang="it-IT" sz="2000" b="1" u="sng" dirty="0"/>
              <a:t>-Scelta degli ID principali</a:t>
            </a:r>
          </a:p>
          <a:p>
            <a:pPr marL="0" indent="0">
              <a:buNone/>
            </a:pPr>
            <a:endParaRPr lang="it-IT" sz="2000" dirty="0"/>
          </a:p>
          <a:p>
            <a:pPr marL="0" indent="0">
              <a:buNone/>
            </a:pPr>
            <a:r>
              <a:rPr lang="it-IT" sz="2000" dirty="0"/>
              <a:t>Prima di affrontare queste fasi definiamo dei concetti importanti per l’analisi delle ridondanze: la TAVOLA DEI VOLUMI, la definizione delle Operazioni da effettuare sul medesimo database e la TAVOLA DELLE OPERAZIONI.</a:t>
            </a:r>
          </a:p>
          <a:p>
            <a:pPr marL="0" indent="0">
              <a:buNone/>
            </a:pPr>
            <a:endParaRPr lang="it-IT" sz="2000" dirty="0"/>
          </a:p>
          <a:p>
            <a:pPr marL="0" indent="0">
              <a:buNone/>
            </a:pPr>
            <a:endParaRPr lang="it-IT" sz="1500" dirty="0"/>
          </a:p>
          <a:p>
            <a:pPr marL="0" indent="0">
              <a:buNone/>
            </a:pPr>
            <a:endParaRPr lang="it-IT" sz="1500" dirty="0"/>
          </a:p>
          <a:p>
            <a:pPr marL="0" indent="0">
              <a:buNone/>
            </a:pPr>
            <a:endParaRPr lang="it-IT" sz="1500" dirty="0"/>
          </a:p>
        </p:txBody>
      </p:sp>
    </p:spTree>
    <p:extLst>
      <p:ext uri="{BB962C8B-B14F-4D97-AF65-F5344CB8AC3E}">
        <p14:creationId xmlns:p14="http://schemas.microsoft.com/office/powerpoint/2010/main" val="2185558607"/>
      </p:ext>
    </p:extLst>
  </p:cSld>
  <p:clrMapOvr>
    <a:masterClrMapping/>
  </p:clrMapOvr>
</p:sld>
</file>

<file path=ppt/theme/_rels/theme10.xml.rels><?xml version="1.0" encoding="UTF-8" standalone="yes"?>
<Relationships xmlns="http://schemas.openxmlformats.org/package/2006/relationships"><Relationship Id="rId1" Type="http://schemas.openxmlformats.org/officeDocument/2006/relationships/image" Target="../media/image16.jpeg"/></Relationships>
</file>

<file path=ppt/theme/_rels/theme11.xml.rels><?xml version="1.0" encoding="UTF-8" standalone="yes"?>
<Relationships xmlns="http://schemas.openxmlformats.org/package/2006/relationships"><Relationship Id="rId1" Type="http://schemas.openxmlformats.org/officeDocument/2006/relationships/image" Target="../media/image8.jpeg"/></Relationships>
</file>

<file path=ppt/theme/_rels/theme12.xml.rels><?xml version="1.0" encoding="UTF-8" standalone="yes"?>
<Relationships xmlns="http://schemas.openxmlformats.org/package/2006/relationships"><Relationship Id="rId1" Type="http://schemas.openxmlformats.org/officeDocument/2006/relationships/image" Target="../media/image18.jpeg"/></Relationships>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7.jpeg"/></Relationships>
</file>

<file path=ppt/theme/_rels/theme6.xml.rels><?xml version="1.0" encoding="UTF-8" standalone="yes"?>
<Relationships xmlns="http://schemas.openxmlformats.org/package/2006/relationships"><Relationship Id="rId1" Type="http://schemas.openxmlformats.org/officeDocument/2006/relationships/image" Target="../media/image8.jpeg"/></Relationships>
</file>

<file path=ppt/theme/_rels/theme7.xml.rels><?xml version="1.0" encoding="UTF-8" standalone="yes"?>
<Relationships xmlns="http://schemas.openxmlformats.org/package/2006/relationships"><Relationship Id="rId1" Type="http://schemas.openxmlformats.org/officeDocument/2006/relationships/image" Target="../media/image7.jpeg"/></Relationships>
</file>

<file path=ppt/theme/_rels/theme8.xml.rels><?xml version="1.0" encoding="UTF-8" standalone="yes"?>
<Relationships xmlns="http://schemas.openxmlformats.org/package/2006/relationships"><Relationship Id="rId1" Type="http://schemas.openxmlformats.org/officeDocument/2006/relationships/image" Target="../media/image11.jpeg"/></Relationships>
</file>

<file path=ppt/theme/theme1.xml><?xml version="1.0" encoding="utf-8"?>
<a:theme xmlns:a="http://schemas.openxmlformats.org/drawingml/2006/main" name="Tema di Offic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Circuito">
  <a:themeElements>
    <a:clrScheme name="Circuito">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11.xml><?xml version="1.0" encoding="utf-8"?>
<a:theme xmlns:a="http://schemas.openxmlformats.org/drawingml/2006/main" name="1_Celestiale">
  <a:themeElements>
    <a:clrScheme name="Celestiale">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e">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12.xml><?xml version="1.0" encoding="utf-8"?>
<a:theme xmlns:a="http://schemas.openxmlformats.org/drawingml/2006/main" name="2_Celestiale">
  <a:themeElements>
    <a:clrScheme name="Celestiale">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e">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61DDDE80-2DFA-4F2A-B66F-72059846BDAA}"/>
    </a:ext>
  </a:extLst>
</a:theme>
</file>

<file path=ppt/theme/theme1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rganico">
  <a:themeElements>
    <a:clrScheme name="Organico">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o">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o">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name="1_Organico">
  <a:themeElements>
    <a:clrScheme name="Organico">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o">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o">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4.xml><?xml version="1.0" encoding="utf-8"?>
<a:theme xmlns:a="http://schemas.openxmlformats.org/drawingml/2006/main" name="2_Organico">
  <a:themeElements>
    <a:clrScheme name="Organico">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o">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o">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5.xml><?xml version="1.0" encoding="utf-8"?>
<a:theme xmlns:a="http://schemas.openxmlformats.org/drawingml/2006/main" name="Integrale">
  <a:themeElements>
    <a:clrScheme name="Integral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e">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e">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6.xml><?xml version="1.0" encoding="utf-8"?>
<a:theme xmlns:a="http://schemas.openxmlformats.org/drawingml/2006/main" name="Celestiale">
  <a:themeElements>
    <a:clrScheme name="Celestiale">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e">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7.xml><?xml version="1.0" encoding="utf-8"?>
<a:theme xmlns:a="http://schemas.openxmlformats.org/drawingml/2006/main" name="1_Integrale">
  <a:themeElements>
    <a:clrScheme name="Integral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e">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e">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8.xml><?xml version="1.0" encoding="utf-8"?>
<a:theme xmlns:a="http://schemas.openxmlformats.org/drawingml/2006/main" name="Ione">
  <a:themeElements>
    <a:clrScheme name="Ion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e">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e">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9.xml><?xml version="1.0" encoding="utf-8"?>
<a:theme xmlns:a="http://schemas.openxmlformats.org/drawingml/2006/main" name="1_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4392</Words>
  <Application>Microsoft Office PowerPoint</Application>
  <PresentationFormat>Widescreen</PresentationFormat>
  <Paragraphs>767</Paragraphs>
  <Slides>53</Slides>
  <Notes>4</Notes>
  <HiddenSlides>0</HiddenSlides>
  <MMClips>0</MMClips>
  <ScaleCrop>false</ScaleCrop>
  <HeadingPairs>
    <vt:vector size="6" baseType="variant">
      <vt:variant>
        <vt:lpstr>Caratteri utilizzati</vt:lpstr>
      </vt:variant>
      <vt:variant>
        <vt:i4>13</vt:i4>
      </vt:variant>
      <vt:variant>
        <vt:lpstr>Tema</vt:lpstr>
      </vt:variant>
      <vt:variant>
        <vt:i4>12</vt:i4>
      </vt:variant>
      <vt:variant>
        <vt:lpstr>Titoli diapositive</vt:lpstr>
      </vt:variant>
      <vt:variant>
        <vt:i4>53</vt:i4>
      </vt:variant>
    </vt:vector>
  </HeadingPairs>
  <TitlesOfParts>
    <vt:vector size="78" baseType="lpstr">
      <vt:lpstr>Algerian</vt:lpstr>
      <vt:lpstr>Arial</vt:lpstr>
      <vt:lpstr>Arial Black</vt:lpstr>
      <vt:lpstr>Book Antiqua</vt:lpstr>
      <vt:lpstr>Calibri</vt:lpstr>
      <vt:lpstr>Calibri Light</vt:lpstr>
      <vt:lpstr>Castellar</vt:lpstr>
      <vt:lpstr>Century Gothic</vt:lpstr>
      <vt:lpstr>Colonna MT</vt:lpstr>
      <vt:lpstr>Garamond</vt:lpstr>
      <vt:lpstr>Tw Cen MT</vt:lpstr>
      <vt:lpstr>Tw Cen MT Condensed</vt:lpstr>
      <vt:lpstr>Wingdings 3</vt:lpstr>
      <vt:lpstr>Tema di Office</vt:lpstr>
      <vt:lpstr>Organico</vt:lpstr>
      <vt:lpstr>1_Organico</vt:lpstr>
      <vt:lpstr>2_Organico</vt:lpstr>
      <vt:lpstr>Integrale</vt:lpstr>
      <vt:lpstr>Celestiale</vt:lpstr>
      <vt:lpstr>1_Integrale</vt:lpstr>
      <vt:lpstr>Ione</vt:lpstr>
      <vt:lpstr>1_Tema di Office</vt:lpstr>
      <vt:lpstr>Circuito</vt:lpstr>
      <vt:lpstr>1_Celestiale</vt:lpstr>
      <vt:lpstr>2_Celestiale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RISTRUTTURAZIONE:</vt:lpstr>
      <vt:lpstr>Presentazione standard di PowerPoint</vt:lpstr>
      <vt:lpstr>Presentazione standard di PowerPoint</vt:lpstr>
      <vt:lpstr>Presentazione standard di PowerPoint</vt:lpstr>
      <vt:lpstr>Presentazione standard di PowerPoint</vt:lpstr>
      <vt:lpstr>ANALISI DELLE RIDONDANZE</vt:lpstr>
      <vt:lpstr>#artisti con RIDONDANZA –Op5 Operazione5: Leggere il numero di artisti seguiti da un account utente. </vt:lpstr>
      <vt:lpstr>#artisti SENZA RIDONDANZA –Op5 Operazione5: Leggere il numero di artisti seguiti da un account utente. </vt:lpstr>
      <vt:lpstr>SOMMA ACCESSI CON RIDONDANZA #artisti</vt:lpstr>
      <vt:lpstr>#playlist musicali con RIDONDANZA –Op9 Operazione9: Stampare il numero di playlist create da un utente. </vt:lpstr>
      <vt:lpstr>#playlist musicali SENZA RIDONDANZA –Op4 Operazione4: Creare una playlist. </vt:lpstr>
      <vt:lpstr>SOMMA ACCESSI CON RIDONDANZA #playlist musicali</vt:lpstr>
      <vt:lpstr>#brani con SENZA RIDONDANZA –Op2</vt:lpstr>
      <vt:lpstr>Presentazione standard di PowerPoint</vt:lpstr>
      <vt:lpstr>#album SENZA RIDONDANZA –Op3 Operazione3: Visualizzare il numero di album prodotti da un’artista. </vt:lpstr>
      <vt:lpstr>SOMMA ACCESSI CON RIDONDANZA #album</vt:lpstr>
      <vt:lpstr>ELIMINAZIONE DELLE GENERALIZZAZIONI</vt:lpstr>
      <vt:lpstr>In conclusione applichiamo il metodo di aggiungere relazioni alle figlie con il padre. Ma visto che non avrebbe senso mantenere la sottoclasse Privata poiché priva di attributi e relazioni, la includiamo nell’entità Playlist.</vt:lpstr>
      <vt:lpstr>PARTIZIONAMENTO O ACCORPAMENTO DI CONCETTI</vt:lpstr>
      <vt:lpstr>SCELTA DEGLI ID PRINCIPALI</vt:lpstr>
      <vt:lpstr>Presentazione standard di PowerPoint</vt:lpstr>
      <vt:lpstr>MAPPING</vt:lpstr>
      <vt:lpstr>NORMALIZZAZIONE 1NF,2NF,3NF</vt:lpstr>
      <vt:lpstr>1NF: La relazione non deve presentare attributi multivalore, composti o una loro qualsiasi combinazione. La normalizzazione si effettua formando una nuova relazione per ogni attributo non atomico</vt:lpstr>
      <vt:lpstr>Pubblica: </vt:lpstr>
      <vt:lpstr>ARTISTA: </vt:lpstr>
      <vt:lpstr>GENERE MUSICALE: </vt:lpstr>
      <vt:lpstr>PODCAST: </vt:lpstr>
      <vt:lpstr>2NF: TALE FORMA NORMALE SI BASA SULLA DIPENDENZA FUNZIONALE PIENA. La normalizzazione si effettua creando una relazione per ogni chiave parziale con i suoi attributi dipendenti.</vt:lpstr>
      <vt:lpstr>Presentazione standard di PowerPoint</vt:lpstr>
      <vt:lpstr>Presentazione standard di PowerPoint</vt:lpstr>
      <vt:lpstr>Presentazione standard di PowerPoint</vt:lpstr>
      <vt:lpstr>*i valori definiti precedentemente poiché troppo elevati sono stati sostituiti con valori più bassi per poter garantire una buona gestione del nostro database.</vt:lpstr>
      <vt:lpstr>QUERY IN SQL</vt:lpstr>
      <vt:lpstr>1)Inserire un nuovo account utente.  2)Selezionare il nome della playlist e il #brani creati da un account utente con    #follower maggiore di 100.  3)Selezionare gli artisti , nome artista, descrizione, collaborazioni, che suonano come genere musicale ‘pop’ o ‘classico’.  4)Selezionare il nome album e il codice album con data di pubblicazione relativa all’anno 2020,  ordinando in maniera crescente  i nomi degli album.  5)Indicare il numero delle playlist che contengono almeno 1 brano scritto da ‘Geolier’.  6)Indicare i nomi degli artisti avente il maggior numero di ascoltatori e che ha prodotto almeno 1 album.  7)Calcolare il numero medio di episodi relativi ad ogni podcast.  8)Selezionare i codici e I titoli dei brani che non sono mai stati scritti da Laura Pausini.  9)Indicare il Nickname dell’account utente che segue un’artista che suona il genere indie o ascolta podcast.  10)Indicare tutte le playlist costituite da brani che non sono contenuti in una stazione radio. </vt:lpstr>
      <vt:lpstr>Tabelle:</vt:lpstr>
      <vt:lpstr>Presentazione standard di PowerPoint</vt:lpstr>
      <vt:lpstr>Presentazione standard di PowerPoint</vt:lpstr>
      <vt:lpstr>Presentazione standard di PowerPoint</vt:lpstr>
      <vt:lpstr>Presentazione standard di PowerPoint</vt:lpstr>
      <vt:lpstr>Query</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marta coiro</dc:creator>
  <cp:lastModifiedBy>marta coiro</cp:lastModifiedBy>
  <cp:revision>58</cp:revision>
  <dcterms:created xsi:type="dcterms:W3CDTF">2021-01-26T18:10:05Z</dcterms:created>
  <dcterms:modified xsi:type="dcterms:W3CDTF">2021-02-15T16:44:59Z</dcterms:modified>
</cp:coreProperties>
</file>